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Lst>
  <p:notesMasterIdLst>
    <p:notesMasterId r:id="rId59"/>
  </p:notesMasterIdLst>
  <p:handoutMasterIdLst>
    <p:handoutMasterId r:id="rId60"/>
  </p:handoutMasterIdLst>
  <p:sldIdLst>
    <p:sldId id="256" r:id="rId2"/>
    <p:sldId id="257" r:id="rId3"/>
    <p:sldId id="258" r:id="rId4"/>
    <p:sldId id="259" r:id="rId5"/>
    <p:sldId id="260" r:id="rId6"/>
    <p:sldId id="261" r:id="rId7"/>
    <p:sldId id="262" r:id="rId8"/>
    <p:sldId id="263" r:id="rId9"/>
    <p:sldId id="314"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312" r:id="rId33"/>
    <p:sldId id="287" r:id="rId34"/>
    <p:sldId id="288" r:id="rId35"/>
    <p:sldId id="289" r:id="rId36"/>
    <p:sldId id="290" r:id="rId37"/>
    <p:sldId id="291" r:id="rId38"/>
    <p:sldId id="292" r:id="rId39"/>
    <p:sldId id="294" r:id="rId40"/>
    <p:sldId id="293"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7086600" cy="93726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6A2C"/>
    <a:srgbClr val="C61C0A"/>
    <a:srgbClr val="855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a:defRPr sz="1200"/>
            </a:lvl1pPr>
          </a:lstStyle>
          <a:p>
            <a:fld id="{DBCFC325-070A-464C-9410-110FFD402EF9}" type="datetimeFigureOut">
              <a:rPr lang="en-US" smtClean="0"/>
              <a:t>10/13/2013</a:t>
            </a:fld>
            <a:endParaRPr lang="en-US"/>
          </a:p>
        </p:txBody>
      </p:sp>
      <p:sp>
        <p:nvSpPr>
          <p:cNvPr id="4" name="Footer Placeholder 3"/>
          <p:cNvSpPr>
            <a:spLocks noGrp="1"/>
          </p:cNvSpPr>
          <p:nvPr>
            <p:ph type="ftr" sz="quarter" idx="2"/>
          </p:nvPr>
        </p:nvSpPr>
        <p:spPr>
          <a:xfrm>
            <a:off x="0" y="8902700"/>
            <a:ext cx="307022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4788" y="8902700"/>
            <a:ext cx="3070225" cy="469900"/>
          </a:xfrm>
          <a:prstGeom prst="rect">
            <a:avLst/>
          </a:prstGeom>
        </p:spPr>
        <p:txBody>
          <a:bodyPr vert="horz" lIns="91440" tIns="45720" rIns="91440" bIns="45720" rtlCol="0" anchor="b"/>
          <a:lstStyle>
            <a:lvl1pPr algn="r">
              <a:defRPr sz="1200"/>
            </a:lvl1pPr>
          </a:lstStyle>
          <a:p>
            <a:fld id="{83F8FD88-ED8D-4D1B-B10B-2E858E32FD84}" type="slidenum">
              <a:rPr lang="en-US" smtClean="0"/>
              <a:t>‹#›</a:t>
            </a:fld>
            <a:endParaRPr lang="en-US"/>
          </a:p>
        </p:txBody>
      </p:sp>
    </p:spTree>
    <p:extLst>
      <p:ext uri="{BB962C8B-B14F-4D97-AF65-F5344CB8AC3E}">
        <p14:creationId xmlns:p14="http://schemas.microsoft.com/office/powerpoint/2010/main" val="1530646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70224" cy="468311"/>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4014787" y="0"/>
            <a:ext cx="3070224" cy="468311"/>
          </a:xfrm>
          <a:prstGeom prst="rect">
            <a:avLst/>
          </a:prstGeom>
          <a:noFill/>
          <a:ln>
            <a:noFill/>
          </a:ln>
        </p:spPr>
        <p:txBody>
          <a:bodyPr lIns="91425" tIns="91425" rIns="91425" bIns="91425" anchor="t"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200150" y="703262"/>
            <a:ext cx="4686300" cy="3514724"/>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708025" y="4451350"/>
            <a:ext cx="5670549" cy="4217986"/>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902700"/>
            <a:ext cx="3070224" cy="468311"/>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4014787" y="8902700"/>
            <a:ext cx="3070224" cy="468311"/>
          </a:xfrm>
          <a:prstGeom prst="rect">
            <a:avLst/>
          </a:prstGeom>
          <a:noFill/>
          <a:ln>
            <a:noFill/>
          </a:ln>
        </p:spPr>
        <p:txBody>
          <a:bodyPr lIns="91425" tIns="91425" rIns="91425" bIns="91425" anchor="b"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8094682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8" name="Shape 58"/>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endParaRPr/>
          </a:p>
        </p:txBody>
      </p:sp>
      <p:sp>
        <p:nvSpPr>
          <p:cNvPr id="59" name="Shape 59"/>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188683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151" name="Shape 151"/>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87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r>
              <a:rPr lang="en-US" dirty="0" smtClean="0"/>
              <a:t>Putting</a:t>
            </a:r>
            <a:r>
              <a:rPr lang="en-US" baseline="0" dirty="0" smtClean="0"/>
              <a:t> the person first.  </a:t>
            </a:r>
            <a:endParaRPr dirty="0"/>
          </a:p>
        </p:txBody>
      </p:sp>
      <p:sp>
        <p:nvSpPr>
          <p:cNvPr id="159" name="Shape 15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08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dirty="0"/>
          </a:p>
        </p:txBody>
      </p:sp>
      <p:sp>
        <p:nvSpPr>
          <p:cNvPr id="168" name="Shape 168"/>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661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77" name="Shape 177"/>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pPr marL="0" marR="0" lvl="0" indent="0" algn="l" rtl="0">
              <a:spcBef>
                <a:spcPts val="0"/>
              </a:spcBef>
              <a:buSzPct val="25000"/>
              <a:buFont typeface="Arial"/>
              <a:buNone/>
            </a:pPr>
            <a:r>
              <a:rPr lang="en-US" sz="1800" b="0" i="0" u="none" strike="noStrike" cap="none" baseline="0" dirty="0"/>
              <a:t> This is a great way to build </a:t>
            </a:r>
            <a:r>
              <a:rPr lang="en-US" sz="1800" dirty="0"/>
              <a:t>the relationship with the scout and the family. Ask open-ended questions in a personal </a:t>
            </a:r>
            <a:r>
              <a:rPr lang="en-US" sz="1800" dirty="0" smtClean="0"/>
              <a:t>way. Analogy to a school teacher</a:t>
            </a:r>
            <a:r>
              <a:rPr lang="en-US" sz="1800" baseline="0" dirty="0" smtClean="0"/>
              <a:t> getting to know students</a:t>
            </a:r>
            <a:endParaRPr lang="en-US" sz="1800" dirty="0"/>
          </a:p>
        </p:txBody>
      </p:sp>
      <p:sp>
        <p:nvSpPr>
          <p:cNvPr id="178" name="Shape 178"/>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spcBef>
                <a:spcPts val="0"/>
              </a:spcBef>
              <a:buSzPct val="25000"/>
              <a:buFont typeface="Arial"/>
              <a:buNone/>
            </a:pPr>
            <a:r>
              <a:rPr lang="en-US" sz="1800" b="0" i="0" u="none" strike="noStrike" cap="none" baseline="0">
                <a:latin typeface="Arial"/>
                <a:ea typeface="Arial"/>
                <a:cs typeface="Arial"/>
                <a:sym typeface="Arial"/>
              </a:rPr>
              <a:t>*</a:t>
            </a:r>
          </a:p>
        </p:txBody>
      </p:sp>
    </p:spTree>
    <p:extLst>
      <p:ext uri="{BB962C8B-B14F-4D97-AF65-F5344CB8AC3E}">
        <p14:creationId xmlns:p14="http://schemas.microsoft.com/office/powerpoint/2010/main" val="358976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187" name="Shape 18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777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196" name="Shape 196"/>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702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dirty="0"/>
          </a:p>
        </p:txBody>
      </p:sp>
      <p:sp>
        <p:nvSpPr>
          <p:cNvPr id="205" name="Shape 205"/>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34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214" name="Shape 214"/>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903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24" name="Shape 224"/>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pPr>
              <a:buNone/>
            </a:pPr>
            <a:r>
              <a:rPr lang="en-US"/>
              <a:t>Many times individuals on the Autism Spectrum have what is called a special interest. This is something they love to talk about and many times hyper focus on. For example, my oldest son has a special interest of anything technical or computer related. My youngest son loves cars. - We will talk more about this later. </a:t>
            </a:r>
          </a:p>
        </p:txBody>
      </p:sp>
      <p:sp>
        <p:nvSpPr>
          <p:cNvPr id="225" name="Shape 225"/>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spcBef>
                <a:spcPts val="0"/>
              </a:spcBef>
              <a:buSzPct val="25000"/>
              <a:buFont typeface="Arial"/>
              <a:buNone/>
            </a:pPr>
            <a:r>
              <a:rPr lang="en-US" sz="1800" b="0" i="0" u="none" strike="noStrike" cap="none" baseline="0">
                <a:latin typeface="Arial"/>
                <a:ea typeface="Arial"/>
                <a:cs typeface="Arial"/>
                <a:sym typeface="Arial"/>
              </a:rPr>
              <a:t>*</a:t>
            </a:r>
          </a:p>
        </p:txBody>
      </p:sp>
    </p:spTree>
    <p:extLst>
      <p:ext uri="{BB962C8B-B14F-4D97-AF65-F5344CB8AC3E}">
        <p14:creationId xmlns:p14="http://schemas.microsoft.com/office/powerpoint/2010/main" val="1570571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pPr>
              <a:buNone/>
            </a:pPr>
            <a:r>
              <a:rPr lang="en-US"/>
              <a:t>Notes - on the first bullet point - Not all scouts may realize they have a diagnosis and that should be talk about with the parents to see if they are aware or not. Also, many may not even have a diagnosis. </a:t>
            </a:r>
          </a:p>
        </p:txBody>
      </p:sp>
      <p:sp>
        <p:nvSpPr>
          <p:cNvPr id="234" name="Shape 234"/>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7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0" name="Shape 70"/>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endParaRPr/>
          </a:p>
        </p:txBody>
      </p:sp>
      <p:sp>
        <p:nvSpPr>
          <p:cNvPr id="71" name="Shape 71"/>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234351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242" name="Shape 242"/>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78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50" name="Shape 250"/>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pPr marL="0" marR="0" lvl="0" indent="0" algn="l" rtl="0">
              <a:spcBef>
                <a:spcPts val="0"/>
              </a:spcBef>
              <a:buSzPct val="25000"/>
              <a:buFont typeface="Arial"/>
              <a:buNone/>
            </a:pPr>
            <a:r>
              <a:rPr lang="en-US" sz="1800" b="0" i="0" u="none" strike="noStrike" cap="none" baseline="0"/>
              <a:t>Today we will be talking about the different area in which you as scout leader can help your scout with a Sensory Processing issue or ASD. </a:t>
            </a:r>
          </a:p>
        </p:txBody>
      </p:sp>
      <p:sp>
        <p:nvSpPr>
          <p:cNvPr id="251" name="Shape 251"/>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spcBef>
                <a:spcPts val="0"/>
              </a:spcBef>
              <a:buSzPct val="25000"/>
              <a:buFont typeface="Arial"/>
              <a:buNone/>
            </a:pPr>
            <a:r>
              <a:rPr lang="en-US" sz="1800" b="0" i="0" u="none" strike="noStrike" cap="none" baseline="0">
                <a:latin typeface="Arial"/>
                <a:ea typeface="Arial"/>
                <a:cs typeface="Arial"/>
                <a:sym typeface="Arial"/>
              </a:rPr>
              <a:t>*</a:t>
            </a:r>
          </a:p>
        </p:txBody>
      </p:sp>
    </p:spTree>
    <p:extLst>
      <p:ext uri="{BB962C8B-B14F-4D97-AF65-F5344CB8AC3E}">
        <p14:creationId xmlns:p14="http://schemas.microsoft.com/office/powerpoint/2010/main" val="3574407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pPr>
              <a:buNone/>
            </a:pPr>
            <a:r>
              <a:rPr lang="en-US"/>
              <a:t>Questions - Why are we talking about this issue?  Answer - Because All of have Sensory issues to some degree but individuals on the spectrum often time have hightened challenges </a:t>
            </a:r>
          </a:p>
        </p:txBody>
      </p:sp>
      <p:sp>
        <p:nvSpPr>
          <p:cNvPr id="259" name="Shape 25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198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267" name="Shape 26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467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275" name="Shape 275"/>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361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r>
              <a:rPr lang="en-US" dirty="0" smtClean="0"/>
              <a:t>Refer</a:t>
            </a:r>
            <a:r>
              <a:rPr lang="en-US" baseline="0" dirty="0" smtClean="0"/>
              <a:t> to the sheet. Hold up the S.E.N.S.E also advance class slides in packet or DVD.  Give verbal examples of meltdown, shutdown and tantrum. </a:t>
            </a:r>
            <a:endParaRPr dirty="0"/>
          </a:p>
        </p:txBody>
      </p:sp>
      <p:sp>
        <p:nvSpPr>
          <p:cNvPr id="283" name="Shape 28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787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92" name="Shape 292"/>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endParaRPr/>
          </a:p>
        </p:txBody>
      </p:sp>
      <p:sp>
        <p:nvSpPr>
          <p:cNvPr id="293" name="Shape 293"/>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1957174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301" name="Shape 301"/>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709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dirty="0"/>
          </a:p>
        </p:txBody>
      </p:sp>
      <p:sp>
        <p:nvSpPr>
          <p:cNvPr id="309" name="Shape 30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08582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pPr>
              <a:buNone/>
            </a:pPr>
            <a:r>
              <a:rPr lang="en-US"/>
              <a:t>Everybody has to eat. What happens when the sensory issue is food itself?</a:t>
            </a:r>
          </a:p>
        </p:txBody>
      </p:sp>
      <p:sp>
        <p:nvSpPr>
          <p:cNvPr id="318" name="Shape 318"/>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821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pPr>
              <a:buNone/>
            </a:pPr>
            <a:r>
              <a:rPr lang="en-US"/>
              <a:t>This is where you want to have a flipchart or whiteboard accessible. If in a time crunch, have most popular responses already listed and then ask the audience what other areas they would like to see covered. (As you probably can’t get to everything, give your contact information and refer to website for follow-up questions.)</a:t>
            </a:r>
          </a:p>
        </p:txBody>
      </p:sp>
      <p:sp>
        <p:nvSpPr>
          <p:cNvPr id="80" name="Shape 80"/>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4807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pPr>
              <a:buNone/>
            </a:pPr>
            <a:r>
              <a:rPr lang="en-US"/>
              <a:t>Common Attitude of scout volunteers that have not worked with or worked with or not accustomed to working with youth with food challenges. </a:t>
            </a:r>
          </a:p>
        </p:txBody>
      </p:sp>
      <p:sp>
        <p:nvSpPr>
          <p:cNvPr id="327" name="Shape 32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2193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336" name="Shape 336"/>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9738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345" name="Shape 345"/>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4186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354" name="Shape 354"/>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865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r>
              <a:rPr lang="en-US" dirty="0" smtClean="0"/>
              <a:t>Explain what a Social</a:t>
            </a:r>
            <a:r>
              <a:rPr lang="en-US" baseline="0" dirty="0" smtClean="0"/>
              <a:t> Story is. </a:t>
            </a:r>
            <a:endParaRPr dirty="0"/>
          </a:p>
        </p:txBody>
      </p:sp>
      <p:sp>
        <p:nvSpPr>
          <p:cNvPr id="363" name="Shape 36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5782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372" name="Shape 372"/>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015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r>
              <a:rPr lang="en-US" dirty="0" smtClean="0"/>
              <a:t>Please have them refer</a:t>
            </a:r>
            <a:r>
              <a:rPr lang="en-US" baseline="0" dirty="0" smtClean="0"/>
              <a:t> to the Advanced Training on Sensory Break areas </a:t>
            </a:r>
            <a:endParaRPr dirty="0"/>
          </a:p>
        </p:txBody>
      </p:sp>
      <p:sp>
        <p:nvSpPr>
          <p:cNvPr id="380" name="Shape 380"/>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214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398" name="Shape 398"/>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7442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r>
              <a:rPr lang="en-US" dirty="0" smtClean="0"/>
              <a:t>Some youth</a:t>
            </a:r>
            <a:r>
              <a:rPr lang="en-US" baseline="0" dirty="0" smtClean="0"/>
              <a:t> may crave the excess motion while others will steer away. Example – Rollercoasters, thrill seekers. </a:t>
            </a:r>
            <a:endParaRPr dirty="0"/>
          </a:p>
        </p:txBody>
      </p:sp>
      <p:sp>
        <p:nvSpPr>
          <p:cNvPr id="389" name="Shape 38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895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06" name="Shape 406"/>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endParaRPr/>
          </a:p>
        </p:txBody>
      </p:sp>
      <p:sp>
        <p:nvSpPr>
          <p:cNvPr id="407" name="Shape 407"/>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spcBef>
                <a:spcPts val="0"/>
              </a:spcBef>
              <a:buSzPct val="25000"/>
              <a:buFont typeface="Arial"/>
              <a:buNone/>
            </a:pPr>
            <a:r>
              <a:rPr lang="en-US" sz="1800" b="0" i="0" u="none" strike="noStrike" cap="none" baseline="0">
                <a:latin typeface="Arial"/>
                <a:ea typeface="Arial"/>
                <a:cs typeface="Arial"/>
                <a:sym typeface="Arial"/>
              </a:rPr>
              <a:t>*</a:t>
            </a:r>
          </a:p>
        </p:txBody>
      </p:sp>
    </p:spTree>
    <p:extLst>
      <p:ext uri="{BB962C8B-B14F-4D97-AF65-F5344CB8AC3E}">
        <p14:creationId xmlns:p14="http://schemas.microsoft.com/office/powerpoint/2010/main" val="379247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88" name="Shape 88"/>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504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r>
              <a:rPr lang="en-US" dirty="0" smtClean="0"/>
              <a:t>Talk about</a:t>
            </a:r>
            <a:r>
              <a:rPr lang="en-US" baseline="0" dirty="0" smtClean="0"/>
              <a:t> translation example PC to Mac</a:t>
            </a:r>
            <a:endParaRPr dirty="0"/>
          </a:p>
        </p:txBody>
      </p:sp>
      <p:sp>
        <p:nvSpPr>
          <p:cNvPr id="415" name="Shape 415"/>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5240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423" name="Shape 42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7507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32" name="Shape 432"/>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endParaRPr dirty="0"/>
          </a:p>
        </p:txBody>
      </p:sp>
      <p:sp>
        <p:nvSpPr>
          <p:cNvPr id="433" name="Shape 433"/>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spcBef>
                <a:spcPts val="0"/>
              </a:spcBef>
              <a:buSzPct val="25000"/>
              <a:buFont typeface="Arial"/>
              <a:buNone/>
            </a:pPr>
            <a:r>
              <a:rPr lang="en-US" sz="1800" b="0" i="0" u="none" strike="noStrike" cap="none" baseline="0">
                <a:latin typeface="Arial"/>
                <a:ea typeface="Arial"/>
                <a:cs typeface="Arial"/>
                <a:sym typeface="Arial"/>
              </a:rPr>
              <a:t>*</a:t>
            </a:r>
          </a:p>
        </p:txBody>
      </p:sp>
    </p:spTree>
    <p:extLst>
      <p:ext uri="{BB962C8B-B14F-4D97-AF65-F5344CB8AC3E}">
        <p14:creationId xmlns:p14="http://schemas.microsoft.com/office/powerpoint/2010/main" val="2502476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441" name="Shape 441"/>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1154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449" name="Shape 44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6774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57" name="Shape 457"/>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pPr marL="0" marR="0" lvl="0" indent="0" algn="l" rtl="0">
              <a:buSzPct val="25000"/>
              <a:buFont typeface="Arial"/>
              <a:buNone/>
            </a:pPr>
            <a:r>
              <a:rPr lang="en-US" sz="1800" b="0" i="0" u="none" strike="noStrike" cap="none" baseline="0"/>
              <a:t>Talking Points – You want to give absolutes when talking about TIME.</a:t>
            </a:r>
          </a:p>
        </p:txBody>
      </p:sp>
      <p:sp>
        <p:nvSpPr>
          <p:cNvPr id="458" name="Shape 458"/>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spcBef>
                <a:spcPts val="0"/>
              </a:spcBef>
              <a:buSzPct val="25000"/>
              <a:buFont typeface="Arial"/>
              <a:buNone/>
            </a:pPr>
            <a:r>
              <a:rPr lang="en-US" sz="1800" b="0" i="0" u="none" strike="noStrike" cap="none" baseline="0">
                <a:latin typeface="Arial"/>
                <a:ea typeface="Arial"/>
                <a:cs typeface="Arial"/>
                <a:sym typeface="Arial"/>
              </a:rPr>
              <a:t>*</a:t>
            </a:r>
          </a:p>
        </p:txBody>
      </p:sp>
    </p:spTree>
    <p:extLst>
      <p:ext uri="{BB962C8B-B14F-4D97-AF65-F5344CB8AC3E}">
        <p14:creationId xmlns:p14="http://schemas.microsoft.com/office/powerpoint/2010/main" val="6597563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467" name="Shape 46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2470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r>
              <a:rPr lang="en-US" dirty="0" smtClean="0"/>
              <a:t>Even if a child has not wandered,</a:t>
            </a:r>
            <a:r>
              <a:rPr lang="en-US" baseline="0" dirty="0" smtClean="0"/>
              <a:t> it does not mean that they are not at risk. </a:t>
            </a:r>
            <a:endParaRPr dirty="0"/>
          </a:p>
        </p:txBody>
      </p:sp>
      <p:sp>
        <p:nvSpPr>
          <p:cNvPr id="476" name="Shape 476"/>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16015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84" name="Shape 484"/>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pPr marL="0" marR="0" lvl="0" indent="0" algn="l" rtl="0">
              <a:spcBef>
                <a:spcPts val="0"/>
              </a:spcBef>
              <a:buSzPct val="25000"/>
              <a:buFont typeface="Arial"/>
              <a:buNone/>
            </a:pPr>
            <a:r>
              <a:rPr lang="en-US" sz="1800" b="0" i="0" u="none" strike="noStrike" cap="none" baseline="0"/>
              <a:t> </a:t>
            </a:r>
          </a:p>
        </p:txBody>
      </p:sp>
      <p:sp>
        <p:nvSpPr>
          <p:cNvPr id="485" name="Shape 485"/>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spcBef>
                <a:spcPts val="0"/>
              </a:spcBef>
              <a:buSzPct val="25000"/>
              <a:buFont typeface="Arial"/>
              <a:buNone/>
            </a:pPr>
            <a:r>
              <a:rPr lang="en-US" sz="1800" b="0" i="0" u="none" strike="noStrike" cap="none" baseline="0">
                <a:latin typeface="Arial"/>
                <a:ea typeface="Arial"/>
                <a:cs typeface="Arial"/>
                <a:sym typeface="Arial"/>
              </a:rPr>
              <a:t>*</a:t>
            </a:r>
          </a:p>
        </p:txBody>
      </p:sp>
    </p:spTree>
    <p:extLst>
      <p:ext uri="{BB962C8B-B14F-4D97-AF65-F5344CB8AC3E}">
        <p14:creationId xmlns:p14="http://schemas.microsoft.com/office/powerpoint/2010/main" val="15208226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493" name="Shape 49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87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97" name="Shape 97"/>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pPr marL="0" marR="0" lvl="0" indent="0" algn="l" rtl="0">
              <a:spcBef>
                <a:spcPts val="0"/>
              </a:spcBef>
              <a:buSzPct val="25000"/>
              <a:buFont typeface="Arial"/>
              <a:buNone/>
            </a:pPr>
            <a:r>
              <a:rPr lang="en-US" sz="1800" b="0" i="0" u="none" strike="noStrike" cap="none" baseline="0" dirty="0"/>
              <a:t>Robert Baden-Powell</a:t>
            </a:r>
            <a:r>
              <a:rPr lang="en-US" sz="1800" dirty="0"/>
              <a:t> (founder of the scouting movement)</a:t>
            </a:r>
            <a:r>
              <a:rPr lang="en-US" sz="1800" b="0" i="0" u="none" strike="noStrike" cap="none" baseline="0" dirty="0"/>
              <a:t> was an advocate for scouting for all youth with all a</a:t>
            </a:r>
            <a:r>
              <a:rPr lang="en-US" sz="1800" dirty="0"/>
              <a:t>bilities.</a:t>
            </a:r>
          </a:p>
        </p:txBody>
      </p:sp>
      <p:sp>
        <p:nvSpPr>
          <p:cNvPr id="98" name="Shape 98"/>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spcBef>
                <a:spcPts val="0"/>
              </a:spcBef>
              <a:buSzPct val="25000"/>
              <a:buFont typeface="Arial"/>
              <a:buNone/>
            </a:pPr>
            <a:r>
              <a:rPr lang="en-US" sz="1800" b="0" i="0" u="none" strike="noStrike" cap="none" baseline="0">
                <a:latin typeface="Arial"/>
                <a:ea typeface="Arial"/>
                <a:cs typeface="Arial"/>
                <a:sym typeface="Arial"/>
              </a:rPr>
              <a:t>*</a:t>
            </a:r>
          </a:p>
        </p:txBody>
      </p:sp>
    </p:spTree>
    <p:extLst>
      <p:ext uri="{BB962C8B-B14F-4D97-AF65-F5344CB8AC3E}">
        <p14:creationId xmlns:p14="http://schemas.microsoft.com/office/powerpoint/2010/main" val="20753141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500" name="Shape 500"/>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9484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507" name="Shape 507"/>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09715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515" name="Shape 515"/>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3148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523" name="Shape 52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5538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531" name="Shape 531"/>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5862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539" name="Shape 539"/>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759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pPr>
              <a:buNone/>
            </a:pPr>
            <a:r>
              <a:rPr lang="en-US"/>
              <a:t>FYI - The 1 in 1 means that for someone with autism, you have a 100% prevalence rate. Serve the individual, not the statistic.</a:t>
            </a:r>
          </a:p>
        </p:txBody>
      </p:sp>
      <p:sp>
        <p:nvSpPr>
          <p:cNvPr id="106" name="Shape 106"/>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512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14" name="Shape 114"/>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pPr marL="0" marR="0" lvl="0" indent="0" algn="l" rtl="0">
              <a:buSzPct val="25000"/>
              <a:buFont typeface="Arial"/>
              <a:buNone/>
            </a:pPr>
            <a:r>
              <a:rPr lang="en-US" sz="1100"/>
              <a:t>For purposes of this presentation, </a:t>
            </a:r>
            <a:r>
              <a:rPr lang="en-US" sz="1100" b="1"/>
              <a:t>unless indicated otherwise </a:t>
            </a:r>
            <a:r>
              <a:rPr lang="en-US" sz="1100"/>
              <a:t>when we say “on the autism spectrum” or “ASD”, that refers to individuals with autism, Asperger’s and PDD-NOS. (In May 2013, this was redefined under the DSM-5)</a:t>
            </a:r>
            <a:r>
              <a:rPr lang="en-US" sz="1100" b="1"/>
              <a:t> </a:t>
            </a:r>
            <a:r>
              <a:rPr lang="en-US" sz="1100"/>
              <a:t>“Autism” and “Autism Spectrum Disorder” are interchangeable and include Asperger’s. </a:t>
            </a:r>
            <a:r>
              <a:rPr lang="en-US" sz="1100" b="0" i="0" u="none" strike="noStrike" cap="none" baseline="0"/>
              <a:t> Important take</a:t>
            </a:r>
            <a:r>
              <a:rPr lang="en-US" sz="1100"/>
              <a:t>-a</a:t>
            </a:r>
            <a:r>
              <a:rPr lang="en-US" sz="1100" b="0" i="0" u="none" strike="noStrike" cap="none" baseline="0"/>
              <a:t>way is that no two people </a:t>
            </a:r>
            <a:r>
              <a:rPr lang="en-US" sz="1100"/>
              <a:t>on the autism spectrum </a:t>
            </a:r>
            <a:r>
              <a:rPr lang="en-US" sz="1100" b="0" i="0" u="none" strike="noStrike" cap="none" baseline="0"/>
              <a:t>are the same and that it is a spectrum </a:t>
            </a:r>
          </a:p>
        </p:txBody>
      </p:sp>
      <p:sp>
        <p:nvSpPr>
          <p:cNvPr id="115" name="Shape 115"/>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53513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 name="Shape 123"/>
          <p:cNvSpPr txBox="1">
            <a:spLocks noGrp="1"/>
          </p:cNvSpPr>
          <p:nvPr>
            <p:ph type="body" idx="1"/>
          </p:nvPr>
        </p:nvSpPr>
        <p:spPr>
          <a:xfrm>
            <a:off x="708025" y="4451350"/>
            <a:ext cx="5670549" cy="4217986"/>
          </a:xfrm>
          <a:prstGeom prst="rect">
            <a:avLst/>
          </a:prstGeom>
          <a:noFill/>
          <a:ln>
            <a:noFill/>
          </a:ln>
        </p:spPr>
        <p:txBody>
          <a:bodyPr lIns="94025" tIns="47000" rIns="94025" bIns="47000" anchor="t" anchorCtr="0">
            <a:noAutofit/>
          </a:bodyPr>
          <a:lstStyle/>
          <a:p>
            <a:pPr marL="0" marR="0" lvl="0" indent="0" algn="l" rtl="0">
              <a:buSzPct val="25000"/>
              <a:buFont typeface="Arial"/>
              <a:buNone/>
            </a:pPr>
            <a:r>
              <a:rPr lang="en-US" sz="1800" b="0" i="0" u="none" strike="noStrike" cap="none" baseline="0"/>
              <a:t>With the new diagnostic criteria, there are levels of autism</a:t>
            </a:r>
            <a:r>
              <a:rPr lang="en-US" sz="1800"/>
              <a:t> evaluated and more specifically defined.</a:t>
            </a:r>
          </a:p>
        </p:txBody>
      </p:sp>
      <p:sp>
        <p:nvSpPr>
          <p:cNvPr id="124" name="Shape 124"/>
          <p:cNvSpPr txBox="1"/>
          <p:nvPr/>
        </p:nvSpPr>
        <p:spPr>
          <a:xfrm>
            <a:off x="4014787" y="8902700"/>
            <a:ext cx="3070224" cy="468311"/>
          </a:xfrm>
          <a:prstGeom prst="rect">
            <a:avLst/>
          </a:prstGeom>
          <a:noFill/>
          <a:ln>
            <a:noFill/>
          </a:ln>
        </p:spPr>
        <p:txBody>
          <a:bodyPr lIns="94025" tIns="47000" rIns="94025" bIns="470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Tree>
    <p:extLst>
      <p:ext uri="{BB962C8B-B14F-4D97-AF65-F5344CB8AC3E}">
        <p14:creationId xmlns:p14="http://schemas.microsoft.com/office/powerpoint/2010/main" val="393322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708025" y="4451350"/>
            <a:ext cx="5670549" cy="4217986"/>
          </a:xfrm>
          <a:prstGeom prst="rect">
            <a:avLst/>
          </a:prstGeom>
        </p:spPr>
        <p:txBody>
          <a:bodyPr lIns="91425" tIns="91425" rIns="91425" bIns="91425" anchor="ctr" anchorCtr="0">
            <a:noAutofit/>
          </a:bodyPr>
          <a:lstStyle/>
          <a:p>
            <a:endParaRPr/>
          </a:p>
        </p:txBody>
      </p:sp>
      <p:sp>
        <p:nvSpPr>
          <p:cNvPr id="133" name="Shape 133"/>
          <p:cNvSpPr>
            <a:spLocks noGrp="1" noRot="1" noChangeAspect="1"/>
          </p:cNvSpPr>
          <p:nvPr>
            <p:ph type="sldImg" idx="2"/>
          </p:nvPr>
        </p:nvSpPr>
        <p:spPr>
          <a:xfrm>
            <a:off x="1200150" y="703263"/>
            <a:ext cx="4686300" cy="35147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99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ertTitleAndTx"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 type="obj">
  <p:cSld name="Title and Conten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Tx"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x"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buClr>
                <a:srgbClr val="898989"/>
              </a:buClr>
              <a:buFont typeface="Calibri"/>
              <a:buNone/>
              <a:defRPr sz="3200" b="0" i="0" u="none" strike="noStrike" cap="none" baseline="0">
                <a:solidFill>
                  <a:srgbClr val="898989"/>
                </a:solidFill>
                <a:latin typeface="Calibri"/>
                <a:ea typeface="Calibri"/>
                <a:cs typeface="Calibri"/>
                <a:sym typeface="Calibri"/>
              </a:defRPr>
            </a:lvl1pPr>
            <a:lvl2pPr marL="457200" marR="0" indent="0" algn="l" rtl="0">
              <a:buFont typeface="Arial"/>
              <a:buNone/>
              <a:defRPr sz="2800" b="0" i="0" u="none" strike="noStrike" cap="none" baseline="0"/>
            </a:lvl2pPr>
            <a:lvl3pPr marL="914400" marR="0" indent="0" algn="l" rtl="0">
              <a:buFont typeface="Arial"/>
              <a:buNone/>
              <a:defRPr sz="2400" b="0" i="0" u="none" strike="noStrike" cap="none" baseline="0"/>
            </a:lvl3pPr>
            <a:lvl4pPr marL="1371600" marR="0" indent="0" algn="l" rtl="0">
              <a:buFont typeface="Arial"/>
              <a:buNone/>
              <a:defRPr sz="2000" b="0" i="0" u="none" strike="noStrike" cap="none" baseline="0"/>
            </a:lvl4pPr>
            <a:lvl5pPr marL="1828800" marR="0" indent="0" algn="l" rtl="0">
              <a:buFont typeface="Arial"/>
              <a:buNone/>
              <a:defRPr sz="2000" b="0" i="0" u="none" strike="noStrike" cap="none" baseline="0"/>
            </a:lvl5pPr>
            <a:lvl6pPr marL="2286000" marR="0" indent="0" algn="l" rtl="0">
              <a:buFont typeface="Arial"/>
              <a:buNone/>
              <a:defRPr sz="2000" b="0" i="0" u="none" strike="noStrike" cap="none" baseline="0"/>
            </a:lvl6pPr>
            <a:lvl7pPr marL="2743200" marR="0" indent="0" algn="l" rtl="0">
              <a:buFont typeface="Arial"/>
              <a:buNone/>
              <a:defRPr sz="2000" b="0" i="0" u="none" strike="noStrike" cap="none" baseline="0"/>
            </a:lvl7pPr>
            <a:lvl8pPr marL="3200400" marR="0" indent="0" algn="l" rtl="0">
              <a:buFont typeface="Arial"/>
              <a:buNone/>
              <a:defRPr sz="2000" b="0" i="0" u="none" strike="noStrike" cap="none" baseline="0"/>
            </a:lvl8pPr>
            <a:lvl9pPr marL="3657600" marR="0" indent="0" algn="l" rtl="0">
              <a:buFont typeface="Arial"/>
              <a:buNone/>
              <a:defRPr sz="2000" b="0" i="0" u="none" strike="noStrike" cap="none" baseline="0"/>
            </a:lvl9pPr>
          </a:lstStyle>
          <a:p>
            <a:endParaRPr/>
          </a:p>
        </p:txBody>
      </p:sp>
      <p:sp>
        <p:nvSpPr>
          <p:cNvPr id="23" name="Shape 2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Tx"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TxTwoObj"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Obj"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Calibri"/>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Calibri"/>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Calibri"/>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Calibri"/>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defRPr sz="1200" b="0" i="0" u="none" strike="noStrike" cap="none" baseline="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l" rtl="0">
              <a:defRPr sz="1800" b="0" i="0" u="none" strike="noStrike" cap="none" baseline="0">
                <a:solidFill>
                  <a:schemeClr val="dk1"/>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5.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www.autismempowerment.org/"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19.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2.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3.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www.autismempowerment.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2.jp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9.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0.xml"/><Relationship Id="rId5" Type="http://schemas.openxmlformats.org/officeDocument/2006/relationships/image" Target="../media/image33.jp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34.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vimeo.com/52193530" TargetMode="Externa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36.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37.jp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0.xml"/><Relationship Id="rId5" Type="http://schemas.openxmlformats.org/officeDocument/2006/relationships/image" Target="../media/image40.jp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42.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0.xml"/><Relationship Id="rId5" Type="http://schemas.openxmlformats.org/officeDocument/2006/relationships/image" Target="../media/image43.jp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0.xml"/><Relationship Id="rId5" Type="http://schemas.openxmlformats.org/officeDocument/2006/relationships/image" Target="../media/image44.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0.xml"/><Relationship Id="rId5" Type="http://schemas.openxmlformats.org/officeDocument/2006/relationships/image" Target="../media/image45.jp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0.xml"/><Relationship Id="rId5" Type="http://schemas.openxmlformats.org/officeDocument/2006/relationships/image" Target="../media/image46.jp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0.xml"/><Relationship Id="rId5" Type="http://schemas.openxmlformats.org/officeDocument/2006/relationships/image" Target="../media/image4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hyperlink" Target="http://www.autismempowerment.org/autism-scouting-program/"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8" Type="http://schemas.openxmlformats.org/officeDocument/2006/relationships/hyperlink" Target="http://www.blogtalkradio.com/autismempowerment" TargetMode="External"/><Relationship Id="rId13" Type="http://schemas.openxmlformats.org/officeDocument/2006/relationships/image" Target="../media/image3.png"/><Relationship Id="rId3" Type="http://schemas.openxmlformats.org/officeDocument/2006/relationships/hyperlink" Target="http://autismempowerment.org/" TargetMode="External"/><Relationship Id="rId7" Type="http://schemas.openxmlformats.org/officeDocument/2006/relationships/hyperlink" Target="http://itunes.apple.com/us/podcast/autism-scouting-radio-blog/id550043079" TargetMode="External"/><Relationship Id="rId12" Type="http://schemas.openxmlformats.org/officeDocument/2006/relationships/hyperlink" Target="http://www.wwswd.org/"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 Id="rId6" Type="http://schemas.openxmlformats.org/officeDocument/2006/relationships/hyperlink" Target="http://www.blogtalkradio.com/autismandscoutingradio" TargetMode="External"/><Relationship Id="rId11" Type="http://schemas.openxmlformats.org/officeDocument/2006/relationships/hyperlink" Target="http://scout.org/en/information_events/library/diversity/scouting_with_the_disabled" TargetMode="External"/><Relationship Id="rId5" Type="http://schemas.openxmlformats.org/officeDocument/2006/relationships/hyperlink" Target="http://www.facebook.com/autismandscouting" TargetMode="External"/><Relationship Id="rId15" Type="http://schemas.openxmlformats.org/officeDocument/2006/relationships/image" Target="../media/image49.jpg"/><Relationship Id="rId10" Type="http://schemas.openxmlformats.org/officeDocument/2006/relationships/hyperlink" Target="http://scout.org/en/information_events/library/diversity/guidelines_on_scouting_for_people_with_disabilities" TargetMode="External"/><Relationship Id="rId4" Type="http://schemas.openxmlformats.org/officeDocument/2006/relationships/hyperlink" Target="http://www.facebook.com/autismempowerment" TargetMode="External"/><Relationship Id="rId9" Type="http://schemas.openxmlformats.org/officeDocument/2006/relationships/hyperlink" Target="http://www.scouting.org/filestore/pdf/34059.pdf" TargetMode="External"/><Relationship Id="rId14" Type="http://schemas.openxmlformats.org/officeDocument/2006/relationships/image" Target="../media/image5.png"/></Relationships>
</file>

<file path=ppt/slides/_rels/slide56.xml.rels><?xml version="1.0" encoding="UTF-8" standalone="yes"?>
<Relationships xmlns="http://schemas.openxmlformats.org/package/2006/relationships"><Relationship Id="rId8" Type="http://schemas.openxmlformats.org/officeDocument/2006/relationships/hyperlink" Target="http://www.autismspeaks.org/" TargetMode="External"/><Relationship Id="rId3" Type="http://schemas.openxmlformats.org/officeDocument/2006/relationships/hyperlink" Target="http://asperkids.com/" TargetMode="External"/><Relationship Id="rId7" Type="http://schemas.openxmlformats.org/officeDocument/2006/relationships/hyperlink" Target="http://www.autism-society.org/" TargetMode="External"/><Relationship Id="rId12"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hyperlink" Target="http://www.scouting.org/filestore/pdf/bks-scout.pdf" TargetMode="External"/><Relationship Id="rId11" Type="http://schemas.openxmlformats.org/officeDocument/2006/relationships/image" Target="../media/image3.png"/><Relationship Id="rId5" Type="http://schemas.openxmlformats.org/officeDocument/2006/relationships/hyperlink" Target="http://www.pacer.org/bullying" TargetMode="External"/><Relationship Id="rId10" Type="http://schemas.openxmlformats.org/officeDocument/2006/relationships/hyperlink" Target="http://www.nationalautismassociation.org/pdf/AUTISM%20ELOPEMENT%20ALERT%20FORM.pdf" TargetMode="External"/><Relationship Id="rId4" Type="http://schemas.openxmlformats.org/officeDocument/2006/relationships/hyperlink" Target="http://www.pacer.org/" TargetMode="External"/><Relationship Id="rId9" Type="http://schemas.openxmlformats.org/officeDocument/2006/relationships/hyperlink" Target="http://usautism.org/"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www.rettsyndrome.org/" TargetMode="External"/><Relationship Id="rId3" Type="http://schemas.openxmlformats.org/officeDocument/2006/relationships/hyperlink" Target="http://www.sinetwork.org/" TargetMode="External"/><Relationship Id="rId7" Type="http://schemas.openxmlformats.org/officeDocument/2006/relationships/hyperlink" Target="http://www.tsa-usa.org/" TargetMode="External"/><Relationship Id="rId12"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10.xml"/><Relationship Id="rId6" Type="http://schemas.openxmlformats.org/officeDocument/2006/relationships/hyperlink" Target="http://www.chadd.org/" TargetMode="External"/><Relationship Id="rId11" Type="http://schemas.openxmlformats.org/officeDocument/2006/relationships/image" Target="../media/image3.png"/><Relationship Id="rId5" Type="http://schemas.openxmlformats.org/officeDocument/2006/relationships/hyperlink" Target="http://www.help4adhd.org/" TargetMode="External"/><Relationship Id="rId10" Type="http://schemas.openxmlformats.org/officeDocument/2006/relationships/hyperlink" Target="http://www.cdc.gov/ncbddd/autism/index.html" TargetMode="External"/><Relationship Id="rId4" Type="http://schemas.openxmlformats.org/officeDocument/2006/relationships/hyperlink" Target="http://www.understandingspd.com/" TargetMode="External"/><Relationship Id="rId9" Type="http://schemas.openxmlformats.org/officeDocument/2006/relationships/hyperlink" Target="http://www.dyslexia-parent.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3.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685800" y="2514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rgbClr val="660066"/>
              </a:buClr>
              <a:buSzPct val="25000"/>
              <a:buFont typeface="Calibri"/>
              <a:buNone/>
            </a:pPr>
            <a:r>
              <a:rPr lang="en-US" sz="3600" b="1" i="0" u="none" strike="noStrike" cap="none" baseline="0" dirty="0">
                <a:solidFill>
                  <a:srgbClr val="660066"/>
                </a:solidFill>
                <a:latin typeface="Calibri"/>
                <a:ea typeface="Calibri"/>
                <a:cs typeface="Calibri"/>
                <a:sym typeface="Calibri"/>
              </a:rPr>
              <a:t>Autism and Scouting</a:t>
            </a:r>
            <a:r>
              <a:rPr lang="en-US" sz="3600" b="0" i="0" u="none" strike="noStrike" cap="none" baseline="0" dirty="0">
                <a:solidFill>
                  <a:schemeClr val="dk1"/>
                </a:solidFill>
                <a:latin typeface="Calibri"/>
                <a:ea typeface="Calibri"/>
                <a:cs typeface="Calibri"/>
                <a:sym typeface="Calibri"/>
              </a:rPr>
              <a:t> </a:t>
            </a:r>
            <a:r>
              <a:rPr lang="en-US" sz="3600" b="0" i="0" u="none" strike="noStrike" cap="none" baseline="0" dirty="0" smtClean="0">
                <a:solidFill>
                  <a:schemeClr val="dk1"/>
                </a:solidFill>
                <a:latin typeface="Calibri"/>
                <a:ea typeface="Calibri"/>
                <a:cs typeface="Calibri"/>
                <a:sym typeface="Calibri"/>
              </a:rPr>
              <a:t/>
            </a:r>
            <a:br>
              <a:rPr lang="en-US" sz="3600" b="0" i="0" u="none" strike="noStrike" cap="none" baseline="0" dirty="0" smtClean="0">
                <a:solidFill>
                  <a:schemeClr val="dk1"/>
                </a:solidFill>
                <a:latin typeface="Calibri"/>
                <a:ea typeface="Calibri"/>
                <a:cs typeface="Calibri"/>
                <a:sym typeface="Calibri"/>
              </a:rPr>
            </a:br>
            <a:r>
              <a:rPr lang="en-US" sz="2500" b="1" i="0" u="none" strike="noStrike" cap="none" baseline="0" dirty="0" smtClean="0">
                <a:solidFill>
                  <a:srgbClr val="009900"/>
                </a:solidFill>
                <a:latin typeface="Calibri"/>
                <a:ea typeface="Calibri"/>
                <a:cs typeface="Calibri"/>
                <a:sym typeface="Calibri"/>
              </a:rPr>
              <a:t>Accept</a:t>
            </a:r>
            <a:r>
              <a:rPr lang="en-US" sz="2500" b="1" i="0" u="none" strike="noStrike" cap="none" baseline="0" dirty="0">
                <a:solidFill>
                  <a:srgbClr val="009900"/>
                </a:solidFill>
                <a:latin typeface="Calibri"/>
                <a:ea typeface="Calibri"/>
                <a:cs typeface="Calibri"/>
                <a:sym typeface="Calibri"/>
              </a:rPr>
              <a:t>,</a:t>
            </a:r>
            <a:r>
              <a:rPr lang="en-US" sz="2500" b="1" i="0" u="none" strike="noStrike" cap="none" baseline="0" dirty="0">
                <a:solidFill>
                  <a:srgbClr val="7030A0"/>
                </a:solidFill>
                <a:latin typeface="Calibri"/>
                <a:ea typeface="Calibri"/>
                <a:cs typeface="Calibri"/>
                <a:sym typeface="Calibri"/>
              </a:rPr>
              <a:t> </a:t>
            </a:r>
            <a:r>
              <a:rPr lang="en-US" sz="2500" b="1" i="0" u="none" strike="noStrike" cap="none" baseline="0" dirty="0">
                <a:solidFill>
                  <a:srgbClr val="C61C0A"/>
                </a:solidFill>
                <a:latin typeface="Calibri"/>
                <a:ea typeface="Calibri"/>
                <a:cs typeface="Calibri"/>
                <a:sym typeface="Calibri"/>
              </a:rPr>
              <a:t>Enrich,</a:t>
            </a:r>
            <a:r>
              <a:rPr lang="en-US" sz="2500" b="1" i="0" u="none" strike="noStrike" cap="none" baseline="0" dirty="0">
                <a:solidFill>
                  <a:srgbClr val="7030A0"/>
                </a:solidFill>
                <a:latin typeface="Calibri"/>
                <a:ea typeface="Calibri"/>
                <a:cs typeface="Calibri"/>
                <a:sym typeface="Calibri"/>
              </a:rPr>
              <a:t> </a:t>
            </a:r>
            <a:r>
              <a:rPr lang="en-US" sz="2500" b="1" i="0" u="none" strike="noStrike" cap="none" baseline="0" dirty="0">
                <a:solidFill>
                  <a:srgbClr val="E46C0A"/>
                </a:solidFill>
                <a:latin typeface="Calibri"/>
                <a:ea typeface="Calibri"/>
                <a:cs typeface="Calibri"/>
                <a:sym typeface="Calibri"/>
              </a:rPr>
              <a:t>Inspire, </a:t>
            </a:r>
            <a:r>
              <a:rPr lang="en-US" sz="2500" b="1" i="0" u="none" strike="noStrike" cap="none" baseline="0" dirty="0">
                <a:solidFill>
                  <a:srgbClr val="7030A0"/>
                </a:solidFill>
                <a:latin typeface="Calibri"/>
                <a:ea typeface="Calibri"/>
                <a:cs typeface="Calibri"/>
                <a:sym typeface="Calibri"/>
              </a:rPr>
              <a:t>Empower™</a:t>
            </a:r>
          </a:p>
        </p:txBody>
      </p:sp>
      <p:sp>
        <p:nvSpPr>
          <p:cNvPr id="52" name="Shape 52"/>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90000"/>
              </a:lnSpc>
              <a:spcBef>
                <a:spcPts val="400"/>
              </a:spcBef>
              <a:spcAft>
                <a:spcPts val="0"/>
              </a:spcAft>
              <a:buClr>
                <a:srgbClr val="006600"/>
              </a:buClr>
              <a:buSzPct val="25000"/>
              <a:buFont typeface="Calibri"/>
              <a:buNone/>
            </a:pPr>
            <a:r>
              <a:rPr lang="en-US" sz="2000" b="1" i="0" u="none" strike="noStrike" cap="none" baseline="0" dirty="0">
                <a:solidFill>
                  <a:srgbClr val="006600"/>
                </a:solidFill>
                <a:latin typeface="Calibri"/>
                <a:ea typeface="Calibri"/>
                <a:cs typeface="Calibri"/>
                <a:sym typeface="Calibri"/>
              </a:rPr>
              <a:t>A Practical Guide to Helping Leaders </a:t>
            </a:r>
          </a:p>
          <a:p>
            <a:pPr marL="0" marR="0" lvl="0" indent="0" algn="ctr" rtl="0">
              <a:lnSpc>
                <a:spcPct val="90000"/>
              </a:lnSpc>
              <a:spcBef>
                <a:spcPts val="400"/>
              </a:spcBef>
              <a:spcAft>
                <a:spcPts val="0"/>
              </a:spcAft>
              <a:buClr>
                <a:srgbClr val="006600"/>
              </a:buClr>
              <a:buSzPct val="25000"/>
              <a:buFont typeface="Calibri"/>
              <a:buNone/>
            </a:pPr>
            <a:r>
              <a:rPr lang="en-US" sz="2000" b="1" i="0" u="none" strike="noStrike" cap="none" baseline="0" dirty="0">
                <a:solidFill>
                  <a:srgbClr val="006600"/>
                </a:solidFill>
                <a:latin typeface="Calibri"/>
                <a:ea typeface="Calibri"/>
                <a:cs typeface="Calibri"/>
                <a:sym typeface="Calibri"/>
              </a:rPr>
              <a:t>Understand and Support </a:t>
            </a:r>
          </a:p>
          <a:p>
            <a:pPr marL="0" marR="0" lvl="0" indent="0" algn="ctr" rtl="0">
              <a:lnSpc>
                <a:spcPct val="90000"/>
              </a:lnSpc>
              <a:spcBef>
                <a:spcPts val="400"/>
              </a:spcBef>
              <a:spcAft>
                <a:spcPts val="0"/>
              </a:spcAft>
              <a:buClr>
                <a:srgbClr val="006600"/>
              </a:buClr>
              <a:buSzPct val="25000"/>
              <a:buFont typeface="Calibri"/>
              <a:buNone/>
            </a:pPr>
            <a:r>
              <a:rPr lang="en-US" sz="2000" b="1" i="0" u="none" strike="noStrike" cap="none" baseline="0" dirty="0">
                <a:solidFill>
                  <a:srgbClr val="006600"/>
                </a:solidFill>
                <a:latin typeface="Calibri"/>
                <a:ea typeface="Calibri"/>
                <a:cs typeface="Calibri"/>
                <a:sym typeface="Calibri"/>
              </a:rPr>
              <a:t>Individuals on the Autism Spectrum and with other </a:t>
            </a:r>
          </a:p>
          <a:p>
            <a:pPr marL="0" marR="0" lvl="0" indent="0" algn="ctr" rtl="0">
              <a:lnSpc>
                <a:spcPct val="90000"/>
              </a:lnSpc>
              <a:spcBef>
                <a:spcPts val="400"/>
              </a:spcBef>
              <a:spcAft>
                <a:spcPts val="0"/>
              </a:spcAft>
              <a:buClr>
                <a:srgbClr val="006600"/>
              </a:buClr>
              <a:buSzPct val="25000"/>
              <a:buFont typeface="Calibri"/>
              <a:buNone/>
            </a:pPr>
            <a:r>
              <a:rPr lang="en-US" sz="2000" b="1" dirty="0">
                <a:solidFill>
                  <a:srgbClr val="006600"/>
                </a:solidFill>
              </a:rPr>
              <a:t>c</a:t>
            </a:r>
            <a:r>
              <a:rPr lang="en-US" sz="2000" b="1" i="0" u="none" strike="noStrike" cap="none" baseline="0" dirty="0" smtClean="0">
                <a:solidFill>
                  <a:srgbClr val="006600"/>
                </a:solidFill>
                <a:latin typeface="Calibri"/>
                <a:ea typeface="Calibri"/>
                <a:cs typeface="Calibri"/>
                <a:sym typeface="Calibri"/>
              </a:rPr>
              <a:t>o-existing </a:t>
            </a:r>
            <a:r>
              <a:rPr lang="en-US" sz="2000" b="1" i="0" u="none" strike="noStrike" cap="none" baseline="0" dirty="0">
                <a:solidFill>
                  <a:srgbClr val="006600"/>
                </a:solidFill>
                <a:latin typeface="Calibri"/>
                <a:ea typeface="Calibri"/>
                <a:cs typeface="Calibri"/>
                <a:sym typeface="Calibri"/>
              </a:rPr>
              <a:t>conditions </a:t>
            </a:r>
          </a:p>
          <a:p>
            <a:pPr marL="0" marR="0" lvl="0" indent="0" algn="ctr" rtl="0">
              <a:lnSpc>
                <a:spcPct val="90000"/>
              </a:lnSpc>
              <a:spcBef>
                <a:spcPts val="480"/>
              </a:spcBef>
              <a:spcAft>
                <a:spcPts val="0"/>
              </a:spcAft>
              <a:buClr>
                <a:srgbClr val="660066"/>
              </a:buClr>
              <a:buSzPct val="25000"/>
              <a:buFont typeface="Calibri"/>
              <a:buNone/>
            </a:pPr>
            <a:r>
              <a:rPr lang="en-US" sz="2400" b="1" i="0" u="none" strike="noStrike" cap="none" baseline="0" dirty="0">
                <a:solidFill>
                  <a:srgbClr val="660066"/>
                </a:solidFill>
                <a:latin typeface="Calibri"/>
                <a:ea typeface="Calibri"/>
                <a:cs typeface="Calibri"/>
                <a:sym typeface="Calibri"/>
              </a:rPr>
              <a:t>Presented by Autism Empowerment</a:t>
            </a:r>
          </a:p>
          <a:p>
            <a:endParaRPr lang="en-US" sz="2400" b="1" i="0" u="none" strike="noStrike" cap="none" baseline="0" dirty="0">
              <a:solidFill>
                <a:srgbClr val="660066"/>
              </a:solidFill>
              <a:latin typeface="Calibri"/>
              <a:ea typeface="Calibri"/>
              <a:cs typeface="Calibri"/>
              <a:sym typeface="Calibri"/>
            </a:endParaRPr>
          </a:p>
        </p:txBody>
      </p:sp>
      <p:sp>
        <p:nvSpPr>
          <p:cNvPr id="53" name="Shape 53"/>
          <p:cNvSpPr/>
          <p:nvPr/>
        </p:nvSpPr>
        <p:spPr>
          <a:xfrm>
            <a:off x="6629400" y="728662"/>
            <a:ext cx="1285875" cy="1247775"/>
          </a:xfrm>
          <a:prstGeom prst="rect">
            <a:avLst/>
          </a:prstGeom>
          <a:blipFill>
            <a:blip r:embed="rId3"/>
            <a:stretch>
              <a:fillRect/>
            </a:stretch>
          </a:blipFill>
        </p:spPr>
      </p:sp>
      <p:sp>
        <p:nvSpPr>
          <p:cNvPr id="54" name="Shape 54"/>
          <p:cNvSpPr/>
          <p:nvPr/>
        </p:nvSpPr>
        <p:spPr>
          <a:xfrm>
            <a:off x="0" y="533400"/>
            <a:ext cx="3552825" cy="1847849"/>
          </a:xfrm>
          <a:prstGeom prst="rect">
            <a:avLst/>
          </a:prstGeom>
          <a:blipFill>
            <a:blip r:embed="rId4"/>
            <a:stretch>
              <a:fillRect/>
            </a:stretch>
          </a:blipFill>
        </p:spPr>
      </p:sp>
      <p:sp>
        <p:nvSpPr>
          <p:cNvPr id="55" name="Shape 55"/>
          <p:cNvSpPr/>
          <p:nvPr/>
        </p:nvSpPr>
        <p:spPr>
          <a:xfrm>
            <a:off x="3717925" y="533400"/>
            <a:ext cx="1708149" cy="1636711"/>
          </a:xfrm>
          <a:prstGeom prst="rect">
            <a:avLst/>
          </a:prstGeom>
          <a:blipFill>
            <a:blip r:embed="rId5"/>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27" name="Shape 12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203200" indent="0" algn="ctr">
              <a:buNone/>
            </a:pPr>
            <a:r>
              <a:rPr lang="en-US" sz="1600" dirty="0"/>
              <a:t>Other characteristics of ASD may include:</a:t>
            </a:r>
          </a:p>
          <a:p>
            <a:pPr fontAlgn="base"/>
            <a:r>
              <a:rPr lang="en-US" sz="1600" dirty="0"/>
              <a:t>Difficulty navigating social interactions, reading social cues and communicating wants, needs and emotions effectively.  </a:t>
            </a:r>
          </a:p>
          <a:p>
            <a:pPr fontAlgn="base"/>
            <a:r>
              <a:rPr lang="en-US" sz="1600" dirty="0"/>
              <a:t>Individuals may have unusual sensory perceptions and seemingly odd behavior that others may not initially understand. (i.e. self-regulatory </a:t>
            </a:r>
            <a:r>
              <a:rPr lang="en-US" sz="1600" dirty="0" err="1"/>
              <a:t>stimming</a:t>
            </a:r>
            <a:r>
              <a:rPr lang="en-US" sz="1600" dirty="0"/>
              <a:t>, perseverating</a:t>
            </a:r>
            <a:r>
              <a:rPr lang="en-US" sz="1600" dirty="0" smtClean="0"/>
              <a:t>).</a:t>
            </a:r>
            <a:endParaRPr lang="en-US" sz="1600" dirty="0"/>
          </a:p>
          <a:p>
            <a:pPr fontAlgn="base"/>
            <a:r>
              <a:rPr lang="en-US" sz="1600" dirty="0"/>
              <a:t>Individuals may be more or less sensitive to the ordinary sights, sounds, smells, tastes and touches of everyday life. </a:t>
            </a:r>
          </a:p>
          <a:p>
            <a:pPr fontAlgn="base"/>
            <a:r>
              <a:rPr lang="en-US" sz="1600" dirty="0"/>
              <a:t>Difficulty with short-term memory, staying organized and remaining on task.</a:t>
            </a:r>
          </a:p>
          <a:p>
            <a:pPr fontAlgn="base"/>
            <a:r>
              <a:rPr lang="en-US" sz="1600" dirty="0" err="1"/>
              <a:t>Hyperfocus</a:t>
            </a:r>
            <a:r>
              <a:rPr lang="en-US" sz="1600" dirty="0"/>
              <a:t> and /or perseveration on highly selective interests.</a:t>
            </a:r>
          </a:p>
          <a:p>
            <a:pPr fontAlgn="base"/>
            <a:r>
              <a:rPr lang="en-US" sz="1600" dirty="0"/>
              <a:t>Difficulty with gross motor and /or fine motor </a:t>
            </a:r>
            <a:r>
              <a:rPr lang="en-US" sz="1600" dirty="0" smtClean="0"/>
              <a:t>skills.</a:t>
            </a:r>
            <a:endParaRPr lang="en-US" sz="1600" dirty="0"/>
          </a:p>
          <a:p>
            <a:pPr marL="203200" indent="0" fontAlgn="base">
              <a:buNone/>
            </a:pPr>
            <a:r>
              <a:rPr lang="en-US" sz="1600" dirty="0"/>
              <a:t>Individuals with ASD need extra understanding and families need extra support.</a:t>
            </a:r>
          </a:p>
          <a:p>
            <a:pPr marL="203200" indent="0">
              <a:buNone/>
            </a:pPr>
            <a:r>
              <a:rPr lang="en-US" sz="1600" dirty="0" smtClean="0"/>
              <a:t>There </a:t>
            </a:r>
            <a:r>
              <a:rPr lang="en-US" sz="1600" dirty="0"/>
              <a:t>are various treatments and interventions for ASD symptoms and co-conditions, however it is not “one-size-fits-all”. There is no “cure” for autism. There is no universal “cause”. Treat each person as an individual.</a:t>
            </a:r>
            <a:endParaRPr lang="en-US" sz="1600" b="1" dirty="0"/>
          </a:p>
        </p:txBody>
      </p:sp>
      <p:sp>
        <p:nvSpPr>
          <p:cNvPr id="128" name="Shape 128"/>
          <p:cNvSpPr/>
          <p:nvPr/>
        </p:nvSpPr>
        <p:spPr>
          <a:xfrm>
            <a:off x="685800" y="381000"/>
            <a:ext cx="1271587" cy="1219200"/>
          </a:xfrm>
          <a:prstGeom prst="rect">
            <a:avLst/>
          </a:prstGeom>
          <a:blipFill>
            <a:blip r:embed="rId3"/>
            <a:stretch>
              <a:fillRect/>
            </a:stretch>
          </a:blipFill>
        </p:spPr>
      </p:sp>
      <p:sp>
        <p:nvSpPr>
          <p:cNvPr id="129" name="Shape 129"/>
          <p:cNvSpPr/>
          <p:nvPr/>
        </p:nvSpPr>
        <p:spPr>
          <a:xfrm>
            <a:off x="7162800" y="381000"/>
            <a:ext cx="1019175" cy="1343025"/>
          </a:xfrm>
          <a:prstGeom prst="rect">
            <a:avLst/>
          </a:prstGeom>
          <a:blipFill>
            <a:blip r:embed="rId4"/>
            <a:stretch>
              <a:fillRect/>
            </a:stretch>
          </a:blipFill>
        </p:spPr>
      </p:sp>
      <p:sp>
        <p:nvSpPr>
          <p:cNvPr id="130" name="Shape 130"/>
          <p:cNvSpPr/>
          <p:nvPr/>
        </p:nvSpPr>
        <p:spPr>
          <a:xfrm>
            <a:off x="7488936" y="3493009"/>
            <a:ext cx="1024128" cy="1353311"/>
          </a:xfrm>
          <a:prstGeom prst="rect">
            <a:avLst/>
          </a:prstGeom>
          <a:blipFill>
            <a:blip r:embed="rId5"/>
            <a:stretch>
              <a:fillRect/>
            </a:stretch>
          </a:blipFill>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46" name="Shape 14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002060"/>
              </a:buClr>
              <a:buSzPct val="25000"/>
              <a:buFont typeface="Calibri"/>
              <a:buNone/>
            </a:pPr>
            <a:r>
              <a:rPr lang="en-US" sz="1800" b="1" dirty="0">
                <a:solidFill>
                  <a:srgbClr val="002060"/>
                </a:solidFill>
              </a:rPr>
              <a:t>C</a:t>
            </a:r>
            <a:r>
              <a:rPr lang="en-US" sz="1800" b="1" i="0" u="none" strike="noStrike" cap="none" baseline="0" dirty="0" smtClean="0">
                <a:solidFill>
                  <a:srgbClr val="002060"/>
                </a:solidFill>
                <a:latin typeface="Calibri"/>
                <a:ea typeface="Calibri"/>
                <a:cs typeface="Calibri"/>
                <a:sym typeface="Calibri"/>
              </a:rPr>
              <a:t>o-conditions </a:t>
            </a:r>
            <a:endParaRPr lang="en-US" sz="1800" b="1" i="0" u="none" strike="noStrike" cap="none" baseline="0" dirty="0">
              <a:solidFill>
                <a:srgbClr val="002060"/>
              </a:solidFill>
              <a:latin typeface="Calibri"/>
              <a:ea typeface="Calibri"/>
              <a:cs typeface="Calibri"/>
              <a:sym typeface="Calibri"/>
            </a:endParaRPr>
          </a:p>
          <a:p>
            <a:endParaRPr lang="en-US" sz="1800" b="1" i="0" u="none" strike="noStrike" cap="none" baseline="0" dirty="0">
              <a:solidFill>
                <a:srgbClr val="002060"/>
              </a:solidFill>
              <a:latin typeface="Calibri"/>
              <a:ea typeface="Calibri"/>
              <a:cs typeface="Calibri"/>
              <a:sym typeface="Calibri"/>
            </a:endParaRPr>
          </a:p>
          <a:p>
            <a:pPr marL="457200" marR="0" lvl="0" indent="-342900" rtl="0">
              <a:lnSpc>
                <a:spcPct val="90000"/>
              </a:lnSpc>
              <a:buClr>
                <a:srgbClr val="002060"/>
              </a:buClr>
              <a:buSzPct val="100000"/>
              <a:buFont typeface="Calibri"/>
              <a:buChar char="●"/>
            </a:pPr>
            <a:r>
              <a:rPr lang="en-US" sz="1800" b="1" dirty="0">
                <a:solidFill>
                  <a:srgbClr val="002060"/>
                </a:solidFill>
              </a:rPr>
              <a:t>Many of the individuals you work with will have </a:t>
            </a:r>
            <a:r>
              <a:rPr lang="en-US" sz="1800" b="1" dirty="0" smtClean="0">
                <a:solidFill>
                  <a:srgbClr val="002060"/>
                </a:solidFill>
              </a:rPr>
              <a:t>co-conditions also.</a:t>
            </a:r>
            <a:endParaRPr lang="en-US" sz="1800" b="1" dirty="0">
              <a:solidFill>
                <a:srgbClr val="002060"/>
              </a:solidFill>
            </a:endParaRPr>
          </a:p>
          <a:p>
            <a:pPr marL="457200" marR="0" lvl="0" indent="-342900" rtl="0">
              <a:lnSpc>
                <a:spcPct val="90000"/>
              </a:lnSpc>
              <a:buClr>
                <a:srgbClr val="002060"/>
              </a:buClr>
              <a:buSzPct val="100000"/>
              <a:buFont typeface="Calibri"/>
              <a:buChar char="●"/>
            </a:pPr>
            <a:r>
              <a:rPr lang="en-US" sz="1800" b="1" dirty="0">
                <a:solidFill>
                  <a:srgbClr val="002060"/>
                </a:solidFill>
              </a:rPr>
              <a:t>Many times the co-condition is diagnosed </a:t>
            </a:r>
            <a:r>
              <a:rPr lang="en-US" sz="1800" b="1" dirty="0" smtClean="0">
                <a:solidFill>
                  <a:srgbClr val="002060"/>
                </a:solidFill>
              </a:rPr>
              <a:t>first.</a:t>
            </a:r>
            <a:endParaRPr lang="en-US" sz="1800" b="1" dirty="0">
              <a:solidFill>
                <a:srgbClr val="002060"/>
              </a:solidFill>
            </a:endParaRPr>
          </a:p>
          <a:p>
            <a:pPr marL="457200" marR="0" lvl="0" indent="-342900" rtl="0">
              <a:lnSpc>
                <a:spcPct val="90000"/>
              </a:lnSpc>
              <a:buClr>
                <a:srgbClr val="002060"/>
              </a:buClr>
              <a:buSzPct val="100000"/>
              <a:buFont typeface="Calibri"/>
              <a:buChar char="●"/>
            </a:pPr>
            <a:r>
              <a:rPr lang="en-US" sz="1800" b="1" dirty="0">
                <a:solidFill>
                  <a:srgbClr val="002060"/>
                </a:solidFill>
              </a:rPr>
              <a:t>Here are just a few of the </a:t>
            </a:r>
            <a:r>
              <a:rPr lang="en-US" sz="1800" b="1" dirty="0" smtClean="0">
                <a:solidFill>
                  <a:srgbClr val="002060"/>
                </a:solidFill>
              </a:rPr>
              <a:t>possible co-conditions:</a:t>
            </a:r>
            <a:endParaRPr lang="en-US" sz="1800" b="1" dirty="0">
              <a:solidFill>
                <a:srgbClr val="002060"/>
              </a:solidFill>
            </a:endParaRPr>
          </a:p>
          <a:p>
            <a:pPr marL="914400" marR="0" lvl="1" indent="-342900" rtl="0">
              <a:lnSpc>
                <a:spcPct val="90000"/>
              </a:lnSpc>
              <a:buClr>
                <a:srgbClr val="002060"/>
              </a:buClr>
              <a:buSzPct val="112500"/>
              <a:buFont typeface="Calibri"/>
              <a:buChar char="○"/>
            </a:pPr>
            <a:r>
              <a:rPr lang="en-US" sz="1600" b="1" i="0" u="none" strike="noStrike" cap="none" baseline="0" dirty="0">
                <a:solidFill>
                  <a:srgbClr val="C00000"/>
                </a:solidFill>
                <a:latin typeface="Calibri"/>
                <a:ea typeface="Calibri"/>
                <a:cs typeface="Calibri"/>
                <a:sym typeface="Calibri"/>
              </a:rPr>
              <a:t>ADD / ADHD </a:t>
            </a:r>
            <a:r>
              <a:rPr lang="en-US" sz="1600" b="0" i="0" u="none" strike="noStrike" cap="none" baseline="0" dirty="0">
                <a:solidFill>
                  <a:schemeClr val="dk1"/>
                </a:solidFill>
                <a:latin typeface="Calibri"/>
                <a:ea typeface="Calibri"/>
                <a:cs typeface="Calibri"/>
                <a:sym typeface="Calibri"/>
              </a:rPr>
              <a:t>- Attention deficit hyperactivity disorder 	</a:t>
            </a:r>
          </a:p>
          <a:p>
            <a:pPr marL="914400" marR="0" lvl="1" indent="-342900" rtl="0">
              <a:lnSpc>
                <a:spcPct val="90000"/>
              </a:lnSpc>
              <a:buClr>
                <a:srgbClr val="002060"/>
              </a:buClr>
              <a:buSzPct val="112500"/>
              <a:buFont typeface="Calibri"/>
              <a:buChar char="○"/>
            </a:pPr>
            <a:r>
              <a:rPr lang="en-US" sz="1600" b="1" i="0" u="none" strike="noStrike" cap="none" baseline="0" dirty="0">
                <a:solidFill>
                  <a:srgbClr val="C00000"/>
                </a:solidFill>
                <a:latin typeface="Calibri"/>
                <a:ea typeface="Calibri"/>
                <a:cs typeface="Calibri"/>
                <a:sym typeface="Calibri"/>
              </a:rPr>
              <a:t>Anxiety, </a:t>
            </a:r>
            <a:r>
              <a:rPr lang="en-US" sz="1600" b="1" i="0" u="none" strike="noStrike" cap="none" baseline="0" dirty="0" smtClean="0">
                <a:solidFill>
                  <a:srgbClr val="C00000"/>
                </a:solidFill>
                <a:latin typeface="Calibri"/>
                <a:ea typeface="Calibri"/>
                <a:cs typeface="Calibri"/>
                <a:sym typeface="Calibri"/>
              </a:rPr>
              <a:t>Bipolar Disorder,</a:t>
            </a:r>
            <a:r>
              <a:rPr lang="en-US" sz="1600" b="1" i="0" u="none" strike="noStrike" cap="none" dirty="0" smtClean="0">
                <a:solidFill>
                  <a:srgbClr val="C00000"/>
                </a:solidFill>
                <a:latin typeface="Calibri"/>
                <a:ea typeface="Calibri"/>
                <a:cs typeface="Calibri"/>
                <a:sym typeface="Calibri"/>
              </a:rPr>
              <a:t> </a:t>
            </a:r>
            <a:r>
              <a:rPr lang="en-US" sz="1600" b="1" dirty="0" smtClean="0">
                <a:solidFill>
                  <a:srgbClr val="C00000"/>
                </a:solidFill>
              </a:rPr>
              <a:t>Depression </a:t>
            </a:r>
            <a:r>
              <a:rPr lang="en-US" sz="1600" b="1" dirty="0">
                <a:solidFill>
                  <a:srgbClr val="C00000"/>
                </a:solidFill>
              </a:rPr>
              <a:t>and other </a:t>
            </a:r>
            <a:r>
              <a:rPr lang="en-US" sz="1600" b="1" dirty="0" smtClean="0">
                <a:solidFill>
                  <a:srgbClr val="C00000"/>
                </a:solidFill>
              </a:rPr>
              <a:t>mental health issues </a:t>
            </a:r>
            <a:endParaRPr lang="en-US" sz="1600" b="1" dirty="0">
              <a:solidFill>
                <a:srgbClr val="C00000"/>
              </a:solidFill>
            </a:endParaRPr>
          </a:p>
          <a:p>
            <a:pPr marL="914400" marR="0" lvl="1" indent="-342900" rtl="0">
              <a:lnSpc>
                <a:spcPct val="90000"/>
              </a:lnSpc>
              <a:buClr>
                <a:srgbClr val="002060"/>
              </a:buClr>
              <a:buSzPct val="112500"/>
              <a:buFont typeface="Calibri"/>
              <a:buChar char="○"/>
            </a:pPr>
            <a:r>
              <a:rPr lang="en-US" sz="1600" b="1" i="0" u="none" strike="noStrike" cap="none" baseline="0" dirty="0" smtClean="0">
                <a:solidFill>
                  <a:srgbClr val="C00000"/>
                </a:solidFill>
                <a:latin typeface="Calibri"/>
                <a:ea typeface="Calibri"/>
                <a:cs typeface="Calibri"/>
                <a:sym typeface="Calibri"/>
              </a:rPr>
              <a:t>Dyslexia</a:t>
            </a:r>
            <a:r>
              <a:rPr lang="en-US" sz="1600" b="1" i="0" u="none" strike="noStrike" cap="none" dirty="0" smtClean="0">
                <a:solidFill>
                  <a:srgbClr val="C00000"/>
                </a:solidFill>
                <a:latin typeface="Calibri"/>
                <a:ea typeface="Calibri"/>
                <a:cs typeface="Calibri"/>
                <a:sym typeface="Calibri"/>
              </a:rPr>
              <a:t> and other learning differences </a:t>
            </a:r>
            <a:endParaRPr lang="en-US" sz="1600" b="1" i="0" u="none" strike="noStrike" cap="none" baseline="0" dirty="0">
              <a:solidFill>
                <a:srgbClr val="C00000"/>
              </a:solidFill>
              <a:latin typeface="Calibri"/>
              <a:ea typeface="Calibri"/>
              <a:cs typeface="Calibri"/>
              <a:sym typeface="Calibri"/>
            </a:endParaRPr>
          </a:p>
          <a:p>
            <a:pPr marL="914400" marR="0" lvl="1" indent="-342900" rtl="0">
              <a:lnSpc>
                <a:spcPct val="90000"/>
              </a:lnSpc>
              <a:buClr>
                <a:srgbClr val="002060"/>
              </a:buClr>
              <a:buSzPct val="112500"/>
              <a:buFont typeface="Calibri"/>
              <a:buChar char="○"/>
            </a:pPr>
            <a:r>
              <a:rPr lang="en-US" sz="1600" b="1" i="0" u="none" strike="noStrike" cap="none" baseline="0" dirty="0">
                <a:solidFill>
                  <a:srgbClr val="C00000"/>
                </a:solidFill>
                <a:latin typeface="Calibri"/>
                <a:ea typeface="Calibri"/>
                <a:cs typeface="Calibri"/>
                <a:sym typeface="Calibri"/>
              </a:rPr>
              <a:t>Epilepsy / Seizures</a:t>
            </a:r>
          </a:p>
          <a:p>
            <a:pPr marL="914400" marR="0" lvl="1" indent="-342900" rtl="0">
              <a:lnSpc>
                <a:spcPct val="90000"/>
              </a:lnSpc>
              <a:buClr>
                <a:srgbClr val="002060"/>
              </a:buClr>
              <a:buSzPct val="112500"/>
              <a:buFont typeface="Calibri"/>
              <a:buChar char="○"/>
            </a:pPr>
            <a:r>
              <a:rPr lang="en-US" sz="1600" b="1" i="0" u="none" strike="noStrike" cap="none" baseline="0" dirty="0">
                <a:solidFill>
                  <a:srgbClr val="C00000"/>
                </a:solidFill>
                <a:latin typeface="Calibri"/>
                <a:ea typeface="Calibri"/>
                <a:cs typeface="Calibri"/>
                <a:sym typeface="Calibri"/>
              </a:rPr>
              <a:t>Eating Disorders – </a:t>
            </a:r>
            <a:r>
              <a:rPr lang="en-US" sz="1600" b="0" i="0" u="none" strike="noStrike" cap="none" baseline="0" dirty="0">
                <a:solidFill>
                  <a:schemeClr val="dk1"/>
                </a:solidFill>
                <a:latin typeface="Calibri"/>
                <a:ea typeface="Calibri"/>
                <a:cs typeface="Calibri"/>
                <a:sym typeface="Calibri"/>
              </a:rPr>
              <a:t>Anorexia, Binge Eating, Bulimia	</a:t>
            </a:r>
          </a:p>
          <a:p>
            <a:pPr marL="914400" marR="0" lvl="1" indent="-342900" rtl="0">
              <a:lnSpc>
                <a:spcPct val="90000"/>
              </a:lnSpc>
              <a:buClr>
                <a:srgbClr val="002060"/>
              </a:buClr>
              <a:buSzPct val="112500"/>
              <a:buFont typeface="Calibri"/>
              <a:buChar char="○"/>
            </a:pPr>
            <a:r>
              <a:rPr lang="en-US" sz="1600" b="1" i="0" u="none" strike="noStrike" cap="none" baseline="0" dirty="0">
                <a:solidFill>
                  <a:srgbClr val="C00000"/>
                </a:solidFill>
                <a:latin typeface="Calibri"/>
                <a:ea typeface="Calibri"/>
                <a:cs typeface="Calibri"/>
                <a:sym typeface="Calibri"/>
              </a:rPr>
              <a:t>OCD</a:t>
            </a:r>
            <a:r>
              <a:rPr lang="en-US" sz="1600" b="1" i="0" u="none" strike="noStrike" cap="none" baseline="0" dirty="0">
                <a:solidFill>
                  <a:schemeClr val="dk1"/>
                </a:solidFill>
                <a:latin typeface="Calibri"/>
                <a:ea typeface="Calibri"/>
                <a:cs typeface="Calibri"/>
                <a:sym typeface="Calibri"/>
              </a:rPr>
              <a:t> - </a:t>
            </a:r>
            <a:r>
              <a:rPr lang="en-US" sz="1600" b="0" i="0" u="none" strike="noStrike" cap="none" baseline="0" dirty="0">
                <a:solidFill>
                  <a:schemeClr val="dk1"/>
                </a:solidFill>
                <a:latin typeface="Calibri"/>
                <a:ea typeface="Calibri"/>
                <a:cs typeface="Calibri"/>
                <a:sym typeface="Calibri"/>
              </a:rPr>
              <a:t>Obsessive–compulsive disorder </a:t>
            </a:r>
            <a:r>
              <a:rPr lang="en-US" sz="1600" dirty="0"/>
              <a:t> </a:t>
            </a:r>
            <a:r>
              <a:rPr lang="en-US" sz="1600" b="0" i="0" u="none" strike="noStrike" cap="none" baseline="0" dirty="0">
                <a:solidFill>
                  <a:schemeClr val="dk1"/>
                </a:solidFill>
                <a:latin typeface="Calibri"/>
                <a:ea typeface="Calibri"/>
                <a:cs typeface="Calibri"/>
                <a:sym typeface="Calibri"/>
              </a:rPr>
              <a:t>	</a:t>
            </a:r>
          </a:p>
          <a:p>
            <a:pPr marL="914400" marR="0" lvl="1" indent="-342900" rtl="0">
              <a:lnSpc>
                <a:spcPct val="90000"/>
              </a:lnSpc>
              <a:buClr>
                <a:srgbClr val="002060"/>
              </a:buClr>
              <a:buSzPct val="112500"/>
              <a:buFont typeface="Calibri"/>
              <a:buChar char="○"/>
            </a:pPr>
            <a:r>
              <a:rPr lang="en-US" sz="1600" b="1" i="0" u="none" strike="noStrike" cap="none" baseline="0" dirty="0">
                <a:solidFill>
                  <a:srgbClr val="C00000"/>
                </a:solidFill>
                <a:latin typeface="Calibri"/>
                <a:ea typeface="Calibri"/>
                <a:cs typeface="Calibri"/>
                <a:sym typeface="Calibri"/>
              </a:rPr>
              <a:t>SPD</a:t>
            </a:r>
            <a:r>
              <a:rPr lang="en-US" sz="1600" b="1" i="0" u="none" strike="noStrike" cap="none" baseline="0" dirty="0">
                <a:solidFill>
                  <a:schemeClr val="dk1"/>
                </a:solidFill>
                <a:latin typeface="Calibri"/>
                <a:ea typeface="Calibri"/>
                <a:cs typeface="Calibri"/>
                <a:sym typeface="Calibri"/>
              </a:rPr>
              <a:t> - </a:t>
            </a:r>
            <a:r>
              <a:rPr lang="en-US" sz="1600" b="0" i="0" u="none" strike="noStrike" cap="none" baseline="0" dirty="0">
                <a:solidFill>
                  <a:schemeClr val="dk1"/>
                </a:solidFill>
                <a:latin typeface="Calibri"/>
                <a:ea typeface="Calibri"/>
                <a:cs typeface="Calibri"/>
                <a:sym typeface="Calibri"/>
              </a:rPr>
              <a:t>Sensory processing disorder </a:t>
            </a:r>
          </a:p>
          <a:p>
            <a:pPr marL="914400" marR="0" lvl="1" indent="-342900" rtl="0">
              <a:lnSpc>
                <a:spcPct val="90000"/>
              </a:lnSpc>
              <a:buClr>
                <a:srgbClr val="002060"/>
              </a:buClr>
              <a:buSzPct val="112500"/>
              <a:buFont typeface="Calibri"/>
              <a:buChar char="○"/>
            </a:pPr>
            <a:r>
              <a:rPr lang="en-US" sz="1600" b="1" i="0" u="none" strike="noStrike" cap="none" baseline="0" dirty="0">
                <a:solidFill>
                  <a:srgbClr val="C00000"/>
                </a:solidFill>
                <a:latin typeface="Calibri"/>
                <a:ea typeface="Calibri"/>
                <a:cs typeface="Calibri"/>
                <a:sym typeface="Calibri"/>
              </a:rPr>
              <a:t>Tourette Syndrome</a:t>
            </a:r>
            <a:r>
              <a:rPr lang="en-US" sz="1600" b="0" i="0" u="none" strike="noStrike" cap="none" baseline="0" dirty="0">
                <a:solidFill>
                  <a:srgbClr val="C00000"/>
                </a:solidFill>
                <a:latin typeface="Calibri"/>
                <a:ea typeface="Calibri"/>
                <a:cs typeface="Calibri"/>
                <a:sym typeface="Calibri"/>
              </a:rPr>
              <a:t> </a:t>
            </a:r>
            <a:endParaRPr lang="en-US" sz="1600" b="0" i="0" u="none" strike="noStrike" cap="none" baseline="0" dirty="0">
              <a:solidFill>
                <a:schemeClr val="dk1"/>
              </a:solidFill>
              <a:latin typeface="Calibri"/>
              <a:ea typeface="Calibri"/>
              <a:cs typeface="Calibri"/>
              <a:sym typeface="Calibri"/>
            </a:endParaRPr>
          </a:p>
          <a:p>
            <a:pPr lvl="0"/>
            <a:r>
              <a:rPr lang="en-US" sz="1600" b="1" dirty="0" smtClean="0">
                <a:solidFill>
                  <a:srgbClr val="002060"/>
                </a:solidFill>
              </a:rPr>
              <a:t>Visit the website </a:t>
            </a:r>
            <a:r>
              <a:rPr lang="en-US" sz="1600" b="1" dirty="0" smtClean="0">
                <a:solidFill>
                  <a:srgbClr val="002060"/>
                </a:solidFill>
                <a:hlinkClick r:id="rId3"/>
              </a:rPr>
              <a:t>www.autismempowerment.org</a:t>
            </a:r>
            <a:r>
              <a:rPr lang="en-US" sz="1600" b="1" dirty="0" smtClean="0">
                <a:solidFill>
                  <a:srgbClr val="002060"/>
                </a:solidFill>
              </a:rPr>
              <a:t> for more complete information. </a:t>
            </a:r>
            <a:endParaRPr lang="en-US" sz="1600" b="1" dirty="0">
              <a:solidFill>
                <a:srgbClr val="002060"/>
              </a:solidFill>
            </a:endParaRPr>
          </a:p>
          <a:p>
            <a:endParaRPr lang="en-US" sz="1600" b="0" i="0" u="none" strike="noStrike" cap="none" baseline="0" dirty="0">
              <a:solidFill>
                <a:schemeClr val="dk1"/>
              </a:solidFill>
              <a:latin typeface="Calibri"/>
              <a:ea typeface="Calibri"/>
              <a:cs typeface="Calibri"/>
              <a:sym typeface="Calibri"/>
            </a:endParaRPr>
          </a:p>
          <a:p>
            <a:pPr marL="0" marR="0" lvl="0" indent="0" algn="ctr" rtl="0">
              <a:lnSpc>
                <a:spcPct val="90000"/>
              </a:lnSpc>
              <a:buClr>
                <a:schemeClr val="dk1"/>
              </a:buClr>
              <a:buSzPct val="25000"/>
              <a:buFont typeface="Calibri"/>
              <a:buNone/>
            </a:pPr>
            <a:r>
              <a:rPr lang="en-US" sz="1600" dirty="0"/>
              <a:t> </a:t>
            </a:r>
          </a:p>
        </p:txBody>
      </p:sp>
      <p:sp>
        <p:nvSpPr>
          <p:cNvPr id="147" name="Shape 147"/>
          <p:cNvSpPr/>
          <p:nvPr/>
        </p:nvSpPr>
        <p:spPr>
          <a:xfrm>
            <a:off x="838200" y="381000"/>
            <a:ext cx="1216025" cy="1165224"/>
          </a:xfrm>
          <a:prstGeom prst="rect">
            <a:avLst/>
          </a:prstGeom>
          <a:blipFill>
            <a:blip r:embed="rId4"/>
            <a:stretch>
              <a:fillRect/>
            </a:stretch>
          </a:blipFill>
        </p:spPr>
      </p:sp>
      <p:sp>
        <p:nvSpPr>
          <p:cNvPr id="148" name="Shape 148"/>
          <p:cNvSpPr/>
          <p:nvPr/>
        </p:nvSpPr>
        <p:spPr>
          <a:xfrm>
            <a:off x="7239000" y="381000"/>
            <a:ext cx="1019175" cy="1343025"/>
          </a:xfrm>
          <a:prstGeom prst="rect">
            <a:avLst/>
          </a:prstGeom>
          <a:blipFill>
            <a:blip r:embed="rId5"/>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54" name="Shape 154"/>
          <p:cNvSpPr txBox="1">
            <a:spLocks noGrp="1"/>
          </p:cNvSpPr>
          <p:nvPr>
            <p:ph type="body" idx="1"/>
          </p:nvPr>
        </p:nvSpPr>
        <p:spPr>
          <a:xfrm>
            <a:off x="457200" y="1633537"/>
            <a:ext cx="8229600" cy="4525961"/>
          </a:xfrm>
          <a:prstGeom prst="rect">
            <a:avLst/>
          </a:prstGeom>
          <a:noFill/>
          <a:ln>
            <a:noFill/>
          </a:ln>
        </p:spPr>
        <p:txBody>
          <a:bodyPr lIns="91425" tIns="45700" rIns="91425" bIns="45700" anchor="t" anchorCtr="0">
            <a:noAutofit/>
          </a:bodyPr>
          <a:lstStyle/>
          <a:p>
            <a:pPr marL="203200" indent="0" algn="ctr">
              <a:buNone/>
            </a:pPr>
            <a:r>
              <a:rPr lang="en-US" sz="1600" b="1" dirty="0" smtClean="0"/>
              <a:t>Language </a:t>
            </a:r>
            <a:r>
              <a:rPr lang="en-US" sz="1600" b="1" dirty="0"/>
              <a:t>and Tone / </a:t>
            </a:r>
            <a:r>
              <a:rPr lang="en-US" sz="1600" b="1" dirty="0" smtClean="0"/>
              <a:t>People First</a:t>
            </a:r>
          </a:p>
          <a:p>
            <a:pPr marL="203200" indent="0">
              <a:buNone/>
            </a:pPr>
            <a:endParaRPr lang="en-US" sz="1600" dirty="0"/>
          </a:p>
          <a:p>
            <a:pPr fontAlgn="base"/>
            <a:r>
              <a:rPr lang="en-US" sz="1600" dirty="0"/>
              <a:t>Individuals with autism are people first. Don’t define them by a diagnostic label.</a:t>
            </a:r>
          </a:p>
          <a:p>
            <a:pPr fontAlgn="base"/>
            <a:r>
              <a:rPr lang="en-US" sz="1600" dirty="0"/>
              <a:t>Many adults and teenagers in the autism and Asperger community consider autism and Asperger’s to be cultural and may use words like Autistic, </a:t>
            </a:r>
            <a:r>
              <a:rPr lang="en-US" sz="1600" dirty="0" err="1"/>
              <a:t>Aspie</a:t>
            </a:r>
            <a:r>
              <a:rPr lang="en-US" sz="1600" dirty="0"/>
              <a:t> and </a:t>
            </a:r>
            <a:r>
              <a:rPr lang="en-US" sz="1600" dirty="0" err="1"/>
              <a:t>Asperkid</a:t>
            </a:r>
            <a:r>
              <a:rPr lang="en-US" sz="1600" dirty="0"/>
              <a:t> to refer to themselves in an affectionate and positive way. </a:t>
            </a:r>
          </a:p>
          <a:p>
            <a:pPr fontAlgn="base"/>
            <a:r>
              <a:rPr lang="en-US" sz="1600" dirty="0"/>
              <a:t>“People First” language manuals often imply these words to be disrespectful to those on the autism spectrum, despite many adult Autistics publishing essays to the contrary. </a:t>
            </a:r>
          </a:p>
          <a:p>
            <a:pPr fontAlgn="base"/>
            <a:r>
              <a:rPr lang="en-US" sz="1600" dirty="0"/>
              <a:t>Individual with autism, person with Asperger’s is often seen and heard as well. When in doubt, ask someone how they prefer to address their association with autism.</a:t>
            </a:r>
          </a:p>
          <a:p>
            <a:pPr fontAlgn="base"/>
            <a:r>
              <a:rPr lang="en-US" sz="1600" dirty="0"/>
              <a:t>Real “people first” is more about respect, acceptance and </a:t>
            </a:r>
            <a:endParaRPr lang="en-US" sz="1600" dirty="0" smtClean="0"/>
          </a:p>
          <a:p>
            <a:pPr marL="203200" indent="0" fontAlgn="base">
              <a:buNone/>
            </a:pPr>
            <a:r>
              <a:rPr lang="en-US" sz="1600" dirty="0"/>
              <a:t> </a:t>
            </a:r>
            <a:r>
              <a:rPr lang="en-US" sz="1600" dirty="0" smtClean="0"/>
              <a:t>  positive </a:t>
            </a:r>
            <a:r>
              <a:rPr lang="en-US" sz="1600" dirty="0"/>
              <a:t>tone than semantics.</a:t>
            </a:r>
          </a:p>
          <a:p>
            <a:pPr fontAlgn="base"/>
            <a:r>
              <a:rPr lang="en-US" sz="1600" dirty="0"/>
              <a:t>It is not your place to </a:t>
            </a:r>
            <a:r>
              <a:rPr lang="en-US" sz="1600" dirty="0" smtClean="0"/>
              <a:t>correct </a:t>
            </a:r>
            <a:r>
              <a:rPr lang="en-US" sz="1600" dirty="0"/>
              <a:t>individuals regarding how </a:t>
            </a:r>
            <a:endParaRPr lang="en-US" sz="1600" dirty="0" smtClean="0"/>
          </a:p>
          <a:p>
            <a:pPr marL="203200" indent="0" fontAlgn="base">
              <a:buNone/>
            </a:pPr>
            <a:r>
              <a:rPr lang="en-US" sz="1600" dirty="0"/>
              <a:t> </a:t>
            </a:r>
            <a:r>
              <a:rPr lang="en-US" sz="1600" dirty="0" smtClean="0"/>
              <a:t>  they </a:t>
            </a:r>
            <a:r>
              <a:rPr lang="en-US" sz="1600" dirty="0"/>
              <a:t>would like to self-identify.</a:t>
            </a:r>
          </a:p>
          <a:p>
            <a:pPr fontAlgn="base"/>
            <a:r>
              <a:rPr lang="en-US" sz="1600" dirty="0"/>
              <a:t>See “Autism Does Not Define Me” poem by Karen </a:t>
            </a:r>
            <a:r>
              <a:rPr lang="en-US" sz="1600" dirty="0" smtClean="0"/>
              <a:t>Krejcha.</a:t>
            </a:r>
            <a:endParaRPr lang="en-US" sz="1600" dirty="0"/>
          </a:p>
        </p:txBody>
      </p:sp>
      <p:sp>
        <p:nvSpPr>
          <p:cNvPr id="155" name="Shape 155"/>
          <p:cNvSpPr/>
          <p:nvPr/>
        </p:nvSpPr>
        <p:spPr>
          <a:xfrm>
            <a:off x="609600" y="457200"/>
            <a:ext cx="1219200" cy="1168400"/>
          </a:xfrm>
          <a:prstGeom prst="rect">
            <a:avLst/>
          </a:prstGeom>
          <a:blipFill>
            <a:blip r:embed="rId3"/>
            <a:stretch>
              <a:fillRect/>
            </a:stretch>
          </a:blipFill>
        </p:spPr>
      </p:sp>
      <p:sp>
        <p:nvSpPr>
          <p:cNvPr id="156" name="Shape 156"/>
          <p:cNvSpPr/>
          <p:nvPr/>
        </p:nvSpPr>
        <p:spPr>
          <a:xfrm>
            <a:off x="7315200" y="457200"/>
            <a:ext cx="1019175" cy="1343025"/>
          </a:xfrm>
          <a:prstGeom prst="rect">
            <a:avLst/>
          </a:prstGeom>
          <a:blipFill>
            <a:blip r:embed="rId4"/>
            <a:stretch>
              <a:fillRect/>
            </a:stretch>
          </a:blipFill>
        </p:spPr>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4635" y="4608575"/>
            <a:ext cx="2339097" cy="1550923"/>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62" name="Shape 162"/>
          <p:cNvSpPr txBox="1">
            <a:spLocks noGrp="1"/>
          </p:cNvSpPr>
          <p:nvPr>
            <p:ph type="body" idx="1"/>
          </p:nvPr>
        </p:nvSpPr>
        <p:spPr>
          <a:xfrm>
            <a:off x="457200" y="1646236"/>
            <a:ext cx="8229600" cy="4525961"/>
          </a:xfrm>
          <a:prstGeom prst="rect">
            <a:avLst/>
          </a:prstGeom>
          <a:noFill/>
          <a:ln>
            <a:noFill/>
          </a:ln>
        </p:spPr>
        <p:txBody>
          <a:bodyPr lIns="91425" tIns="45700" rIns="91425" bIns="45700" anchor="t" anchorCtr="0">
            <a:noAutofit/>
          </a:bodyPr>
          <a:lstStyle/>
          <a:p>
            <a:pPr marL="0" marR="0" lvl="0" indent="0" algn="ctr" rtl="0">
              <a:buClr>
                <a:srgbClr val="006600"/>
              </a:buClr>
              <a:buSzPct val="25000"/>
              <a:buFont typeface="Calibri"/>
              <a:buNone/>
            </a:pPr>
            <a:r>
              <a:rPr lang="en-US" sz="4400" b="1" i="0" u="none" strike="noStrike" cap="none" baseline="0" dirty="0">
                <a:solidFill>
                  <a:srgbClr val="006600"/>
                </a:solidFill>
                <a:latin typeface="Calibri"/>
                <a:ea typeface="Calibri"/>
                <a:cs typeface="Calibri"/>
                <a:sym typeface="Calibri"/>
              </a:rPr>
              <a:t>Get to know the Scout and the Scout’s family first</a:t>
            </a:r>
            <a:r>
              <a:rPr lang="en-US" sz="4400" b="1" i="0" u="none" strike="noStrike" cap="none" baseline="0" dirty="0" smtClean="0">
                <a:solidFill>
                  <a:srgbClr val="006600"/>
                </a:solidFill>
                <a:latin typeface="Calibri"/>
                <a:ea typeface="Calibri"/>
                <a:cs typeface="Calibri"/>
                <a:sym typeface="Calibri"/>
              </a:rPr>
              <a:t>!</a:t>
            </a:r>
          </a:p>
          <a:p>
            <a:pPr marL="203200" indent="0">
              <a:buNone/>
            </a:pPr>
            <a:endParaRPr lang="en-US" sz="4400" b="1" i="0" u="none" strike="noStrike" cap="none" baseline="0" dirty="0" smtClean="0">
              <a:solidFill>
                <a:srgbClr val="006600"/>
              </a:solidFill>
              <a:latin typeface="Calibri"/>
              <a:ea typeface="Calibri"/>
              <a:cs typeface="Calibri"/>
              <a:sym typeface="Calibri"/>
            </a:endParaRPr>
          </a:p>
          <a:p>
            <a:pPr marL="203200" indent="0">
              <a:buNone/>
            </a:pPr>
            <a:endParaRPr lang="en-US" sz="4400" b="1" i="0" u="none" strike="noStrike" cap="none" baseline="0" dirty="0">
              <a:solidFill>
                <a:srgbClr val="006600"/>
              </a:solidFill>
              <a:latin typeface="Calibri"/>
              <a:ea typeface="Calibri"/>
              <a:cs typeface="Calibri"/>
              <a:sym typeface="Calibri"/>
            </a:endParaRPr>
          </a:p>
          <a:p>
            <a:pPr marL="0" lvl="1" indent="0">
              <a:buSzPct val="25000"/>
              <a:buNone/>
            </a:pPr>
            <a:r>
              <a:rPr lang="en-US" sz="2000" b="0" i="0" u="none" strike="noStrike" cap="none" baseline="0" dirty="0" smtClean="0">
                <a:solidFill>
                  <a:schemeClr val="dk1"/>
                </a:solidFill>
                <a:sym typeface="Calibri"/>
              </a:rPr>
              <a:t>A </a:t>
            </a:r>
            <a:r>
              <a:rPr lang="en-US" sz="2000" dirty="0"/>
              <a:t>person’s diagnostic </a:t>
            </a:r>
            <a:r>
              <a:rPr lang="en-US" sz="2000" b="0" i="0" u="none" strike="noStrike" cap="none" dirty="0" smtClean="0">
                <a:solidFill>
                  <a:schemeClr val="dk1"/>
                </a:solidFill>
                <a:sym typeface="Calibri"/>
              </a:rPr>
              <a:t>label does not define who a person is</a:t>
            </a:r>
            <a:r>
              <a:rPr lang="en-US" sz="2000" b="0" i="0" u="none" strike="noStrike" cap="none" baseline="0" dirty="0" smtClean="0">
                <a:solidFill>
                  <a:schemeClr val="dk1"/>
                </a:solidFill>
                <a:sym typeface="Calibri"/>
              </a:rPr>
              <a:t>. </a:t>
            </a:r>
            <a:r>
              <a:rPr lang="en-US" sz="2000" b="0" i="0" u="none" strike="noStrike" cap="none" baseline="0" dirty="0">
                <a:solidFill>
                  <a:schemeClr val="dk1"/>
                </a:solidFill>
                <a:sym typeface="Calibri"/>
              </a:rPr>
              <a:t>Just as all boys and girls are not the same and all </a:t>
            </a:r>
            <a:r>
              <a:rPr lang="en-US" sz="2000" dirty="0"/>
              <a:t>individuals</a:t>
            </a:r>
            <a:r>
              <a:rPr lang="en-US" sz="2000" b="0" i="0" u="none" strike="noStrike" cap="none" baseline="0" dirty="0">
                <a:solidFill>
                  <a:schemeClr val="dk1"/>
                </a:solidFill>
                <a:sym typeface="Calibri"/>
              </a:rPr>
              <a:t> are not the same, all individuals on the autism spectrum are not the same. Treat the scout as an individual and get to know him or her </a:t>
            </a:r>
            <a:r>
              <a:rPr lang="en-US" sz="2000" dirty="0"/>
              <a:t>first</a:t>
            </a:r>
            <a:r>
              <a:rPr lang="en-US" sz="2000" b="0" i="0" u="none" strike="noStrike" cap="none" baseline="0" dirty="0">
                <a:solidFill>
                  <a:schemeClr val="dk1"/>
                </a:solidFill>
                <a:sym typeface="Calibri"/>
              </a:rPr>
              <a:t>. Get to know the famil</a:t>
            </a:r>
            <a:r>
              <a:rPr lang="en-US" sz="2000" dirty="0"/>
              <a:t>y and welcome them into the unit. </a:t>
            </a:r>
          </a:p>
          <a:p>
            <a:endParaRPr lang="en-US" sz="2400" dirty="0"/>
          </a:p>
          <a:p>
            <a:pPr marL="203200" indent="0">
              <a:buNone/>
            </a:pPr>
            <a:endParaRPr lang="en-US" sz="2400" dirty="0"/>
          </a:p>
        </p:txBody>
      </p:sp>
      <p:sp>
        <p:nvSpPr>
          <p:cNvPr id="163" name="Shape 163"/>
          <p:cNvSpPr/>
          <p:nvPr/>
        </p:nvSpPr>
        <p:spPr>
          <a:xfrm>
            <a:off x="3505200" y="3505200"/>
            <a:ext cx="2271712" cy="858837"/>
          </a:xfrm>
          <a:prstGeom prst="rect">
            <a:avLst/>
          </a:prstGeom>
          <a:blipFill>
            <a:blip r:embed="rId3"/>
            <a:stretch>
              <a:fillRect/>
            </a:stretch>
          </a:blipFill>
        </p:spPr>
      </p:sp>
      <p:sp>
        <p:nvSpPr>
          <p:cNvPr id="164" name="Shape 164"/>
          <p:cNvSpPr/>
          <p:nvPr/>
        </p:nvSpPr>
        <p:spPr>
          <a:xfrm>
            <a:off x="457200" y="289719"/>
            <a:ext cx="1160462" cy="1112836"/>
          </a:xfrm>
          <a:prstGeom prst="rect">
            <a:avLst/>
          </a:prstGeom>
          <a:blipFill>
            <a:blip r:embed="rId4"/>
            <a:stretch>
              <a:fillRect/>
            </a:stretch>
          </a:blipFill>
        </p:spPr>
      </p:sp>
      <p:sp>
        <p:nvSpPr>
          <p:cNvPr id="165" name="Shape 165"/>
          <p:cNvSpPr/>
          <p:nvPr/>
        </p:nvSpPr>
        <p:spPr>
          <a:xfrm>
            <a:off x="7239000" y="417512"/>
            <a:ext cx="1019175" cy="1344612"/>
          </a:xfrm>
          <a:prstGeom prst="rect">
            <a:avLst/>
          </a:prstGeom>
          <a:blipFill>
            <a:blip r:embed="rId5"/>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71" name="Shape 17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508000" rtl="0">
              <a:buClr>
                <a:srgbClr val="006600"/>
              </a:buClr>
              <a:buSzPct val="25000"/>
              <a:buFont typeface="Calibri"/>
              <a:buNone/>
            </a:pPr>
            <a:r>
              <a:rPr lang="en-US" sz="2800" b="1" i="0" u="none" strike="noStrike" cap="none" baseline="0" dirty="0">
                <a:solidFill>
                  <a:srgbClr val="006600"/>
                </a:solidFill>
                <a:latin typeface="Calibri"/>
                <a:ea typeface="Calibri"/>
                <a:cs typeface="Calibri"/>
                <a:sym typeface="Calibri"/>
              </a:rPr>
              <a:t>Get to know the scout and the scout’s family </a:t>
            </a:r>
            <a:r>
              <a:rPr lang="en-US" sz="2800" b="1" i="0" u="none" strike="noStrike" cap="none" baseline="0" dirty="0" smtClean="0">
                <a:solidFill>
                  <a:srgbClr val="006600"/>
                </a:solidFill>
                <a:latin typeface="Calibri"/>
                <a:ea typeface="Calibri"/>
                <a:cs typeface="Calibri"/>
                <a:sym typeface="Calibri"/>
              </a:rPr>
              <a:t>first!</a:t>
            </a:r>
          </a:p>
          <a:p>
            <a:pPr marL="0" indent="0">
              <a:buClr>
                <a:srgbClr val="006600"/>
              </a:buClr>
              <a:buSzPct val="25000"/>
              <a:buNone/>
            </a:pPr>
            <a:endParaRPr lang="en-US" sz="1800" dirty="0" smtClean="0"/>
          </a:p>
          <a:p>
            <a:pPr marL="0" indent="0">
              <a:lnSpc>
                <a:spcPct val="90000"/>
              </a:lnSpc>
              <a:buSzPct val="100000"/>
            </a:pPr>
            <a:r>
              <a:rPr lang="en-US" sz="1800" dirty="0"/>
              <a:t> </a:t>
            </a:r>
            <a:r>
              <a:rPr lang="en-US" sz="1800" dirty="0" smtClean="0"/>
              <a:t>After the </a:t>
            </a:r>
            <a:r>
              <a:rPr lang="en-US" sz="1800" dirty="0"/>
              <a:t>unit first learns that you have a youth on the autism spectrum, set aside private time to get to know that youth and his </a:t>
            </a:r>
            <a:r>
              <a:rPr lang="en-US" sz="1800" dirty="0" smtClean="0"/>
              <a:t>family.</a:t>
            </a:r>
            <a:endParaRPr lang="en-US" sz="1800" dirty="0"/>
          </a:p>
          <a:p>
            <a:pPr marL="0" lvl="0" indent="0">
              <a:lnSpc>
                <a:spcPct val="90000"/>
              </a:lnSpc>
              <a:buSzPct val="100000"/>
            </a:pPr>
            <a:r>
              <a:rPr lang="en-US" sz="1800" dirty="0" smtClean="0"/>
              <a:t> Have a meeting with parents (separately at first) and then later bring in the youth. </a:t>
            </a:r>
          </a:p>
          <a:p>
            <a:pPr marL="0" lvl="0" indent="0">
              <a:lnSpc>
                <a:spcPct val="90000"/>
              </a:lnSpc>
              <a:buSzPct val="100000"/>
            </a:pPr>
            <a:endParaRPr lang="en-US" sz="1800" dirty="0"/>
          </a:p>
          <a:p>
            <a:pPr marL="0" lvl="0" indent="0">
              <a:lnSpc>
                <a:spcPct val="90000"/>
              </a:lnSpc>
              <a:buSzPct val="100000"/>
            </a:pPr>
            <a:endParaRPr lang="en-US" sz="1800" dirty="0" smtClean="0"/>
          </a:p>
          <a:p>
            <a:pPr marL="0" lvl="0" indent="0">
              <a:lnSpc>
                <a:spcPct val="90000"/>
              </a:lnSpc>
              <a:buSzPct val="100000"/>
              <a:buNone/>
            </a:pPr>
            <a:endParaRPr lang="en-US" sz="1800" dirty="0" smtClean="0"/>
          </a:p>
          <a:p>
            <a:pPr marL="0" lvl="0" indent="0">
              <a:lnSpc>
                <a:spcPct val="90000"/>
              </a:lnSpc>
              <a:buSzPct val="100000"/>
              <a:buNone/>
            </a:pPr>
            <a:endParaRPr lang="en-US" sz="1800" dirty="0"/>
          </a:p>
          <a:p>
            <a:pPr marL="0" lvl="0" indent="0">
              <a:lnSpc>
                <a:spcPct val="90000"/>
              </a:lnSpc>
              <a:buSzPct val="100000"/>
              <a:buNone/>
            </a:pPr>
            <a:endParaRPr lang="en-US" sz="1800" dirty="0" smtClean="0"/>
          </a:p>
          <a:p>
            <a:pPr marL="0" lvl="0" indent="0">
              <a:lnSpc>
                <a:spcPct val="90000"/>
              </a:lnSpc>
              <a:buSzPct val="100000"/>
            </a:pPr>
            <a:r>
              <a:rPr lang="en-US" sz="1800" dirty="0" smtClean="0"/>
              <a:t> Get information about strengths, sensory challenges, learning style, triggers, school history, medical history and anything that will allow you to assist the scout.  </a:t>
            </a:r>
            <a:endParaRPr lang="en-US" sz="1800" dirty="0"/>
          </a:p>
          <a:p>
            <a:pPr marL="0" lvl="0" indent="0">
              <a:lnSpc>
                <a:spcPct val="90000"/>
              </a:lnSpc>
              <a:buSzPct val="100000"/>
            </a:pPr>
            <a:r>
              <a:rPr lang="en-US" sz="1800" dirty="0" smtClean="0"/>
              <a:t> See the Individual </a:t>
            </a:r>
            <a:r>
              <a:rPr lang="en-US" sz="1800" dirty="0"/>
              <a:t>S</a:t>
            </a:r>
            <a:r>
              <a:rPr lang="en-US" sz="1800" dirty="0" smtClean="0"/>
              <a:t>cout </a:t>
            </a:r>
            <a:r>
              <a:rPr lang="en-US" sz="1800" dirty="0"/>
              <a:t>P</a:t>
            </a:r>
            <a:r>
              <a:rPr lang="en-US" sz="1800" dirty="0" smtClean="0"/>
              <a:t>rofile (ISP) to assist you will all scouts. </a:t>
            </a:r>
          </a:p>
          <a:p>
            <a:pPr marL="0" lvl="0" indent="0">
              <a:lnSpc>
                <a:spcPct val="90000"/>
              </a:lnSpc>
              <a:buSzPct val="100000"/>
            </a:pPr>
            <a:r>
              <a:rPr lang="en-US" sz="1800" dirty="0" smtClean="0"/>
              <a:t> Find out the goals for the youth. Is it to make friends, camping, hiking, etc…</a:t>
            </a:r>
            <a:endParaRPr lang="en-US" sz="1800" dirty="0"/>
          </a:p>
        </p:txBody>
      </p:sp>
      <p:sp>
        <p:nvSpPr>
          <p:cNvPr id="172" name="Shape 172"/>
          <p:cNvSpPr/>
          <p:nvPr/>
        </p:nvSpPr>
        <p:spPr>
          <a:xfrm>
            <a:off x="685800" y="381000"/>
            <a:ext cx="1219200" cy="1168400"/>
          </a:xfrm>
          <a:prstGeom prst="rect">
            <a:avLst/>
          </a:prstGeom>
          <a:blipFill>
            <a:blip r:embed="rId3"/>
            <a:stretch>
              <a:fillRect/>
            </a:stretch>
          </a:blipFill>
        </p:spPr>
      </p:sp>
      <p:sp>
        <p:nvSpPr>
          <p:cNvPr id="173" name="Shape 173"/>
          <p:cNvSpPr/>
          <p:nvPr/>
        </p:nvSpPr>
        <p:spPr>
          <a:xfrm>
            <a:off x="7239000" y="381000"/>
            <a:ext cx="1019175" cy="1343025"/>
          </a:xfrm>
          <a:prstGeom prst="rect">
            <a:avLst/>
          </a:prstGeom>
          <a:blipFill>
            <a:blip r:embed="rId4"/>
            <a:stretch>
              <a:fillRect/>
            </a:stretch>
          </a:blipFill>
        </p:spPr>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3344" y="3273552"/>
            <a:ext cx="2279904" cy="1709928"/>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81" name="Shape 181"/>
          <p:cNvSpPr txBox="1">
            <a:spLocks noGrp="1"/>
          </p:cNvSpPr>
          <p:nvPr>
            <p:ph type="body" idx="1"/>
          </p:nvPr>
        </p:nvSpPr>
        <p:spPr>
          <a:xfrm>
            <a:off x="457200" y="1524000"/>
            <a:ext cx="8229600" cy="4525961"/>
          </a:xfrm>
          <a:prstGeom prst="rect">
            <a:avLst/>
          </a:prstGeom>
          <a:noFill/>
          <a:ln>
            <a:noFill/>
          </a:ln>
        </p:spPr>
        <p:txBody>
          <a:bodyPr lIns="91425" tIns="45700" rIns="91425" bIns="45700" anchor="t" anchorCtr="0">
            <a:noAutofit/>
          </a:bodyPr>
          <a:lstStyle/>
          <a:p>
            <a:pPr marL="0" marR="0" lvl="0" indent="508000" algn="ctr" rtl="0">
              <a:buClr>
                <a:srgbClr val="006600"/>
              </a:buClr>
              <a:buSzPct val="25000"/>
              <a:buFont typeface="Calibri"/>
              <a:buNone/>
            </a:pPr>
            <a:r>
              <a:rPr lang="en-US" sz="2800" b="1" i="0" u="none" strike="noStrike" cap="none" baseline="0" dirty="0">
                <a:solidFill>
                  <a:srgbClr val="006600"/>
                </a:solidFill>
                <a:latin typeface="Calibri"/>
                <a:ea typeface="Calibri"/>
                <a:cs typeface="Calibri"/>
                <a:sym typeface="Calibri"/>
              </a:rPr>
              <a:t>Get to know the scout and the scout’s family first!</a:t>
            </a:r>
          </a:p>
          <a:p>
            <a:endParaRPr lang="en-US" sz="2800" b="1" i="0" u="none" strike="noStrike" cap="none" baseline="0" dirty="0">
              <a:solidFill>
                <a:srgbClr val="006600"/>
              </a:solidFill>
              <a:latin typeface="Calibri"/>
              <a:ea typeface="Calibri"/>
              <a:cs typeface="Calibri"/>
              <a:sym typeface="Calibri"/>
            </a:endParaRPr>
          </a:p>
          <a:p>
            <a:pPr marL="400050" marR="0" lvl="1" indent="514350" algn="l" rtl="0">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Find out what, if any accommodations may be </a:t>
            </a:r>
            <a:r>
              <a:rPr lang="en-US" sz="2400" b="1" i="0" u="none" strike="noStrike" cap="none" baseline="0" dirty="0" smtClean="0">
                <a:solidFill>
                  <a:schemeClr val="dk1"/>
                </a:solidFill>
                <a:latin typeface="Calibri"/>
                <a:ea typeface="Calibri"/>
                <a:cs typeface="Calibri"/>
                <a:sym typeface="Calibri"/>
              </a:rPr>
              <a:t>needed.</a:t>
            </a:r>
            <a:endParaRPr lang="en-US" sz="2400" b="1" i="0" u="none" strike="noStrike" cap="none" baseline="0" dirty="0">
              <a:solidFill>
                <a:schemeClr val="dk1"/>
              </a:solidFill>
              <a:latin typeface="Calibri"/>
              <a:ea typeface="Calibri"/>
              <a:cs typeface="Calibri"/>
              <a:sym typeface="Calibri"/>
            </a:endParaRP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Sensory Related Accommodations</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Physical Accommodations</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Dietary Restrictions</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Learning Support</a:t>
            </a:r>
          </a:p>
          <a:p>
            <a:endParaRPr lang="en-US" sz="2400" b="0" i="0" u="none" strike="noStrike" cap="none" baseline="0" dirty="0">
              <a:solidFill>
                <a:schemeClr val="dk1"/>
              </a:solidFill>
              <a:latin typeface="Calibri"/>
              <a:ea typeface="Calibri"/>
              <a:cs typeface="Calibri"/>
              <a:sym typeface="Calibri"/>
            </a:endParaRPr>
          </a:p>
        </p:txBody>
      </p:sp>
      <p:sp>
        <p:nvSpPr>
          <p:cNvPr id="182" name="Shape 182"/>
          <p:cNvSpPr/>
          <p:nvPr/>
        </p:nvSpPr>
        <p:spPr>
          <a:xfrm>
            <a:off x="4671775" y="3996475"/>
            <a:ext cx="3028950" cy="1514475"/>
          </a:xfrm>
          <a:prstGeom prst="rect">
            <a:avLst/>
          </a:prstGeom>
          <a:blipFill>
            <a:blip r:embed="rId3"/>
            <a:stretch>
              <a:fillRect/>
            </a:stretch>
          </a:blipFill>
        </p:spPr>
      </p:sp>
      <p:sp>
        <p:nvSpPr>
          <p:cNvPr id="183" name="Shape 183"/>
          <p:cNvSpPr/>
          <p:nvPr/>
        </p:nvSpPr>
        <p:spPr>
          <a:xfrm>
            <a:off x="457200" y="333375"/>
            <a:ext cx="1081086" cy="1036636"/>
          </a:xfrm>
          <a:prstGeom prst="rect">
            <a:avLst/>
          </a:prstGeom>
          <a:blipFill>
            <a:blip r:embed="rId4"/>
            <a:stretch>
              <a:fillRect/>
            </a:stretch>
          </a:blipFill>
        </p:spPr>
      </p:sp>
      <p:sp>
        <p:nvSpPr>
          <p:cNvPr id="184" name="Shape 184"/>
          <p:cNvSpPr/>
          <p:nvPr/>
        </p:nvSpPr>
        <p:spPr>
          <a:xfrm>
            <a:off x="7162800" y="333375"/>
            <a:ext cx="1019175" cy="1344612"/>
          </a:xfrm>
          <a:prstGeom prst="rect">
            <a:avLst/>
          </a:prstGeom>
          <a:blipFill>
            <a:blip r:embed="rId5"/>
            <a:stretch>
              <a:fillRect/>
            </a:stretch>
          </a:blipFill>
        </p:spPr>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90" name="Shape 19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508000" algn="ctr" rtl="0">
              <a:buClr>
                <a:srgbClr val="006600"/>
              </a:buClr>
              <a:buSzPct val="25000"/>
              <a:buFont typeface="Calibri"/>
              <a:buNone/>
            </a:pPr>
            <a:r>
              <a:rPr lang="en-US" sz="2400" b="1" i="0" u="none" strike="noStrike" cap="none" baseline="0" dirty="0">
                <a:solidFill>
                  <a:srgbClr val="006600"/>
                </a:solidFill>
                <a:latin typeface="Calibri"/>
                <a:ea typeface="Calibri"/>
                <a:cs typeface="Calibri"/>
                <a:sym typeface="Calibri"/>
              </a:rPr>
              <a:t> </a:t>
            </a:r>
            <a:r>
              <a:rPr lang="en-US" sz="2400" b="1" i="0" u="none" strike="noStrike" cap="none" baseline="0" dirty="0">
                <a:solidFill>
                  <a:schemeClr val="dk1"/>
                </a:solidFill>
                <a:latin typeface="Calibri"/>
                <a:ea typeface="Calibri"/>
                <a:cs typeface="Calibri"/>
                <a:sym typeface="Calibri"/>
              </a:rPr>
              <a:t>Find out how you can emotionally support and motivate the scout and his family</a:t>
            </a:r>
          </a:p>
          <a:p>
            <a:endParaRPr lang="en-US" sz="2400" b="1" i="0" u="none" strike="noStrike" cap="none" baseline="0" dirty="0">
              <a:solidFill>
                <a:schemeClr val="dk1"/>
              </a:solidFill>
              <a:latin typeface="Calibri"/>
              <a:ea typeface="Calibri"/>
              <a:cs typeface="Calibri"/>
              <a:sym typeface="Calibri"/>
            </a:endParaRPr>
          </a:p>
          <a:p>
            <a:pPr marL="400050" marR="0" lvl="1" indent="0" algn="l" rtl="0">
              <a:buClr>
                <a:schemeClr val="dk1"/>
              </a:buClr>
              <a:buSzPct val="25000"/>
              <a:buNone/>
            </a:pPr>
            <a:r>
              <a:rPr lang="en-US" sz="2400" b="0" i="0" u="none" strike="noStrike" cap="none" baseline="0" dirty="0">
                <a:solidFill>
                  <a:schemeClr val="dk1"/>
                </a:solidFill>
                <a:latin typeface="Calibri"/>
                <a:ea typeface="Calibri"/>
                <a:cs typeface="Calibri"/>
                <a:sym typeface="Calibri"/>
              </a:rPr>
              <a:t>Be mindful - Families </a:t>
            </a:r>
            <a:r>
              <a:rPr lang="en-US" sz="2400" dirty="0"/>
              <a:t>who have children with </a:t>
            </a:r>
            <a:r>
              <a:rPr lang="en-US" sz="2400" dirty="0" smtClean="0"/>
              <a:t>ASD </a:t>
            </a:r>
            <a:r>
              <a:rPr lang="en-US" sz="2400" dirty="0"/>
              <a:t>or other special needs</a:t>
            </a:r>
            <a:r>
              <a:rPr lang="en-US" sz="2400" b="0" i="0" u="none" strike="noStrike" cap="none" baseline="0" dirty="0">
                <a:solidFill>
                  <a:schemeClr val="dk1"/>
                </a:solidFill>
                <a:latin typeface="Calibri"/>
                <a:ea typeface="Calibri"/>
                <a:cs typeface="Calibri"/>
                <a:sym typeface="Calibri"/>
              </a:rPr>
              <a:t> many times have </a:t>
            </a:r>
            <a:r>
              <a:rPr lang="en-US" sz="2400" dirty="0" smtClean="0"/>
              <a:t>additional</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things to contend with tha</a:t>
            </a:r>
            <a:r>
              <a:rPr lang="en-US" sz="2400" dirty="0"/>
              <a:t>n</a:t>
            </a:r>
            <a:r>
              <a:rPr lang="en-US" sz="2400" b="0" i="0" u="none" strike="noStrike" cap="none" baseline="0" dirty="0">
                <a:solidFill>
                  <a:schemeClr val="dk1"/>
                </a:solidFill>
                <a:latin typeface="Calibri"/>
                <a:ea typeface="Calibri"/>
                <a:cs typeface="Calibri"/>
                <a:sym typeface="Calibri"/>
              </a:rPr>
              <a:t> </a:t>
            </a:r>
            <a:r>
              <a:rPr lang="en-US" sz="2400" dirty="0"/>
              <a:t>families whose children are neurologically typical</a:t>
            </a:r>
            <a:r>
              <a:rPr lang="en-US" sz="2400" b="0" i="0" u="none" strike="noStrike" cap="none" baseline="0" dirty="0">
                <a:solidFill>
                  <a:schemeClr val="dk1"/>
                </a:solidFill>
                <a:latin typeface="Calibri"/>
                <a:ea typeface="Calibri"/>
                <a:cs typeface="Calibri"/>
                <a:sym typeface="Calibri"/>
              </a:rPr>
              <a:t>. (example: doctor visits, other types of therapy, additional economic concerns</a:t>
            </a:r>
            <a:r>
              <a:rPr lang="en-US" sz="2400" b="0" i="0" u="none" strike="noStrike" cap="none" baseline="0" dirty="0" smtClean="0">
                <a:solidFill>
                  <a:schemeClr val="dk1"/>
                </a:solidFill>
                <a:latin typeface="Calibri"/>
                <a:ea typeface="Calibri"/>
                <a:cs typeface="Calibri"/>
                <a:sym typeface="Calibri"/>
              </a:rPr>
              <a:t>).</a:t>
            </a:r>
            <a:endParaRPr lang="en-US" sz="2400" b="0" i="0" u="none" strike="noStrike" cap="none" baseline="0" dirty="0">
              <a:solidFill>
                <a:schemeClr val="dk1"/>
              </a:solidFill>
              <a:latin typeface="Calibri"/>
              <a:ea typeface="Calibri"/>
              <a:cs typeface="Calibri"/>
              <a:sym typeface="Calibri"/>
            </a:endParaRPr>
          </a:p>
          <a:p>
            <a:endParaRPr lang="en-US" sz="2400" b="0" i="0" u="none" strike="noStrike" cap="none" baseline="0" dirty="0">
              <a:solidFill>
                <a:schemeClr val="dk1"/>
              </a:solidFill>
              <a:latin typeface="Calibri"/>
              <a:ea typeface="Calibri"/>
              <a:cs typeface="Calibri"/>
              <a:sym typeface="Calibri"/>
            </a:endParaRPr>
          </a:p>
        </p:txBody>
      </p:sp>
      <p:sp>
        <p:nvSpPr>
          <p:cNvPr id="191" name="Shape 191"/>
          <p:cNvSpPr/>
          <p:nvPr/>
        </p:nvSpPr>
        <p:spPr>
          <a:xfrm>
            <a:off x="762000" y="366712"/>
            <a:ext cx="1192211" cy="1142999"/>
          </a:xfrm>
          <a:prstGeom prst="rect">
            <a:avLst/>
          </a:prstGeom>
          <a:blipFill>
            <a:blip r:embed="rId3"/>
            <a:stretch>
              <a:fillRect/>
            </a:stretch>
          </a:blipFill>
        </p:spPr>
      </p:sp>
      <p:sp>
        <p:nvSpPr>
          <p:cNvPr id="192" name="Shape 192"/>
          <p:cNvSpPr/>
          <p:nvPr/>
        </p:nvSpPr>
        <p:spPr>
          <a:xfrm>
            <a:off x="7162800" y="366712"/>
            <a:ext cx="1019175" cy="1343025"/>
          </a:xfrm>
          <a:prstGeom prst="rect">
            <a:avLst/>
          </a:prstGeom>
          <a:blipFill>
            <a:blip r:embed="rId4"/>
            <a:stretch>
              <a:fillRect/>
            </a:stretch>
          </a:blipFill>
        </p:spPr>
      </p:sp>
      <p:sp>
        <p:nvSpPr>
          <p:cNvPr id="193" name="Shape 193"/>
          <p:cNvSpPr/>
          <p:nvPr/>
        </p:nvSpPr>
        <p:spPr>
          <a:xfrm>
            <a:off x="4854416" y="4427827"/>
            <a:ext cx="2917984" cy="1524917"/>
          </a:xfrm>
          <a:prstGeom prst="rect">
            <a:avLst/>
          </a:prstGeom>
          <a:blipFill>
            <a:blip r:embed="rId5"/>
            <a:stretch>
              <a:fillRect/>
            </a:stretch>
          </a:blipFill>
        </p:spPr>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99" name="Shape 19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508000" algn="ctr" rtl="0">
              <a:buClr>
                <a:srgbClr val="006600"/>
              </a:buClr>
              <a:buSzPct val="25000"/>
              <a:buFont typeface="Calibri"/>
              <a:buNone/>
            </a:pPr>
            <a:r>
              <a:rPr lang="en-US" sz="2400" b="1" i="0" u="none" strike="noStrike" cap="none" baseline="0" dirty="0">
                <a:solidFill>
                  <a:srgbClr val="006600"/>
                </a:solidFill>
                <a:latin typeface="Calibri"/>
                <a:ea typeface="Calibri"/>
                <a:cs typeface="Calibri"/>
                <a:sym typeface="Calibri"/>
              </a:rPr>
              <a:t> </a:t>
            </a:r>
          </a:p>
          <a:p>
            <a:endParaRPr lang="en-US" sz="2400" b="1" i="0" u="none" strike="noStrike" cap="none" baseline="0" dirty="0">
              <a:solidFill>
                <a:srgbClr val="006600"/>
              </a:solidFill>
              <a:latin typeface="Calibri"/>
              <a:ea typeface="Calibri"/>
              <a:cs typeface="Calibri"/>
              <a:sym typeface="Calibri"/>
            </a:endParaRPr>
          </a:p>
          <a:p>
            <a:pPr marL="203200" indent="0">
              <a:buNone/>
            </a:pPr>
            <a:endParaRPr lang="en-US" sz="2400" b="1" i="0" u="none" strike="noStrike" cap="none" baseline="0" dirty="0">
              <a:solidFill>
                <a:srgbClr val="006600"/>
              </a:solidFill>
              <a:latin typeface="Calibri"/>
              <a:ea typeface="Calibri"/>
              <a:cs typeface="Calibri"/>
              <a:sym typeface="Calibri"/>
            </a:endParaRPr>
          </a:p>
          <a:p>
            <a:pPr marL="400050" marR="0" lvl="1" indent="514350" algn="l" rtl="0">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Find out the level of family involvement.</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Who will be participating with th</a:t>
            </a:r>
            <a:r>
              <a:rPr lang="en-US" sz="2400" dirty="0"/>
              <a:t>eir son or daughter</a:t>
            </a:r>
            <a:r>
              <a:rPr lang="en-US" sz="2400" b="0" i="0" u="none" strike="noStrike" cap="none" baseline="0" dirty="0">
                <a:solidFill>
                  <a:schemeClr val="dk1"/>
                </a:solidFill>
                <a:latin typeface="Calibri"/>
                <a:ea typeface="Calibri"/>
                <a:cs typeface="Calibri"/>
                <a:sym typeface="Calibri"/>
              </a:rPr>
              <a:t>?</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What level of support will they have at home?</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Any scouting experience within the </a:t>
            </a:r>
            <a:r>
              <a:rPr lang="en-US" sz="2400" b="0" i="0" u="none" strike="noStrike" cap="none" baseline="0" dirty="0" smtClean="0">
                <a:solidFill>
                  <a:schemeClr val="dk1"/>
                </a:solidFill>
                <a:latin typeface="Calibri"/>
                <a:ea typeface="Calibri"/>
                <a:cs typeface="Calibri"/>
                <a:sym typeface="Calibri"/>
              </a:rPr>
              <a:t>family?</a:t>
            </a:r>
          </a:p>
          <a:p>
            <a:pPr marL="400050" marR="0" lvl="1" indent="514350" algn="l" rtl="0">
              <a:buClr>
                <a:schemeClr val="dk1"/>
              </a:buClr>
              <a:buSzPct val="100000"/>
              <a:buFont typeface="Calibri"/>
              <a:buChar char="•"/>
            </a:pPr>
            <a:r>
              <a:rPr lang="en-US" sz="2400" b="0" i="0" u="none" strike="noStrike" cap="none" baseline="0" dirty="0" smtClean="0">
                <a:solidFill>
                  <a:schemeClr val="dk1"/>
                </a:solidFill>
                <a:latin typeface="Calibri"/>
                <a:ea typeface="Calibri"/>
                <a:cs typeface="Calibri"/>
                <a:sym typeface="Calibri"/>
              </a:rPr>
              <a:t>Will </a:t>
            </a:r>
            <a:r>
              <a:rPr lang="en-US" sz="2400" b="0" i="0" u="none" strike="noStrike" cap="none" baseline="0" dirty="0">
                <a:solidFill>
                  <a:schemeClr val="dk1"/>
                </a:solidFill>
                <a:latin typeface="Calibri"/>
                <a:ea typeface="Calibri"/>
                <a:cs typeface="Calibri"/>
                <a:sym typeface="Calibri"/>
              </a:rPr>
              <a:t>a family member be volunteering and involved with overnights</a:t>
            </a:r>
            <a:r>
              <a:rPr lang="en-US" dirty="0"/>
              <a:t>?</a:t>
            </a:r>
            <a:r>
              <a:rPr lang="en-US" sz="2400" b="0" i="0" u="none" strike="noStrike" cap="none" baseline="0" dirty="0">
                <a:solidFill>
                  <a:schemeClr val="dk1"/>
                </a:solidFill>
                <a:latin typeface="Calibri"/>
                <a:ea typeface="Calibri"/>
                <a:cs typeface="Calibri"/>
                <a:sym typeface="Calibri"/>
              </a:rPr>
              <a:t> (Volunteering is highly encouraged.)</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Parents need breaks as well. </a:t>
            </a:r>
          </a:p>
          <a:p>
            <a:endParaRPr lang="en-US" sz="2400" b="0" i="0" u="none" strike="noStrike" cap="none" baseline="0" dirty="0">
              <a:solidFill>
                <a:schemeClr val="dk1"/>
              </a:solidFill>
              <a:latin typeface="Calibri"/>
              <a:ea typeface="Calibri"/>
              <a:cs typeface="Calibri"/>
              <a:sym typeface="Calibri"/>
            </a:endParaRPr>
          </a:p>
          <a:p>
            <a:endParaRPr lang="en-US" sz="2400" b="0" i="0" u="none" strike="noStrike" cap="none" baseline="0" dirty="0">
              <a:solidFill>
                <a:schemeClr val="dk1"/>
              </a:solidFill>
              <a:latin typeface="Calibri"/>
              <a:ea typeface="Calibri"/>
              <a:cs typeface="Calibri"/>
              <a:sym typeface="Calibri"/>
            </a:endParaRPr>
          </a:p>
          <a:p>
            <a:endParaRPr lang="en-US" sz="2400" b="0" i="0" u="none" strike="noStrike" cap="none" baseline="0" dirty="0">
              <a:solidFill>
                <a:schemeClr val="dk1"/>
              </a:solidFill>
              <a:latin typeface="Calibri"/>
              <a:ea typeface="Calibri"/>
              <a:cs typeface="Calibri"/>
              <a:sym typeface="Calibri"/>
            </a:endParaRPr>
          </a:p>
        </p:txBody>
      </p:sp>
      <p:sp>
        <p:nvSpPr>
          <p:cNvPr id="200" name="Shape 200"/>
          <p:cNvSpPr/>
          <p:nvPr/>
        </p:nvSpPr>
        <p:spPr>
          <a:xfrm>
            <a:off x="356616" y="274637"/>
            <a:ext cx="1262062" cy="1209674"/>
          </a:xfrm>
          <a:prstGeom prst="rect">
            <a:avLst/>
          </a:prstGeom>
          <a:blipFill>
            <a:blip r:embed="rId3"/>
            <a:stretch>
              <a:fillRect/>
            </a:stretch>
          </a:blipFill>
        </p:spPr>
      </p:sp>
      <p:sp>
        <p:nvSpPr>
          <p:cNvPr id="201" name="Shape 201"/>
          <p:cNvSpPr/>
          <p:nvPr/>
        </p:nvSpPr>
        <p:spPr>
          <a:xfrm>
            <a:off x="7162800" y="423862"/>
            <a:ext cx="1019175" cy="1343025"/>
          </a:xfrm>
          <a:prstGeom prst="rect">
            <a:avLst/>
          </a:prstGeom>
          <a:blipFill>
            <a:blip r:embed="rId4"/>
            <a:stretch>
              <a:fillRect/>
            </a:stretch>
          </a:blipFill>
        </p:spPr>
      </p:sp>
      <p:sp>
        <p:nvSpPr>
          <p:cNvPr id="202" name="Shape 202"/>
          <p:cNvSpPr/>
          <p:nvPr/>
        </p:nvSpPr>
        <p:spPr>
          <a:xfrm>
            <a:off x="3125786" y="1597025"/>
            <a:ext cx="2190749" cy="1365249"/>
          </a:xfrm>
          <a:prstGeom prst="rect">
            <a:avLst/>
          </a:prstGeom>
          <a:blipFill>
            <a:blip r:embed="rId5"/>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08" name="Shape 20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508000" algn="ctr" rtl="0">
              <a:buClr>
                <a:srgbClr val="006600"/>
              </a:buClr>
              <a:buSzPct val="25000"/>
              <a:buFont typeface="Calibri"/>
              <a:buNone/>
            </a:pPr>
            <a:r>
              <a:rPr lang="en-US" sz="2400" b="1" i="0" u="none" strike="noStrike" cap="none" baseline="0" dirty="0" smtClean="0">
                <a:solidFill>
                  <a:srgbClr val="006600"/>
                </a:solidFill>
                <a:latin typeface="Calibri"/>
                <a:ea typeface="Calibri"/>
                <a:cs typeface="Calibri"/>
                <a:sym typeface="Calibri"/>
              </a:rPr>
              <a:t>Get </a:t>
            </a:r>
            <a:r>
              <a:rPr lang="en-US" sz="2400" b="1" i="0" u="none" strike="noStrike" cap="none" baseline="0" dirty="0">
                <a:solidFill>
                  <a:srgbClr val="006600"/>
                </a:solidFill>
                <a:latin typeface="Calibri"/>
                <a:ea typeface="Calibri"/>
                <a:cs typeface="Calibri"/>
                <a:sym typeface="Calibri"/>
              </a:rPr>
              <a:t>to know the scout first!</a:t>
            </a:r>
          </a:p>
          <a:p>
            <a:endParaRPr lang="en-US" sz="2400" b="1" i="0" u="none" strike="noStrike" cap="none" baseline="0" dirty="0">
              <a:solidFill>
                <a:srgbClr val="006600"/>
              </a:solidFill>
              <a:latin typeface="Calibri"/>
              <a:ea typeface="Calibri"/>
              <a:cs typeface="Calibri"/>
              <a:sym typeface="Calibri"/>
            </a:endParaRPr>
          </a:p>
          <a:p>
            <a:pPr marL="0" marR="0" lvl="1" indent="0" algn="l" rtl="0">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Find out the scout’s strengths and the ways </a:t>
            </a:r>
            <a:r>
              <a:rPr lang="en-US" sz="2400" b="1" dirty="0"/>
              <a:t>they</a:t>
            </a:r>
            <a:r>
              <a:rPr lang="en-US" sz="2400" b="1" i="0" u="none" strike="noStrike" cap="none" baseline="0" dirty="0">
                <a:solidFill>
                  <a:schemeClr val="dk1"/>
                </a:solidFill>
                <a:latin typeface="Calibri"/>
                <a:ea typeface="Calibri"/>
                <a:cs typeface="Calibri"/>
                <a:sym typeface="Calibri"/>
              </a:rPr>
              <a:t> </a:t>
            </a:r>
            <a:r>
              <a:rPr lang="en-US" sz="2400" b="1" dirty="0"/>
              <a:t>may learn best</a:t>
            </a:r>
          </a:p>
          <a:p>
            <a:endParaRPr lang="en-US" sz="2400" b="1" dirty="0"/>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Visual – may think in pictures </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Audio / Verbal – note taking</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Tactile / Touching / Kinesthetic</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Combination of methods </a:t>
            </a:r>
          </a:p>
          <a:p>
            <a:pPr marL="400050" marR="0" lvl="1" indent="514350" algn="l" rtl="0">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 </a:t>
            </a:r>
          </a:p>
          <a:p>
            <a:endParaRPr lang="en-US" sz="2400" b="0" i="0" u="none" strike="noStrike" cap="none" baseline="0" dirty="0">
              <a:solidFill>
                <a:schemeClr val="dk1"/>
              </a:solidFill>
              <a:latin typeface="Calibri"/>
              <a:ea typeface="Calibri"/>
              <a:cs typeface="Calibri"/>
              <a:sym typeface="Calibri"/>
            </a:endParaRPr>
          </a:p>
        </p:txBody>
      </p:sp>
      <p:sp>
        <p:nvSpPr>
          <p:cNvPr id="209" name="Shape 209"/>
          <p:cNvSpPr/>
          <p:nvPr/>
        </p:nvSpPr>
        <p:spPr>
          <a:xfrm>
            <a:off x="5638800" y="3733800"/>
            <a:ext cx="1905000" cy="1524000"/>
          </a:xfrm>
          <a:prstGeom prst="rect">
            <a:avLst/>
          </a:prstGeom>
          <a:blipFill>
            <a:blip r:embed="rId3"/>
            <a:stretch>
              <a:fillRect/>
            </a:stretch>
          </a:blipFill>
        </p:spPr>
      </p:sp>
      <p:sp>
        <p:nvSpPr>
          <p:cNvPr id="210" name="Shape 210"/>
          <p:cNvSpPr/>
          <p:nvPr/>
        </p:nvSpPr>
        <p:spPr>
          <a:xfrm>
            <a:off x="685800" y="358775"/>
            <a:ext cx="1295399" cy="1241424"/>
          </a:xfrm>
          <a:prstGeom prst="rect">
            <a:avLst/>
          </a:prstGeom>
          <a:blipFill>
            <a:blip r:embed="rId4"/>
            <a:stretch>
              <a:fillRect/>
            </a:stretch>
          </a:blipFill>
        </p:spPr>
      </p:sp>
      <p:sp>
        <p:nvSpPr>
          <p:cNvPr id="211" name="Shape 211"/>
          <p:cNvSpPr/>
          <p:nvPr/>
        </p:nvSpPr>
        <p:spPr>
          <a:xfrm>
            <a:off x="7196136" y="257175"/>
            <a:ext cx="1019175" cy="1343025"/>
          </a:xfrm>
          <a:prstGeom prst="rect">
            <a:avLst/>
          </a:prstGeom>
          <a:blipFill>
            <a:blip r:embed="rId5"/>
            <a:stretch>
              <a:fillRect/>
            </a:stretch>
          </a:blipFill>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17" name="Shape 21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508000" algn="ctr" rtl="0">
              <a:buClr>
                <a:srgbClr val="006600"/>
              </a:buClr>
              <a:buSzPct val="25000"/>
              <a:buFont typeface="Calibri"/>
              <a:buNone/>
            </a:pPr>
            <a:r>
              <a:rPr lang="en-US" sz="2400" b="1" i="0" u="none" strike="noStrike" cap="none" baseline="0" dirty="0">
                <a:solidFill>
                  <a:srgbClr val="006600"/>
                </a:solidFill>
                <a:latin typeface="Calibri"/>
                <a:ea typeface="Calibri"/>
                <a:cs typeface="Calibri"/>
                <a:sym typeface="Calibri"/>
              </a:rPr>
              <a:t>Get to know the scout first!</a:t>
            </a:r>
          </a:p>
          <a:p>
            <a:endParaRPr lang="en-US" sz="2400" b="1" i="0" u="none" strike="noStrike" cap="none" baseline="0" dirty="0">
              <a:solidFill>
                <a:srgbClr val="006600"/>
              </a:solidFill>
              <a:latin typeface="Calibri"/>
              <a:ea typeface="Calibri"/>
              <a:cs typeface="Calibri"/>
              <a:sym typeface="Calibri"/>
            </a:endParaRPr>
          </a:p>
          <a:p>
            <a:pPr marL="0" marR="0" lvl="1" indent="457200" algn="l" rtl="0">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Find out any special interest(s) or hobbies the scout </a:t>
            </a:r>
            <a:r>
              <a:rPr lang="en-US" sz="2400" b="1" i="0" u="none" strike="noStrike" cap="none" baseline="0" dirty="0" smtClean="0">
                <a:solidFill>
                  <a:schemeClr val="dk1"/>
                </a:solidFill>
                <a:latin typeface="Calibri"/>
                <a:ea typeface="Calibri"/>
                <a:cs typeface="Calibri"/>
                <a:sym typeface="Calibri"/>
              </a:rPr>
              <a:t>has.</a:t>
            </a:r>
            <a:endParaRPr lang="en-US" sz="2400" b="1" i="0" u="none" strike="noStrike" cap="none" baseline="0" dirty="0">
              <a:solidFill>
                <a:schemeClr val="dk1"/>
              </a:solidFill>
              <a:latin typeface="Calibri"/>
              <a:ea typeface="Calibri"/>
              <a:cs typeface="Calibri"/>
              <a:sym typeface="Calibri"/>
            </a:endParaRP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These are great conversation starters.</a:t>
            </a: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You can teach using the special interest.</a:t>
            </a: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You can use the special interest in incentives / rewards.</a:t>
            </a:r>
          </a:p>
          <a:p>
            <a:endParaRPr lang="en-US" sz="2400" b="0" i="0" u="none" strike="noStrike" cap="none" baseline="0" dirty="0">
              <a:solidFill>
                <a:schemeClr val="dk1"/>
              </a:solidFill>
              <a:latin typeface="Calibri"/>
              <a:ea typeface="Calibri"/>
              <a:cs typeface="Calibri"/>
              <a:sym typeface="Calibri"/>
            </a:endParaRPr>
          </a:p>
          <a:p>
            <a:endParaRPr lang="en-US" sz="2400" b="0" i="0" u="none" strike="noStrike" cap="none" baseline="0" dirty="0">
              <a:solidFill>
                <a:schemeClr val="dk1"/>
              </a:solidFill>
              <a:latin typeface="Calibri"/>
              <a:ea typeface="Calibri"/>
              <a:cs typeface="Calibri"/>
              <a:sym typeface="Calibri"/>
            </a:endParaRPr>
          </a:p>
        </p:txBody>
      </p:sp>
      <p:sp>
        <p:nvSpPr>
          <p:cNvPr id="218" name="Shape 218"/>
          <p:cNvSpPr/>
          <p:nvPr/>
        </p:nvSpPr>
        <p:spPr>
          <a:xfrm>
            <a:off x="457200" y="274637"/>
            <a:ext cx="1192211" cy="1142999"/>
          </a:xfrm>
          <a:prstGeom prst="rect">
            <a:avLst/>
          </a:prstGeom>
          <a:blipFill>
            <a:blip r:embed="rId3"/>
            <a:stretch>
              <a:fillRect/>
            </a:stretch>
          </a:blipFill>
        </p:spPr>
      </p:sp>
      <p:sp>
        <p:nvSpPr>
          <p:cNvPr id="219" name="Shape 219"/>
          <p:cNvSpPr/>
          <p:nvPr/>
        </p:nvSpPr>
        <p:spPr>
          <a:xfrm>
            <a:off x="7239000" y="357187"/>
            <a:ext cx="1019175" cy="1343025"/>
          </a:xfrm>
          <a:prstGeom prst="rect">
            <a:avLst/>
          </a:prstGeom>
          <a:blipFill>
            <a:blip r:embed="rId4"/>
            <a:stretch>
              <a:fillRect/>
            </a:stretch>
          </a:blipFill>
        </p:spPr>
      </p:sp>
      <p:sp>
        <p:nvSpPr>
          <p:cNvPr id="220" name="Shape 220"/>
          <p:cNvSpPr/>
          <p:nvPr/>
        </p:nvSpPr>
        <p:spPr>
          <a:xfrm>
            <a:off x="5181600" y="4165600"/>
            <a:ext cx="2143125" cy="2143125"/>
          </a:xfrm>
          <a:prstGeom prst="rect">
            <a:avLst/>
          </a:prstGeom>
          <a:blipFill>
            <a:blip r:embed="rId5"/>
            <a:stretch>
              <a:fillRect/>
            </a:stretch>
          </a:blipFill>
        </p:spPr>
      </p:sp>
      <p:sp>
        <p:nvSpPr>
          <p:cNvPr id="221" name="Shape 221"/>
          <p:cNvSpPr/>
          <p:nvPr/>
        </p:nvSpPr>
        <p:spPr>
          <a:xfrm>
            <a:off x="2540675" y="4165600"/>
            <a:ext cx="2143125" cy="2143125"/>
          </a:xfrm>
          <a:prstGeom prst="rect">
            <a:avLst/>
          </a:prstGeom>
          <a:blipFill>
            <a:blip r:embed="rId6"/>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i="0" u="none" strike="noStrike" cap="none" baseline="0" dirty="0">
                <a:solidFill>
                  <a:srgbClr val="660066"/>
                </a:solidFill>
                <a:latin typeface="Calibri"/>
                <a:ea typeface="Calibri"/>
                <a:cs typeface="Calibri"/>
                <a:sym typeface="Calibri"/>
              </a:rPr>
              <a:t>Autism and Scouting </a:t>
            </a:r>
            <a:r>
              <a:rPr lang="en-US" sz="2800" b="0" i="0" u="none" strike="noStrike" cap="none" baseline="0" dirty="0">
                <a:solidFill>
                  <a:schemeClr val="dk1"/>
                </a:solidFill>
                <a:latin typeface="Calibri"/>
                <a:ea typeface="Calibri"/>
                <a:cs typeface="Calibri"/>
                <a:sym typeface="Calibri"/>
              </a:rPr>
              <a:t> </a:t>
            </a:r>
            <a:r>
              <a:rPr lang="en-US" sz="2800" b="0" i="0" u="none" strike="noStrike" cap="none" baseline="0" dirty="0" smtClean="0">
                <a:solidFill>
                  <a:schemeClr val="dk1"/>
                </a:solidFill>
                <a:latin typeface="Calibri"/>
                <a:ea typeface="Calibri"/>
                <a:cs typeface="Calibri"/>
                <a:sym typeface="Calibri"/>
              </a:rPr>
              <a:t/>
            </a:r>
            <a:br>
              <a:rPr lang="en-US" sz="2800" b="0" i="0" u="none" strike="noStrike" cap="none" baseline="0" dirty="0" smtClean="0">
                <a:solidFill>
                  <a:schemeClr val="dk1"/>
                </a:solidFill>
                <a:latin typeface="Calibri"/>
                <a:ea typeface="Calibri"/>
                <a:cs typeface="Calibri"/>
                <a:sym typeface="Calibri"/>
              </a:rPr>
            </a:br>
            <a:r>
              <a:rPr lang="en-US" sz="2800" b="1" i="0" u="none" strike="noStrike" cap="none" baseline="0" dirty="0" smtClean="0">
                <a:solidFill>
                  <a:srgbClr val="009900"/>
                </a:solidFill>
                <a:latin typeface="Calibri"/>
                <a:ea typeface="Calibri"/>
                <a:cs typeface="Calibri"/>
                <a:sym typeface="Calibri"/>
              </a:rPr>
              <a:t>Accept</a:t>
            </a:r>
            <a:r>
              <a:rPr lang="en-US" sz="2800" b="1" i="0" u="none" strike="noStrike" cap="none" baseline="0" dirty="0">
                <a:solidFill>
                  <a:srgbClr val="009900"/>
                </a:solidFill>
                <a:latin typeface="Calibri"/>
                <a:ea typeface="Calibri"/>
                <a:cs typeface="Calibri"/>
                <a:sym typeface="Calibri"/>
              </a:rPr>
              <a:t>,</a:t>
            </a:r>
            <a:r>
              <a:rPr lang="en-US" sz="2800" b="1" i="0" u="none" strike="noStrike" cap="none" baseline="0" dirty="0">
                <a:solidFill>
                  <a:srgbClr val="7030A0"/>
                </a:solidFill>
                <a:latin typeface="Calibri"/>
                <a:ea typeface="Calibri"/>
                <a:cs typeface="Calibri"/>
                <a:sym typeface="Calibri"/>
              </a:rPr>
              <a:t> </a:t>
            </a:r>
            <a:r>
              <a:rPr lang="en-US" sz="2800" b="1" i="0" u="none" strike="noStrike" cap="none" baseline="0" dirty="0">
                <a:solidFill>
                  <a:srgbClr val="C61C0A"/>
                </a:solidFill>
                <a:latin typeface="Calibri"/>
                <a:ea typeface="Calibri"/>
                <a:cs typeface="Calibri"/>
                <a:sym typeface="Calibri"/>
              </a:rPr>
              <a:t>Enrich,</a:t>
            </a:r>
            <a:r>
              <a:rPr lang="en-US" sz="2800" b="1" i="0" u="none" strike="noStrike" cap="none" baseline="0" dirty="0">
                <a:solidFill>
                  <a:srgbClr val="7030A0"/>
                </a:solidFill>
                <a:latin typeface="Calibri"/>
                <a:ea typeface="Calibri"/>
                <a:cs typeface="Calibri"/>
                <a:sym typeface="Calibri"/>
              </a:rPr>
              <a:t> </a:t>
            </a:r>
            <a:r>
              <a:rPr lang="en-US" sz="2800" b="1" i="0" u="none" strike="noStrike" cap="none" baseline="0" dirty="0">
                <a:solidFill>
                  <a:srgbClr val="E46C0A"/>
                </a:solidFill>
                <a:latin typeface="Calibri"/>
                <a:ea typeface="Calibri"/>
                <a:cs typeface="Calibri"/>
                <a:sym typeface="Calibri"/>
              </a:rPr>
              <a:t>Inspire</a:t>
            </a:r>
            <a:r>
              <a:rPr lang="en-US" sz="2800" b="1" i="0" u="none" strike="noStrike" cap="none" baseline="0" dirty="0" smtClean="0">
                <a:solidFill>
                  <a:srgbClr val="E46C0A"/>
                </a:solidFill>
                <a:latin typeface="Calibri"/>
                <a:ea typeface="Calibri"/>
                <a:cs typeface="Calibri"/>
                <a:sym typeface="Calibri"/>
              </a:rPr>
              <a:t>,</a:t>
            </a:r>
            <a:r>
              <a:rPr lang="en-US" sz="2800" b="1" i="0" u="none" strike="noStrike" cap="none" dirty="0" smtClean="0">
                <a:solidFill>
                  <a:srgbClr val="E46C0A"/>
                </a:solidFill>
                <a:latin typeface="Calibri"/>
                <a:ea typeface="Calibri"/>
                <a:cs typeface="Calibri"/>
                <a:sym typeface="Calibri"/>
              </a:rPr>
              <a:t> </a:t>
            </a:r>
            <a:r>
              <a:rPr lang="en-US" sz="2800" b="1" dirty="0" smtClean="0">
                <a:solidFill>
                  <a:srgbClr val="660066"/>
                </a:solidFill>
              </a:rPr>
              <a:t>Empower</a:t>
            </a:r>
            <a:endParaRPr lang="en-US" sz="2800" b="1" i="0" u="none" strike="noStrike" cap="none" baseline="0" dirty="0">
              <a:solidFill>
                <a:srgbClr val="855DD5"/>
              </a:solidFill>
              <a:latin typeface="Calibri"/>
              <a:ea typeface="Calibri"/>
              <a:cs typeface="Calibri"/>
              <a:sym typeface="Calibri"/>
            </a:endParaRPr>
          </a:p>
        </p:txBody>
      </p:sp>
      <p:sp>
        <p:nvSpPr>
          <p:cNvPr id="62" name="Shape 6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Autism Empowerment is a 501(c)3 non-profit public charity founded in 2011.</a:t>
            </a:r>
          </a:p>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This is the third year we have been offering autism training and this training is being </a:t>
            </a:r>
            <a:r>
              <a:rPr lang="en-US" sz="1800" dirty="0"/>
              <a:t>offered in presentations around the country</a:t>
            </a:r>
            <a:r>
              <a:rPr lang="en-US" sz="1800" b="0" i="0" u="none" strike="noStrike" cap="none" baseline="0" dirty="0">
                <a:solidFill>
                  <a:schemeClr val="dk1"/>
                </a:solidFill>
                <a:latin typeface="Calibri"/>
                <a:ea typeface="Calibri"/>
                <a:cs typeface="Calibri"/>
                <a:sym typeface="Calibri"/>
              </a:rPr>
              <a:t>.</a:t>
            </a:r>
          </a:p>
          <a:p>
            <a:endParaRPr lang="en-US" sz="1800" b="0" i="0" u="none" strike="noStrike" cap="none" baseline="0" dirty="0">
              <a:solidFill>
                <a:schemeClr val="dk1"/>
              </a:solidFill>
              <a:latin typeface="Calibri"/>
              <a:ea typeface="Calibri"/>
              <a:cs typeface="Calibri"/>
              <a:sym typeface="Calibri"/>
            </a:endParaRPr>
          </a:p>
        </p:txBody>
      </p:sp>
      <p:sp>
        <p:nvSpPr>
          <p:cNvPr id="63" name="Shape 63"/>
          <p:cNvSpPr/>
          <p:nvPr/>
        </p:nvSpPr>
        <p:spPr>
          <a:xfrm>
            <a:off x="557784" y="294481"/>
            <a:ext cx="1150936" cy="1103311"/>
          </a:xfrm>
          <a:prstGeom prst="rect">
            <a:avLst/>
          </a:prstGeom>
          <a:blipFill>
            <a:blip r:embed="rId3"/>
            <a:stretch>
              <a:fillRect/>
            </a:stretch>
          </a:blipFill>
        </p:spPr>
      </p:sp>
      <p:sp>
        <p:nvSpPr>
          <p:cNvPr id="64" name="Shape 64"/>
          <p:cNvSpPr/>
          <p:nvPr/>
        </p:nvSpPr>
        <p:spPr>
          <a:xfrm>
            <a:off x="7239000" y="490537"/>
            <a:ext cx="1019175" cy="1343025"/>
          </a:xfrm>
          <a:prstGeom prst="rect">
            <a:avLst/>
          </a:prstGeom>
          <a:blipFill>
            <a:blip r:embed="rId4"/>
            <a:stretch>
              <a:fillRect/>
            </a:stretch>
          </a:blipFill>
        </p:spPr>
      </p:sp>
      <p:sp>
        <p:nvSpPr>
          <p:cNvPr id="65" name="Shape 65"/>
          <p:cNvSpPr/>
          <p:nvPr/>
        </p:nvSpPr>
        <p:spPr>
          <a:xfrm>
            <a:off x="1600200" y="3001961"/>
            <a:ext cx="3819525" cy="3098800"/>
          </a:xfrm>
          <a:prstGeom prst="rect">
            <a:avLst/>
          </a:prstGeom>
          <a:blipFill>
            <a:blip r:embed="rId5"/>
            <a:stretch>
              <a:fillRect/>
            </a:stretch>
          </a:blipFill>
        </p:spPr>
      </p:sp>
      <p:sp>
        <p:nvSpPr>
          <p:cNvPr id="66" name="Shape 66"/>
          <p:cNvSpPr/>
          <p:nvPr/>
        </p:nvSpPr>
        <p:spPr>
          <a:xfrm>
            <a:off x="6029337" y="2749311"/>
            <a:ext cx="2047875" cy="1530350"/>
          </a:xfrm>
          <a:prstGeom prst="rect">
            <a:avLst/>
          </a:prstGeom>
          <a:blipFill>
            <a:blip r:embed="rId6"/>
            <a:stretch>
              <a:fillRect/>
            </a:stretch>
          </a:blipFill>
        </p:spPr>
      </p:sp>
      <p:sp>
        <p:nvSpPr>
          <p:cNvPr id="67" name="Shape 67"/>
          <p:cNvSpPr/>
          <p:nvPr/>
        </p:nvSpPr>
        <p:spPr>
          <a:xfrm>
            <a:off x="6224599" y="4338625"/>
            <a:ext cx="1657349" cy="1762124"/>
          </a:xfrm>
          <a:prstGeom prst="rect">
            <a:avLst/>
          </a:prstGeom>
          <a:blipFill>
            <a:blip r:embed="rId7"/>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28" name="Shape 22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400050" marR="0" lvl="1" indent="51435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a:t>
            </a:r>
            <a:r>
              <a:rPr lang="en-US" sz="2400" b="1" i="0" u="none" strike="noStrike" cap="none" baseline="0" dirty="0">
                <a:solidFill>
                  <a:schemeClr val="dk1"/>
                </a:solidFill>
                <a:latin typeface="Calibri"/>
                <a:ea typeface="Calibri"/>
                <a:cs typeface="Calibri"/>
                <a:sym typeface="Calibri"/>
              </a:rPr>
              <a:t>Be mindful of the privacy of the scout and his </a:t>
            </a:r>
            <a:r>
              <a:rPr lang="en-US" sz="2400" b="1" i="0" u="none" strike="noStrike" cap="none" baseline="0" dirty="0" smtClean="0">
                <a:solidFill>
                  <a:schemeClr val="dk1"/>
                </a:solidFill>
                <a:latin typeface="Calibri"/>
                <a:ea typeface="Calibri"/>
                <a:cs typeface="Calibri"/>
                <a:sym typeface="Calibri"/>
              </a:rPr>
              <a:t>family.</a:t>
            </a:r>
            <a:endParaRPr lang="en-US" sz="2400" b="1" i="0" u="none" strike="noStrike" cap="none" baseline="0" dirty="0">
              <a:solidFill>
                <a:schemeClr val="dk1"/>
              </a:solidFill>
              <a:latin typeface="Calibri"/>
              <a:ea typeface="Calibri"/>
              <a:cs typeface="Calibri"/>
              <a:sym typeface="Calibri"/>
            </a:endParaRP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Not all scouts may be aware of their </a:t>
            </a:r>
            <a:r>
              <a:rPr lang="en-US" sz="2400" b="0" i="0" u="none" strike="noStrike" cap="none" baseline="0" dirty="0" smtClean="0">
                <a:solidFill>
                  <a:schemeClr val="dk1"/>
                </a:solidFill>
                <a:latin typeface="Calibri"/>
                <a:ea typeface="Calibri"/>
                <a:cs typeface="Calibri"/>
                <a:sym typeface="Calibri"/>
              </a:rPr>
              <a:t>diagnosis (if applicable).</a:t>
            </a:r>
            <a:endParaRPr lang="en-US" sz="2400" b="0" i="0" u="none" strike="noStrike" cap="none" baseline="0" dirty="0">
              <a:solidFill>
                <a:schemeClr val="dk1"/>
              </a:solidFill>
              <a:latin typeface="Calibri"/>
              <a:ea typeface="Calibri"/>
              <a:cs typeface="Calibri"/>
              <a:sym typeface="Calibri"/>
            </a:endParaRP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Some families may choose to keep the diagnosis private.</a:t>
            </a:r>
          </a:p>
          <a:p>
            <a:pPr marL="400050" marR="0" lvl="1" indent="51435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Some families choose to make the diagnosis public.</a:t>
            </a:r>
          </a:p>
          <a:p>
            <a:pPr marL="400050" marR="0" lvl="1" indent="0" algn="l" rtl="0">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(If the latter, invite them to share experiences with others within the unit. This promotes acceptance and awareness.)</a:t>
            </a:r>
          </a:p>
          <a:p>
            <a:endParaRPr lang="en-US" sz="2400" b="0" i="0" u="none" strike="noStrike" cap="none" baseline="0" dirty="0">
              <a:solidFill>
                <a:schemeClr val="dk1"/>
              </a:solidFill>
              <a:latin typeface="Calibri"/>
              <a:ea typeface="Calibri"/>
              <a:cs typeface="Calibri"/>
              <a:sym typeface="Calibri"/>
            </a:endParaRPr>
          </a:p>
          <a:p>
            <a:pPr marL="400050" marR="0" lvl="1" indent="514350" algn="l" rtl="0">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	 </a:t>
            </a:r>
          </a:p>
          <a:p>
            <a:endParaRPr lang="en-US" sz="2400" b="1" i="0" u="none" strike="noStrike" cap="none" baseline="0" dirty="0">
              <a:solidFill>
                <a:schemeClr val="dk1"/>
              </a:solidFill>
              <a:latin typeface="Calibri"/>
              <a:ea typeface="Calibri"/>
              <a:cs typeface="Calibri"/>
              <a:sym typeface="Calibri"/>
            </a:endParaRPr>
          </a:p>
        </p:txBody>
      </p:sp>
      <p:sp>
        <p:nvSpPr>
          <p:cNvPr id="229" name="Shape 229"/>
          <p:cNvSpPr/>
          <p:nvPr/>
        </p:nvSpPr>
        <p:spPr>
          <a:xfrm>
            <a:off x="3870325" y="4784725"/>
            <a:ext cx="1403350" cy="1371599"/>
          </a:xfrm>
          <a:prstGeom prst="rect">
            <a:avLst/>
          </a:prstGeom>
          <a:blipFill>
            <a:blip r:embed="rId3"/>
            <a:stretch>
              <a:fillRect/>
            </a:stretch>
          </a:blipFill>
        </p:spPr>
      </p:sp>
      <p:sp>
        <p:nvSpPr>
          <p:cNvPr id="230" name="Shape 230"/>
          <p:cNvSpPr/>
          <p:nvPr/>
        </p:nvSpPr>
        <p:spPr>
          <a:xfrm>
            <a:off x="457200" y="337343"/>
            <a:ext cx="1143000" cy="1095375"/>
          </a:xfrm>
          <a:prstGeom prst="rect">
            <a:avLst/>
          </a:prstGeom>
          <a:blipFill>
            <a:blip r:embed="rId4"/>
            <a:stretch>
              <a:fillRect/>
            </a:stretch>
          </a:blipFill>
        </p:spPr>
      </p:sp>
      <p:sp>
        <p:nvSpPr>
          <p:cNvPr id="231" name="Shape 231"/>
          <p:cNvSpPr/>
          <p:nvPr/>
        </p:nvSpPr>
        <p:spPr>
          <a:xfrm>
            <a:off x="7162800" y="381000"/>
            <a:ext cx="1019175" cy="1343025"/>
          </a:xfrm>
          <a:prstGeom prst="rect">
            <a:avLst/>
          </a:prstGeom>
          <a:blipFill>
            <a:blip r:embed="rId5"/>
            <a:stretch>
              <a:fillRect/>
            </a:stretch>
          </a:blipFill>
        </p:spPr>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41B47"/>
              </a:solidFill>
              <a:latin typeface="Calibri"/>
              <a:ea typeface="Calibri"/>
              <a:cs typeface="Calibri"/>
              <a:sym typeface="Calibri"/>
            </a:endParaRPr>
          </a:p>
        </p:txBody>
      </p:sp>
      <p:sp>
        <p:nvSpPr>
          <p:cNvPr id="237" name="Shape 23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1" indent="0" algn="ctr" rtl="0">
              <a:lnSpc>
                <a:spcPct val="90000"/>
              </a:lnSpc>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Expand your education - </a:t>
            </a:r>
            <a:r>
              <a:rPr lang="en-US" sz="2400" b="1" i="0" u="none" strike="noStrike" cap="none" baseline="0" dirty="0">
                <a:solidFill>
                  <a:srgbClr val="CC0000"/>
                </a:solidFill>
                <a:latin typeface="Calibri"/>
                <a:ea typeface="Calibri"/>
                <a:cs typeface="Calibri"/>
                <a:sym typeface="Calibri"/>
              </a:rPr>
              <a:t>Y</a:t>
            </a:r>
            <a:r>
              <a:rPr lang="en-US" sz="2400" b="1" dirty="0">
                <a:solidFill>
                  <a:srgbClr val="CC0000"/>
                </a:solidFill>
              </a:rPr>
              <a:t>ou </a:t>
            </a:r>
            <a:r>
              <a:rPr lang="en-US" sz="2400" b="1" dirty="0" smtClean="0">
                <a:solidFill>
                  <a:srgbClr val="CC0000"/>
                </a:solidFill>
              </a:rPr>
              <a:t>are doing this today</a:t>
            </a:r>
            <a:r>
              <a:rPr lang="en-US" sz="2400" b="1" dirty="0">
                <a:solidFill>
                  <a:srgbClr val="CC0000"/>
                </a:solidFill>
              </a:rPr>
              <a:t>!</a:t>
            </a:r>
          </a:p>
          <a:p>
            <a:pPr marL="0" marR="0" lvl="1" indent="0" algn="ctr" rtl="0">
              <a:lnSpc>
                <a:spcPct val="90000"/>
              </a:lnSpc>
              <a:buClr>
                <a:schemeClr val="dk1"/>
              </a:buClr>
              <a:buSzPct val="25000"/>
              <a:buFont typeface="Calibri"/>
              <a:buNone/>
            </a:pPr>
            <a:r>
              <a:rPr lang="en-US" sz="2400" b="1" dirty="0">
                <a:solidFill>
                  <a:srgbClr val="741B47"/>
                </a:solidFill>
              </a:rPr>
              <a:t>Ways Autism Empowerment can help </a:t>
            </a:r>
            <a:r>
              <a:rPr lang="en-US" sz="2400" b="1" dirty="0" smtClean="0">
                <a:solidFill>
                  <a:srgbClr val="741B47"/>
                </a:solidFill>
              </a:rPr>
              <a:t>you:</a:t>
            </a:r>
            <a:endParaRPr lang="en-US" sz="2400" b="1" dirty="0">
              <a:solidFill>
                <a:srgbClr val="741B47"/>
              </a:solidFill>
            </a:endParaRPr>
          </a:p>
          <a:p>
            <a:pPr marL="0" marR="0" lvl="1" indent="0" algn="l" rtl="0">
              <a:lnSpc>
                <a:spcPct val="90000"/>
              </a:lnSpc>
              <a:buClr>
                <a:srgbClr val="006600"/>
              </a:buClr>
              <a:buSzPct val="25000"/>
              <a:buFont typeface="Calibri"/>
              <a:buNone/>
            </a:pPr>
            <a:r>
              <a:rPr lang="en-US" sz="2400" b="1" i="0" u="none" strike="noStrike" cap="none" baseline="0" dirty="0">
                <a:solidFill>
                  <a:srgbClr val="006600"/>
                </a:solidFill>
                <a:latin typeface="Calibri"/>
                <a:ea typeface="Calibri"/>
                <a:cs typeface="Calibri"/>
                <a:sym typeface="Calibri"/>
              </a:rPr>
              <a:t>Autism Empowerment Website </a:t>
            </a:r>
            <a:endParaRPr lang="en-US" sz="2400" b="1" i="0" u="none" strike="noStrike" cap="none" baseline="0" dirty="0" smtClean="0">
              <a:solidFill>
                <a:srgbClr val="006600"/>
              </a:solidFill>
              <a:latin typeface="Calibri"/>
              <a:ea typeface="Calibri"/>
              <a:cs typeface="Calibri"/>
              <a:sym typeface="Calibri"/>
            </a:endParaRPr>
          </a:p>
          <a:p>
            <a:pPr marL="0" marR="0" lvl="1" indent="0" algn="ctr" rtl="0">
              <a:lnSpc>
                <a:spcPct val="90000"/>
              </a:lnSpc>
              <a:buClr>
                <a:srgbClr val="006600"/>
              </a:buClr>
              <a:buSzPct val="25000"/>
              <a:buFont typeface="Calibri"/>
              <a:buNone/>
            </a:pPr>
            <a:r>
              <a:rPr lang="en-US" sz="2400" b="1" dirty="0" smtClean="0">
                <a:solidFill>
                  <a:srgbClr val="C61C0A"/>
                </a:solidFill>
                <a:hlinkClick r:id="rId3"/>
              </a:rPr>
              <a:t>www.AutismEmpowerment.org</a:t>
            </a:r>
            <a:endParaRPr lang="en-US" sz="2400" b="1" dirty="0">
              <a:solidFill>
                <a:srgbClr val="C61C0A"/>
              </a:solidFill>
            </a:endParaRPr>
          </a:p>
          <a:p>
            <a:pPr marL="0" marR="0" lvl="1" indent="0" rtl="0">
              <a:lnSpc>
                <a:spcPct val="90000"/>
              </a:lnSpc>
              <a:buClr>
                <a:srgbClr val="006600"/>
              </a:buClr>
              <a:buSzPct val="25000"/>
              <a:buFont typeface="Calibri"/>
              <a:buNone/>
            </a:pPr>
            <a:r>
              <a:rPr lang="en-US" sz="2400" b="1" i="0" u="none" strike="noStrike" cap="none" baseline="0" dirty="0" smtClean="0">
                <a:solidFill>
                  <a:srgbClr val="006600"/>
                </a:solidFill>
                <a:latin typeface="Calibri"/>
                <a:ea typeface="Calibri"/>
                <a:cs typeface="Calibri"/>
                <a:sym typeface="Calibri"/>
              </a:rPr>
              <a:t>Has </a:t>
            </a:r>
            <a:r>
              <a:rPr lang="en-US" sz="2400" b="1" i="0" u="none" strike="noStrike" cap="none" baseline="0" dirty="0">
                <a:solidFill>
                  <a:srgbClr val="006600"/>
                </a:solidFill>
                <a:latin typeface="Calibri"/>
                <a:ea typeface="Calibri"/>
                <a:cs typeface="Calibri"/>
                <a:sym typeface="Calibri"/>
              </a:rPr>
              <a:t>dedicated Autism and Scouting </a:t>
            </a:r>
            <a:r>
              <a:rPr lang="en-US" sz="2400" b="1" i="0" u="none" strike="noStrike" cap="none" baseline="0" dirty="0" smtClean="0">
                <a:solidFill>
                  <a:srgbClr val="006600"/>
                </a:solidFill>
                <a:latin typeface="Calibri"/>
                <a:ea typeface="Calibri"/>
                <a:cs typeface="Calibri"/>
                <a:sym typeface="Calibri"/>
              </a:rPr>
              <a:t>Section</a:t>
            </a:r>
          </a:p>
          <a:p>
            <a:pPr marL="0" marR="0" lvl="1" indent="0" rtl="0">
              <a:lnSpc>
                <a:spcPct val="90000"/>
              </a:lnSpc>
              <a:buClr>
                <a:srgbClr val="006600"/>
              </a:buClr>
              <a:buSzPct val="25000"/>
              <a:buFont typeface="Calibri"/>
              <a:buNone/>
            </a:pPr>
            <a:r>
              <a:rPr lang="en-US" sz="2400" b="1" i="0" u="none" strike="noStrike" cap="none" baseline="0" dirty="0" smtClean="0">
                <a:solidFill>
                  <a:srgbClr val="006600"/>
                </a:solidFill>
                <a:latin typeface="Calibri"/>
                <a:ea typeface="Calibri"/>
                <a:cs typeface="Calibri"/>
                <a:sym typeface="Calibri"/>
              </a:rPr>
              <a:t>Has </a:t>
            </a:r>
            <a:r>
              <a:rPr lang="en-US" sz="2400" b="1" i="0" u="none" strike="noStrike" cap="none" baseline="0" dirty="0">
                <a:solidFill>
                  <a:srgbClr val="006600"/>
                </a:solidFill>
                <a:latin typeface="Calibri"/>
                <a:ea typeface="Calibri"/>
                <a:cs typeface="Calibri"/>
                <a:sym typeface="Calibri"/>
              </a:rPr>
              <a:t>expanded information on how to provide support</a:t>
            </a:r>
          </a:p>
          <a:p>
            <a:pPr marL="0" marR="0" lvl="1" indent="0" algn="l" rtl="0">
              <a:lnSpc>
                <a:spcPct val="90000"/>
              </a:lnSpc>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Autism </a:t>
            </a:r>
            <a:r>
              <a:rPr lang="en-US" sz="2400" b="0" i="0" u="none" strike="noStrike" cap="none" baseline="0" dirty="0" smtClean="0">
                <a:solidFill>
                  <a:schemeClr val="dk1"/>
                </a:solidFill>
                <a:latin typeface="Calibri"/>
                <a:ea typeface="Calibri"/>
                <a:cs typeface="Calibri"/>
                <a:sym typeface="Calibri"/>
              </a:rPr>
              <a:t>and </a:t>
            </a:r>
            <a:r>
              <a:rPr lang="en-US" sz="2400" b="0" i="0" u="none" strike="noStrike" cap="none" baseline="0" dirty="0">
                <a:solidFill>
                  <a:schemeClr val="dk1"/>
                </a:solidFill>
                <a:latin typeface="Calibri"/>
                <a:ea typeface="Calibri"/>
                <a:cs typeface="Calibri"/>
                <a:sym typeface="Calibri"/>
              </a:rPr>
              <a:t>Scouting Radio </a:t>
            </a:r>
            <a:r>
              <a:rPr lang="en-US" sz="2400" dirty="0" smtClean="0"/>
              <a:t>&amp; </a:t>
            </a:r>
            <a:r>
              <a:rPr lang="en-US" sz="2400" b="0" i="0" u="none" strike="noStrike" cap="none" baseline="0" dirty="0" smtClean="0">
                <a:solidFill>
                  <a:schemeClr val="dk1"/>
                </a:solidFill>
                <a:latin typeface="Calibri"/>
                <a:ea typeface="Calibri"/>
                <a:cs typeface="Calibri"/>
                <a:sym typeface="Calibri"/>
              </a:rPr>
              <a:t>Autism </a:t>
            </a:r>
            <a:r>
              <a:rPr lang="en-US" sz="2400" b="0" i="0" u="none" strike="noStrike" cap="none" baseline="0" dirty="0">
                <a:solidFill>
                  <a:schemeClr val="dk1"/>
                </a:solidFill>
                <a:latin typeface="Calibri"/>
                <a:ea typeface="Calibri"/>
                <a:cs typeface="Calibri"/>
                <a:sym typeface="Calibri"/>
              </a:rPr>
              <a:t>Empowerment Radio</a:t>
            </a:r>
          </a:p>
          <a:p>
            <a:pPr marL="0" marR="0" lvl="1" indent="0" algn="l" rtl="0">
              <a:lnSpc>
                <a:spcPct val="90000"/>
              </a:lnSpc>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Autism and Scouting </a:t>
            </a:r>
            <a:r>
              <a:rPr lang="en-US" sz="2400" b="0" i="0" u="none" strike="noStrike" cap="none" baseline="0" dirty="0" smtClean="0">
                <a:solidFill>
                  <a:schemeClr val="dk1"/>
                </a:solidFill>
                <a:latin typeface="Calibri"/>
                <a:ea typeface="Calibri"/>
                <a:cs typeface="Calibri"/>
                <a:sym typeface="Calibri"/>
              </a:rPr>
              <a:t>&amp; Autism </a:t>
            </a:r>
            <a:r>
              <a:rPr lang="en-US" sz="2400" b="0" i="0" u="none" strike="noStrike" cap="none" baseline="0" dirty="0">
                <a:solidFill>
                  <a:schemeClr val="dk1"/>
                </a:solidFill>
                <a:latin typeface="Calibri"/>
                <a:ea typeface="Calibri"/>
                <a:cs typeface="Calibri"/>
                <a:sym typeface="Calibri"/>
              </a:rPr>
              <a:t>Empowerment at Facebook</a:t>
            </a:r>
          </a:p>
          <a:p>
            <a:pPr marL="0" marR="0" lvl="1" indent="0" algn="l" rtl="0">
              <a:lnSpc>
                <a:spcPct val="90000"/>
              </a:lnSpc>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Autism and Scouting Blog</a:t>
            </a:r>
          </a:p>
          <a:p>
            <a:pPr marL="0" marR="0" lvl="1" indent="0" algn="l" rtl="0">
              <a:lnSpc>
                <a:spcPct val="90000"/>
              </a:lnSpc>
              <a:buClr>
                <a:schemeClr val="dk1"/>
              </a:buClr>
              <a:buSzPct val="25000"/>
              <a:buFont typeface="Calibri"/>
              <a:buNone/>
            </a:pPr>
            <a:r>
              <a:rPr lang="en-US" sz="2400" dirty="0"/>
              <a:t>Autism </a:t>
            </a:r>
            <a:r>
              <a:rPr lang="en-US" sz="2400" dirty="0" smtClean="0"/>
              <a:t>Empowerment’s Autism and Scouting </a:t>
            </a:r>
            <a:r>
              <a:rPr lang="en-US" sz="2400" dirty="0"/>
              <a:t>Leadership </a:t>
            </a:r>
            <a:r>
              <a:rPr lang="en-US" sz="2400" dirty="0" smtClean="0"/>
              <a:t>Training Kit – Coming Late </a:t>
            </a:r>
            <a:r>
              <a:rPr lang="en-US" sz="2400" dirty="0"/>
              <a:t>November 2013</a:t>
            </a:r>
          </a:p>
          <a:p>
            <a:endParaRPr lang="en-US" sz="2400" dirty="0"/>
          </a:p>
          <a:p>
            <a:pPr marL="400050" marR="0" lvl="1" indent="514350" algn="l" rtl="0">
              <a:lnSpc>
                <a:spcPct val="90000"/>
              </a:lnSpc>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	</a:t>
            </a:r>
          </a:p>
        </p:txBody>
      </p:sp>
      <p:sp>
        <p:nvSpPr>
          <p:cNvPr id="238" name="Shape 238"/>
          <p:cNvSpPr/>
          <p:nvPr/>
        </p:nvSpPr>
        <p:spPr>
          <a:xfrm>
            <a:off x="545592" y="274638"/>
            <a:ext cx="1192211" cy="1142999"/>
          </a:xfrm>
          <a:prstGeom prst="rect">
            <a:avLst/>
          </a:prstGeom>
          <a:blipFill>
            <a:blip r:embed="rId4"/>
            <a:stretch>
              <a:fillRect/>
            </a:stretch>
          </a:blipFill>
        </p:spPr>
      </p:sp>
      <p:sp>
        <p:nvSpPr>
          <p:cNvPr id="239" name="Shape 239"/>
          <p:cNvSpPr/>
          <p:nvPr/>
        </p:nvSpPr>
        <p:spPr>
          <a:xfrm>
            <a:off x="7239000" y="357187"/>
            <a:ext cx="1019175" cy="1343025"/>
          </a:xfrm>
          <a:prstGeom prst="rect">
            <a:avLst/>
          </a:prstGeom>
          <a:blipFill>
            <a:blip r:embed="rId5"/>
            <a:stretch>
              <a:fillRect/>
            </a:stretch>
          </a:blipFill>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45" name="Shape 24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006600"/>
              </a:buClr>
              <a:buSzPct val="25000"/>
              <a:buFont typeface="Calibri"/>
              <a:buNone/>
            </a:pPr>
            <a:r>
              <a:rPr lang="en-US" sz="3200" b="1" i="0" u="none" strike="noStrike" cap="none" baseline="0" dirty="0">
                <a:solidFill>
                  <a:srgbClr val="006600"/>
                </a:solidFill>
                <a:latin typeface="Calibri"/>
                <a:ea typeface="Calibri"/>
                <a:cs typeface="Calibri"/>
                <a:sym typeface="Calibri"/>
              </a:rPr>
              <a:t>  Areas to provide Support</a:t>
            </a:r>
          </a:p>
          <a:p>
            <a:pPr algn="ctr"/>
            <a:endParaRPr lang="en-US" sz="3200" b="1" i="0" u="none" strike="noStrike" cap="none" baseline="0" dirty="0">
              <a:solidFill>
                <a:srgbClr val="006600"/>
              </a:solidFill>
              <a:latin typeface="Calibri"/>
              <a:ea typeface="Calibri"/>
              <a:cs typeface="Calibri"/>
              <a:sym typeface="Calibri"/>
            </a:endParaRPr>
          </a:p>
          <a:p>
            <a:pPr marL="0" marR="0" lvl="0" indent="0" algn="ctr" rtl="0">
              <a:lnSpc>
                <a:spcPct val="90000"/>
              </a:lnSpc>
              <a:buClr>
                <a:schemeClr val="dk1"/>
              </a:buClr>
              <a:buSzPct val="25000"/>
              <a:buFont typeface="Calibri"/>
              <a:buNone/>
            </a:pPr>
            <a:r>
              <a:rPr lang="en-US" dirty="0"/>
              <a:t> </a:t>
            </a:r>
            <a:r>
              <a:rPr lang="en-US" dirty="0" smtClean="0"/>
              <a:t>  </a:t>
            </a:r>
            <a:r>
              <a:rPr lang="en-US" sz="3200" b="0" i="0" u="none" strike="noStrike" cap="none" baseline="0" dirty="0" smtClean="0">
                <a:solidFill>
                  <a:srgbClr val="C00000"/>
                </a:solidFill>
                <a:latin typeface="Calibri"/>
                <a:ea typeface="Calibri"/>
                <a:cs typeface="Calibri"/>
                <a:sym typeface="Calibri"/>
              </a:rPr>
              <a:t>Sensory </a:t>
            </a:r>
            <a:r>
              <a:rPr lang="en-US" sz="3200" b="0" i="0" u="none" strike="noStrike" cap="none" baseline="0" dirty="0">
                <a:solidFill>
                  <a:srgbClr val="C00000"/>
                </a:solidFill>
                <a:latin typeface="Calibri"/>
                <a:ea typeface="Calibri"/>
                <a:cs typeface="Calibri"/>
                <a:sym typeface="Calibri"/>
              </a:rPr>
              <a:t>Processing </a:t>
            </a:r>
            <a:r>
              <a:rPr lang="en-US" dirty="0">
                <a:solidFill>
                  <a:srgbClr val="C00000"/>
                </a:solidFill>
              </a:rPr>
              <a:t>Challenges</a:t>
            </a:r>
          </a:p>
          <a:p>
            <a:pPr algn="ctr"/>
            <a:endParaRPr lang="en-US" dirty="0">
              <a:solidFill>
                <a:srgbClr val="C00000"/>
              </a:solidFill>
            </a:endParaRPr>
          </a:p>
          <a:p>
            <a:pPr marL="0" marR="0" lvl="0" indent="0" algn="ctr" rtl="0">
              <a:lnSpc>
                <a:spcPct val="90000"/>
              </a:lnSpc>
              <a:buClr>
                <a:srgbClr val="C00000"/>
              </a:buClr>
              <a:buSzPct val="25000"/>
              <a:buFont typeface="Calibri"/>
              <a:buNone/>
            </a:pPr>
            <a:r>
              <a:rPr lang="en-US" dirty="0">
                <a:solidFill>
                  <a:srgbClr val="C00000"/>
                </a:solidFill>
              </a:rPr>
              <a:t> </a:t>
            </a:r>
            <a:r>
              <a:rPr lang="en-US" dirty="0" smtClean="0">
                <a:solidFill>
                  <a:srgbClr val="C00000"/>
                </a:solidFill>
              </a:rPr>
              <a:t>    </a:t>
            </a:r>
            <a:r>
              <a:rPr lang="en-US" sz="3200" b="0" i="0" u="none" strike="noStrike" cap="none" baseline="0" dirty="0" smtClean="0">
                <a:solidFill>
                  <a:srgbClr val="C00000"/>
                </a:solidFill>
                <a:latin typeface="Calibri"/>
                <a:ea typeface="Calibri"/>
                <a:cs typeface="Calibri"/>
                <a:sym typeface="Calibri"/>
              </a:rPr>
              <a:t>Social </a:t>
            </a:r>
            <a:r>
              <a:rPr lang="en-US" sz="3200" b="0" i="0" u="none" strike="noStrike" cap="none" baseline="0" dirty="0">
                <a:solidFill>
                  <a:srgbClr val="C00000"/>
                </a:solidFill>
                <a:latin typeface="Calibri"/>
                <a:ea typeface="Calibri"/>
                <a:cs typeface="Calibri"/>
                <a:sym typeface="Calibri"/>
              </a:rPr>
              <a:t>/ Communication </a:t>
            </a:r>
            <a:r>
              <a:rPr lang="en-US" dirty="0">
                <a:solidFill>
                  <a:srgbClr val="C00000"/>
                </a:solidFill>
              </a:rPr>
              <a:t>Differences </a:t>
            </a:r>
          </a:p>
          <a:p>
            <a:pPr algn="ctr"/>
            <a:endParaRPr lang="en-US" dirty="0">
              <a:solidFill>
                <a:srgbClr val="C00000"/>
              </a:solidFill>
            </a:endParaRPr>
          </a:p>
          <a:p>
            <a:pPr marL="0" marR="0" lvl="0" indent="0" algn="ctr" rtl="0">
              <a:lnSpc>
                <a:spcPct val="90000"/>
              </a:lnSpc>
              <a:buClr>
                <a:srgbClr val="C00000"/>
              </a:buClr>
              <a:buSzPct val="25000"/>
              <a:buFont typeface="Calibri"/>
              <a:buNone/>
            </a:pPr>
            <a:r>
              <a:rPr lang="en-US" sz="3200" b="0" i="0" u="none" strike="noStrike" cap="none" baseline="0" dirty="0">
                <a:solidFill>
                  <a:srgbClr val="C00000"/>
                </a:solidFill>
                <a:latin typeface="Calibri"/>
                <a:ea typeface="Calibri"/>
                <a:cs typeface="Calibri"/>
                <a:sym typeface="Calibri"/>
              </a:rPr>
              <a:t>	Safety Issues	</a:t>
            </a:r>
          </a:p>
          <a:p>
            <a:pPr marL="0" marR="0" lvl="0" indent="0" algn="ctr" rtl="0">
              <a:lnSpc>
                <a:spcPct val="90000"/>
              </a:lnSpc>
              <a:buClr>
                <a:srgbClr val="C00000"/>
              </a:buClr>
              <a:buSzPct val="25000"/>
              <a:buFont typeface="Calibri"/>
              <a:buNone/>
            </a:pPr>
            <a:r>
              <a:rPr lang="en-US" sz="3200" b="0" i="0" u="none" strike="noStrike" cap="none" baseline="0" dirty="0">
                <a:solidFill>
                  <a:srgbClr val="C00000"/>
                </a:solidFill>
                <a:latin typeface="Calibri"/>
                <a:ea typeface="Calibri"/>
                <a:cs typeface="Calibri"/>
                <a:sym typeface="Calibri"/>
              </a:rPr>
              <a:t> </a:t>
            </a:r>
          </a:p>
          <a:p>
            <a:endParaRPr lang="en-US" sz="3200" b="0" i="0" u="none" strike="noStrike" cap="none" baseline="0" dirty="0">
              <a:solidFill>
                <a:srgbClr val="C00000"/>
              </a:solidFill>
              <a:latin typeface="Calibri"/>
              <a:ea typeface="Calibri"/>
              <a:cs typeface="Calibri"/>
              <a:sym typeface="Calibri"/>
            </a:endParaRPr>
          </a:p>
        </p:txBody>
      </p:sp>
      <p:sp>
        <p:nvSpPr>
          <p:cNvPr id="246" name="Shape 246"/>
          <p:cNvSpPr/>
          <p:nvPr/>
        </p:nvSpPr>
        <p:spPr>
          <a:xfrm>
            <a:off x="576072" y="406401"/>
            <a:ext cx="1055687" cy="1011236"/>
          </a:xfrm>
          <a:prstGeom prst="rect">
            <a:avLst/>
          </a:prstGeom>
          <a:blipFill>
            <a:blip r:embed="rId3"/>
            <a:stretch>
              <a:fillRect/>
            </a:stretch>
          </a:blipFill>
        </p:spPr>
      </p:sp>
      <p:sp>
        <p:nvSpPr>
          <p:cNvPr id="247" name="Shape 247"/>
          <p:cNvSpPr/>
          <p:nvPr/>
        </p:nvSpPr>
        <p:spPr>
          <a:xfrm>
            <a:off x="7174992" y="406401"/>
            <a:ext cx="1019175" cy="1343025"/>
          </a:xfrm>
          <a:prstGeom prst="rect">
            <a:avLst/>
          </a:prstGeom>
          <a:blipFill>
            <a:blip r:embed="rId4"/>
            <a:stretch>
              <a:fillRect/>
            </a:stretch>
          </a:blipFill>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54" name="Shape 25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a:t>
            </a:r>
            <a:r>
              <a:rPr lang="en-US" sz="3200" b="1" i="0" u="none" strike="noStrike" cap="none" baseline="0" dirty="0">
                <a:solidFill>
                  <a:schemeClr val="dk1"/>
                </a:solidFill>
                <a:latin typeface="Calibri"/>
                <a:ea typeface="Calibri"/>
                <a:cs typeface="Calibri"/>
                <a:sym typeface="Calibri"/>
              </a:rPr>
              <a:t>Sensory Processing  (Sensory Integration)</a:t>
            </a:r>
          </a:p>
          <a:p>
            <a:pPr marL="0" marR="0" lvl="0" indent="0" algn="ctr" rtl="0">
              <a:buClr>
                <a:schemeClr val="dk1"/>
              </a:buClr>
              <a:buSzPct val="25000"/>
              <a:buFont typeface="Calibri"/>
              <a:buNone/>
            </a:pPr>
            <a:r>
              <a:rPr lang="en-US" sz="3200" b="1" i="0" u="none" strike="noStrike" cap="none" baseline="0" dirty="0">
                <a:solidFill>
                  <a:schemeClr val="dk1"/>
                </a:solidFill>
                <a:latin typeface="Calibri"/>
                <a:ea typeface="Calibri"/>
                <a:cs typeface="Calibri"/>
                <a:sym typeface="Calibri"/>
              </a:rPr>
              <a:t> </a:t>
            </a:r>
          </a:p>
          <a:p>
            <a:pPr marL="0" marR="0" lvl="0" indent="0" algn="l" rtl="0">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	There are neurological issues causing difficulties with </a:t>
            </a:r>
            <a:r>
              <a:rPr lang="en-US" sz="3200" b="1" i="0" u="sng" strike="noStrike" cap="none" baseline="0" dirty="0">
                <a:solidFill>
                  <a:schemeClr val="dk1"/>
                </a:solidFill>
                <a:latin typeface="Calibri"/>
                <a:ea typeface="Calibri"/>
                <a:cs typeface="Calibri"/>
                <a:sym typeface="Calibri"/>
              </a:rPr>
              <a:t>taking in</a:t>
            </a:r>
            <a:r>
              <a:rPr lang="en-US" sz="3200" b="0" i="0" u="none" strike="noStrike" cap="none" baseline="0" dirty="0">
                <a:solidFill>
                  <a:schemeClr val="dk1"/>
                </a:solidFill>
                <a:latin typeface="Calibri"/>
                <a:ea typeface="Calibri"/>
                <a:cs typeface="Calibri"/>
                <a:sym typeface="Calibri"/>
              </a:rPr>
              <a:t>, </a:t>
            </a:r>
            <a:r>
              <a:rPr lang="en-US" sz="3200" b="1" i="0" u="sng" strike="noStrike" cap="none" baseline="0" dirty="0">
                <a:solidFill>
                  <a:schemeClr val="dk1"/>
                </a:solidFill>
                <a:latin typeface="Calibri"/>
                <a:ea typeface="Calibri"/>
                <a:cs typeface="Calibri"/>
                <a:sym typeface="Calibri"/>
              </a:rPr>
              <a:t>processing</a:t>
            </a:r>
            <a:r>
              <a:rPr lang="en-US" sz="3200" b="0" i="0" u="none" strike="noStrike" cap="none" baseline="0" dirty="0">
                <a:solidFill>
                  <a:schemeClr val="dk1"/>
                </a:solidFill>
                <a:latin typeface="Calibri"/>
                <a:ea typeface="Calibri"/>
                <a:cs typeface="Calibri"/>
                <a:sym typeface="Calibri"/>
              </a:rPr>
              <a:t> and </a:t>
            </a:r>
            <a:r>
              <a:rPr lang="en-US" sz="3200" b="1" i="0" u="sng" strike="noStrike" cap="none" baseline="0" dirty="0">
                <a:solidFill>
                  <a:schemeClr val="dk1"/>
                </a:solidFill>
                <a:latin typeface="Calibri"/>
                <a:ea typeface="Calibri"/>
                <a:cs typeface="Calibri"/>
                <a:sym typeface="Calibri"/>
              </a:rPr>
              <a:t>responding</a:t>
            </a:r>
            <a:r>
              <a:rPr lang="en-US" sz="3200" b="0" i="0" u="none" strike="noStrike" cap="none" baseline="0" dirty="0">
                <a:solidFill>
                  <a:schemeClr val="dk1"/>
                </a:solidFill>
                <a:latin typeface="Calibri"/>
                <a:ea typeface="Calibri"/>
                <a:cs typeface="Calibri"/>
                <a:sym typeface="Calibri"/>
              </a:rPr>
              <a:t> to sensory information about the environment and from within the own body in </a:t>
            </a:r>
            <a:r>
              <a:rPr lang="en-US" dirty="0" smtClean="0"/>
              <a:t>a variety of areas. </a:t>
            </a:r>
            <a:endParaRPr lang="en-US" sz="3200" b="0" i="0" u="none" strike="noStrike" cap="none" baseline="0" dirty="0">
              <a:solidFill>
                <a:schemeClr val="dk1"/>
              </a:solidFill>
              <a:latin typeface="Calibri"/>
              <a:ea typeface="Calibri"/>
              <a:cs typeface="Calibri"/>
              <a:sym typeface="Calibri"/>
            </a:endParaRPr>
          </a:p>
        </p:txBody>
      </p:sp>
      <p:sp>
        <p:nvSpPr>
          <p:cNvPr id="255" name="Shape 255"/>
          <p:cNvSpPr/>
          <p:nvPr/>
        </p:nvSpPr>
        <p:spPr>
          <a:xfrm>
            <a:off x="530352" y="427037"/>
            <a:ext cx="1033461" cy="990600"/>
          </a:xfrm>
          <a:prstGeom prst="rect">
            <a:avLst/>
          </a:prstGeom>
          <a:blipFill>
            <a:blip r:embed="rId3"/>
            <a:stretch>
              <a:fillRect/>
            </a:stretch>
          </a:blipFill>
        </p:spPr>
      </p:sp>
      <p:sp>
        <p:nvSpPr>
          <p:cNvPr id="256" name="Shape 256"/>
          <p:cNvSpPr/>
          <p:nvPr/>
        </p:nvSpPr>
        <p:spPr>
          <a:xfrm>
            <a:off x="7239000" y="457200"/>
            <a:ext cx="1019175" cy="1343025"/>
          </a:xfrm>
          <a:prstGeom prst="rect">
            <a:avLst/>
          </a:prstGeom>
          <a:blipFill>
            <a:blip r:embed="rId4"/>
            <a:stretch>
              <a:fillRect/>
            </a:stretch>
          </a:blipFill>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62" name="Shape 26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C00000"/>
              </a:buClr>
              <a:buSzPct val="25000"/>
              <a:buFont typeface="Calibri"/>
              <a:buNone/>
            </a:pPr>
            <a:r>
              <a:rPr lang="en-US" sz="3200" b="1" i="0" u="none" strike="noStrike" cap="none" baseline="0" dirty="0">
                <a:solidFill>
                  <a:srgbClr val="C00000"/>
                </a:solidFill>
                <a:latin typeface="Calibri"/>
                <a:ea typeface="Calibri"/>
                <a:cs typeface="Calibri"/>
                <a:sym typeface="Calibri"/>
              </a:rPr>
              <a:t>Types of Sensory Processing </a:t>
            </a:r>
            <a:r>
              <a:rPr lang="en-US" b="1" dirty="0" smtClean="0">
                <a:solidFill>
                  <a:srgbClr val="C00000"/>
                </a:solidFill>
              </a:rPr>
              <a:t>Challenges</a:t>
            </a:r>
            <a:r>
              <a:rPr lang="en-US" sz="3200" b="1" i="0" u="none" strike="noStrike" cap="none" baseline="0" dirty="0" smtClean="0">
                <a:solidFill>
                  <a:srgbClr val="C00000"/>
                </a:solidFill>
                <a:latin typeface="Calibri"/>
                <a:ea typeface="Calibri"/>
                <a:cs typeface="Calibri"/>
                <a:sym typeface="Calibri"/>
              </a:rPr>
              <a:t> </a:t>
            </a:r>
            <a:endParaRPr lang="en-US" sz="3200" b="1" i="0" u="none" strike="noStrike" cap="none" baseline="0" dirty="0">
              <a:solidFill>
                <a:srgbClr val="C00000"/>
              </a:solidFill>
              <a:latin typeface="Calibri"/>
              <a:ea typeface="Calibri"/>
              <a:cs typeface="Calibri"/>
              <a:sym typeface="Calibri"/>
            </a:endParaRPr>
          </a:p>
          <a:p>
            <a:pPr marL="0" marR="0" lvl="0" indent="0" algn="ctr" rtl="0">
              <a:lnSpc>
                <a:spcPct val="90000"/>
              </a:lnSpc>
              <a:buClr>
                <a:srgbClr val="006600"/>
              </a:buClr>
              <a:buSzPct val="25000"/>
              <a:buFont typeface="Calibri"/>
              <a:buNone/>
            </a:pPr>
            <a:r>
              <a:rPr lang="en-US" sz="3000" b="1" i="0" u="none" strike="noStrike" cap="none" baseline="0" dirty="0">
                <a:solidFill>
                  <a:srgbClr val="006600"/>
                </a:solidFill>
                <a:latin typeface="Calibri"/>
                <a:ea typeface="Calibri"/>
                <a:cs typeface="Calibri"/>
                <a:sym typeface="Calibri"/>
              </a:rPr>
              <a:t>Gustatory (Taste)</a:t>
            </a:r>
          </a:p>
          <a:p>
            <a:pPr marL="0" marR="0" lvl="0" indent="0" algn="ctr" rtl="0">
              <a:lnSpc>
                <a:spcPct val="90000"/>
              </a:lnSpc>
              <a:buClr>
                <a:srgbClr val="006600"/>
              </a:buClr>
              <a:buSzPct val="25000"/>
              <a:buFont typeface="Calibri"/>
              <a:buNone/>
            </a:pPr>
            <a:r>
              <a:rPr lang="en-US" sz="3000" b="1" i="0" u="none" strike="noStrike" cap="none" baseline="0" dirty="0">
                <a:solidFill>
                  <a:srgbClr val="006600"/>
                </a:solidFill>
                <a:latin typeface="Calibri"/>
                <a:ea typeface="Calibri"/>
                <a:cs typeface="Calibri"/>
                <a:sym typeface="Calibri"/>
              </a:rPr>
              <a:t>Tactile (Touch</a:t>
            </a:r>
            <a:r>
              <a:rPr lang="en-US" sz="3000" b="0" i="0" u="none" strike="noStrike" cap="none" baseline="0" dirty="0">
                <a:solidFill>
                  <a:srgbClr val="006600"/>
                </a:solidFill>
                <a:latin typeface="Calibri"/>
                <a:ea typeface="Calibri"/>
                <a:cs typeface="Calibri"/>
                <a:sym typeface="Calibri"/>
              </a:rPr>
              <a:t>)</a:t>
            </a:r>
          </a:p>
          <a:p>
            <a:pPr marL="0" marR="0" lvl="0" indent="0" algn="ctr" rtl="0">
              <a:lnSpc>
                <a:spcPct val="90000"/>
              </a:lnSpc>
              <a:buClr>
                <a:srgbClr val="006600"/>
              </a:buClr>
              <a:buSzPct val="25000"/>
              <a:buFont typeface="Calibri"/>
              <a:buNone/>
            </a:pPr>
            <a:r>
              <a:rPr lang="en-US" sz="3000" b="1" i="0" u="none" strike="noStrike" cap="none" baseline="0" dirty="0">
                <a:solidFill>
                  <a:srgbClr val="006600"/>
                </a:solidFill>
                <a:latin typeface="Calibri"/>
                <a:ea typeface="Calibri"/>
                <a:cs typeface="Calibri"/>
                <a:sym typeface="Calibri"/>
              </a:rPr>
              <a:t>Auditory (Sounds)</a:t>
            </a:r>
            <a:r>
              <a:rPr lang="en-US" sz="3000" b="0" i="0" u="none" strike="noStrike" cap="none" baseline="0" dirty="0">
                <a:solidFill>
                  <a:srgbClr val="006600"/>
                </a:solidFill>
                <a:latin typeface="Calibri"/>
                <a:ea typeface="Calibri"/>
                <a:cs typeface="Calibri"/>
                <a:sym typeface="Calibri"/>
              </a:rPr>
              <a:t>  </a:t>
            </a:r>
          </a:p>
          <a:p>
            <a:pPr marL="0" marR="0" lvl="0" indent="0" algn="ctr" rtl="0">
              <a:lnSpc>
                <a:spcPct val="90000"/>
              </a:lnSpc>
              <a:buClr>
                <a:srgbClr val="006600"/>
              </a:buClr>
              <a:buSzPct val="25000"/>
              <a:buFont typeface="Calibri"/>
              <a:buNone/>
            </a:pPr>
            <a:r>
              <a:rPr lang="en-US" sz="3000" b="1" i="0" u="none" strike="noStrike" cap="none" baseline="0" dirty="0">
                <a:solidFill>
                  <a:srgbClr val="006600"/>
                </a:solidFill>
                <a:latin typeface="Calibri"/>
                <a:ea typeface="Calibri"/>
                <a:cs typeface="Calibri"/>
                <a:sym typeface="Calibri"/>
              </a:rPr>
              <a:t>Olfactory (Smell)</a:t>
            </a:r>
          </a:p>
          <a:p>
            <a:pPr marL="0" marR="0" lvl="0" indent="0" algn="ctr" rtl="0">
              <a:lnSpc>
                <a:spcPct val="90000"/>
              </a:lnSpc>
              <a:buClr>
                <a:srgbClr val="006600"/>
              </a:buClr>
              <a:buSzPct val="25000"/>
              <a:buFont typeface="Calibri"/>
              <a:buNone/>
            </a:pPr>
            <a:r>
              <a:rPr lang="en-US" sz="3000" b="1" i="0" u="none" strike="noStrike" cap="none" baseline="0" dirty="0">
                <a:solidFill>
                  <a:srgbClr val="006600"/>
                </a:solidFill>
                <a:latin typeface="Calibri"/>
                <a:ea typeface="Calibri"/>
                <a:cs typeface="Calibri"/>
                <a:sym typeface="Calibri"/>
              </a:rPr>
              <a:t>Visual (Sight)</a:t>
            </a:r>
          </a:p>
          <a:p>
            <a:pPr marL="0" marR="0" lvl="0" indent="0" algn="ctr" rtl="0">
              <a:lnSpc>
                <a:spcPct val="90000"/>
              </a:lnSpc>
              <a:buClr>
                <a:srgbClr val="006600"/>
              </a:buClr>
              <a:buSzPct val="25000"/>
              <a:buFont typeface="Calibri"/>
              <a:buNone/>
            </a:pPr>
            <a:r>
              <a:rPr lang="en-US" sz="3000" b="1" i="0" u="none" strike="noStrike" cap="none" baseline="0" dirty="0">
                <a:solidFill>
                  <a:srgbClr val="006600"/>
                </a:solidFill>
                <a:latin typeface="Calibri"/>
                <a:ea typeface="Calibri"/>
                <a:cs typeface="Calibri"/>
                <a:sym typeface="Calibri"/>
              </a:rPr>
              <a:t>Vestibular (Body Motion/Dexterity)</a:t>
            </a:r>
          </a:p>
          <a:p>
            <a:pPr marL="0" marR="0" lvl="0" indent="0" algn="ctr" rtl="0">
              <a:lnSpc>
                <a:spcPct val="90000"/>
              </a:lnSpc>
              <a:buClr>
                <a:srgbClr val="006600"/>
              </a:buClr>
              <a:buSzPct val="25000"/>
              <a:buFont typeface="Calibri"/>
              <a:buNone/>
            </a:pPr>
            <a:r>
              <a:rPr lang="en-US" sz="3000" b="1" i="0" u="none" strike="noStrike" cap="none" baseline="0" dirty="0" smtClean="0">
                <a:solidFill>
                  <a:srgbClr val="006600"/>
                </a:solidFill>
                <a:latin typeface="Calibri"/>
                <a:ea typeface="Calibri"/>
                <a:cs typeface="Calibri"/>
                <a:sym typeface="Calibri"/>
              </a:rPr>
              <a:t>Overstimulation</a:t>
            </a:r>
            <a:endParaRPr lang="en-US" sz="3000" b="1" i="0" u="none" strike="noStrike" cap="none" baseline="0" dirty="0">
              <a:solidFill>
                <a:srgbClr val="006600"/>
              </a:solidFill>
              <a:latin typeface="Calibri"/>
              <a:ea typeface="Calibri"/>
              <a:cs typeface="Calibri"/>
              <a:sym typeface="Calibri"/>
            </a:endParaRPr>
          </a:p>
          <a:p>
            <a:endParaRPr lang="en-US" sz="3000" b="1" i="0" u="none" strike="noStrike" cap="none" baseline="0" dirty="0">
              <a:solidFill>
                <a:srgbClr val="006600"/>
              </a:solidFill>
              <a:latin typeface="Calibri"/>
              <a:ea typeface="Calibri"/>
              <a:cs typeface="Calibri"/>
              <a:sym typeface="Calibri"/>
            </a:endParaRPr>
          </a:p>
        </p:txBody>
      </p:sp>
      <p:sp>
        <p:nvSpPr>
          <p:cNvPr id="263" name="Shape 263"/>
          <p:cNvSpPr/>
          <p:nvPr/>
        </p:nvSpPr>
        <p:spPr>
          <a:xfrm>
            <a:off x="457200" y="274637"/>
            <a:ext cx="1182687" cy="1133474"/>
          </a:xfrm>
          <a:prstGeom prst="rect">
            <a:avLst/>
          </a:prstGeom>
          <a:blipFill>
            <a:blip r:embed="rId3"/>
            <a:stretch>
              <a:fillRect/>
            </a:stretch>
          </a:blipFill>
        </p:spPr>
      </p:sp>
      <p:sp>
        <p:nvSpPr>
          <p:cNvPr id="264" name="Shape 264"/>
          <p:cNvSpPr/>
          <p:nvPr/>
        </p:nvSpPr>
        <p:spPr>
          <a:xfrm>
            <a:off x="7162800" y="376237"/>
            <a:ext cx="1019175" cy="1343025"/>
          </a:xfrm>
          <a:prstGeom prst="rect">
            <a:avLst/>
          </a:prstGeom>
          <a:blipFill>
            <a:blip r:embed="rId4"/>
            <a:stretch>
              <a:fillRect/>
            </a:stretch>
          </a:blipFill>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70" name="Shape 27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660066"/>
              </a:buClr>
              <a:buSzPct val="25000"/>
              <a:buFont typeface="Calibri"/>
              <a:buNone/>
            </a:pPr>
            <a:r>
              <a:rPr lang="en-US" sz="2800" b="1" i="0" u="none" strike="noStrike" cap="none" baseline="0" dirty="0" smtClean="0">
                <a:solidFill>
                  <a:srgbClr val="660066"/>
                </a:solidFill>
                <a:latin typeface="Calibri"/>
                <a:ea typeface="Calibri"/>
                <a:cs typeface="Calibri"/>
                <a:sym typeface="Calibri"/>
              </a:rPr>
              <a:t>Understanding </a:t>
            </a:r>
            <a:r>
              <a:rPr lang="en-US" sz="2800" b="1" i="0" u="none" strike="noStrike" cap="none" baseline="0" dirty="0">
                <a:solidFill>
                  <a:srgbClr val="660066"/>
                </a:solidFill>
                <a:latin typeface="Calibri"/>
                <a:ea typeface="Calibri"/>
                <a:cs typeface="Calibri"/>
                <a:sym typeface="Calibri"/>
              </a:rPr>
              <a:t>Sensory </a:t>
            </a:r>
            <a:r>
              <a:rPr lang="en-US" sz="2800" b="1" dirty="0" smtClean="0">
                <a:solidFill>
                  <a:srgbClr val="660066"/>
                </a:solidFill>
              </a:rPr>
              <a:t>Challenges</a:t>
            </a:r>
            <a:r>
              <a:rPr lang="en-US" sz="2800" b="1" i="0" u="none" strike="noStrike" cap="none" baseline="0" dirty="0" smtClean="0">
                <a:solidFill>
                  <a:srgbClr val="660066"/>
                </a:solidFill>
                <a:latin typeface="Calibri"/>
                <a:ea typeface="Calibri"/>
                <a:cs typeface="Calibri"/>
                <a:sym typeface="Calibri"/>
              </a:rPr>
              <a:t> </a:t>
            </a:r>
            <a:endParaRPr lang="en-US" sz="2800" b="1" i="0" u="none" strike="noStrike" cap="none" baseline="0" dirty="0">
              <a:solidFill>
                <a:srgbClr val="660066"/>
              </a:solidFill>
              <a:latin typeface="Calibri"/>
              <a:ea typeface="Calibri"/>
              <a:cs typeface="Calibri"/>
              <a:sym typeface="Calibri"/>
            </a:endParaRPr>
          </a:p>
          <a:p>
            <a:endParaRPr lang="en-US" sz="2800" b="1" i="0" u="none" strike="noStrike" cap="none" baseline="0" dirty="0">
              <a:solidFill>
                <a:srgbClr val="660066"/>
              </a:solidFill>
              <a:latin typeface="Calibri"/>
              <a:ea typeface="Calibri"/>
              <a:cs typeface="Calibri"/>
              <a:sym typeface="Calibri"/>
            </a:endParaRP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What to look for as far as possible sensory </a:t>
            </a:r>
            <a:r>
              <a:rPr lang="en-US" sz="2400" dirty="0" smtClean="0"/>
              <a:t>challenges</a:t>
            </a:r>
            <a:r>
              <a:rPr lang="en-US" sz="2400" dirty="0"/>
              <a:t>?</a:t>
            </a:r>
            <a:endParaRPr lang="en-US" sz="2400" b="0" i="0" u="none" strike="noStrike" cap="none" baseline="0" dirty="0">
              <a:solidFill>
                <a:schemeClr val="dk1"/>
              </a:solidFill>
              <a:latin typeface="Calibri"/>
              <a:ea typeface="Calibri"/>
              <a:cs typeface="Calibri"/>
              <a:sym typeface="Calibri"/>
            </a:endParaRPr>
          </a:p>
          <a:p>
            <a:pPr marL="0" marR="0" lvl="0" indent="0" algn="ctr" rtl="0">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 </a:t>
            </a:r>
            <a:r>
              <a:rPr lang="en-US" sz="2400" b="1" i="0" u="none" strike="noStrike" cap="none" baseline="0" dirty="0">
                <a:solidFill>
                  <a:srgbClr val="C61C0A"/>
                </a:solidFill>
                <a:latin typeface="Calibri"/>
                <a:ea typeface="Calibri"/>
                <a:cs typeface="Calibri"/>
                <a:sym typeface="Calibri"/>
              </a:rPr>
              <a:t>Each child will be different. </a:t>
            </a:r>
          </a:p>
          <a:p>
            <a:pPr marL="457200" marR="0" lvl="0" indent="-381000" algn="l" rtl="0">
              <a:buClr>
                <a:schemeClr val="dk1"/>
              </a:buClr>
              <a:buSzPct val="100000"/>
              <a:buFont typeface="Calibri"/>
              <a:buChar char="●"/>
            </a:pPr>
            <a:r>
              <a:rPr lang="en-US" sz="2400" b="0" i="0" u="none" strike="noStrike" cap="none" baseline="0" dirty="0" smtClean="0">
                <a:solidFill>
                  <a:schemeClr val="dk1"/>
                </a:solidFill>
                <a:latin typeface="Calibri"/>
                <a:ea typeface="Calibri"/>
                <a:cs typeface="Calibri"/>
                <a:sym typeface="Calibri"/>
              </a:rPr>
              <a:t>Learn how you </a:t>
            </a:r>
            <a:r>
              <a:rPr lang="en-US" sz="2400" b="0" i="0" u="none" strike="noStrike" cap="none" baseline="0" dirty="0">
                <a:solidFill>
                  <a:schemeClr val="dk1"/>
                </a:solidFill>
                <a:latin typeface="Calibri"/>
                <a:ea typeface="Calibri"/>
                <a:cs typeface="Calibri"/>
                <a:sym typeface="Calibri"/>
              </a:rPr>
              <a:t>can assist </a:t>
            </a:r>
            <a:r>
              <a:rPr lang="en-US" sz="2400" b="0" i="0" u="none" strike="noStrike" cap="none" baseline="0" dirty="0" smtClean="0">
                <a:solidFill>
                  <a:schemeClr val="dk1"/>
                </a:solidFill>
                <a:latin typeface="Calibri"/>
                <a:ea typeface="Calibri"/>
                <a:cs typeface="Calibri"/>
                <a:sym typeface="Calibri"/>
              </a:rPr>
              <a:t>the each </a:t>
            </a:r>
            <a:r>
              <a:rPr lang="en-US" sz="2400" b="0" i="0" u="none" strike="noStrike" cap="none" baseline="0" dirty="0">
                <a:solidFill>
                  <a:schemeClr val="dk1"/>
                </a:solidFill>
                <a:latin typeface="Calibri"/>
                <a:ea typeface="Calibri"/>
                <a:cs typeface="Calibri"/>
                <a:sym typeface="Calibri"/>
              </a:rPr>
              <a:t>child and family with </a:t>
            </a:r>
            <a:r>
              <a:rPr lang="en-US" sz="2400" b="0" i="0" u="none" strike="noStrike" cap="none" baseline="0" dirty="0" smtClean="0">
                <a:solidFill>
                  <a:schemeClr val="dk1"/>
                </a:solidFill>
                <a:latin typeface="Calibri"/>
                <a:ea typeface="Calibri"/>
                <a:cs typeface="Calibri"/>
                <a:sym typeface="Calibri"/>
              </a:rPr>
              <a:t>any self </a:t>
            </a:r>
            <a:r>
              <a:rPr lang="en-US" sz="2400" b="0" i="0" u="none" strike="noStrike" cap="none" baseline="0" dirty="0">
                <a:solidFill>
                  <a:schemeClr val="dk1"/>
                </a:solidFill>
                <a:latin typeface="Calibri"/>
                <a:ea typeface="Calibri"/>
                <a:cs typeface="Calibri"/>
                <a:sym typeface="Calibri"/>
              </a:rPr>
              <a:t>regulation issues. </a:t>
            </a:r>
            <a:r>
              <a:rPr lang="en-US" sz="2400" dirty="0" smtClean="0"/>
              <a:t>Each</a:t>
            </a:r>
            <a:r>
              <a:rPr lang="en-US" sz="2400" b="0" i="0" u="none" strike="noStrike" cap="none" baseline="0" dirty="0" smtClean="0">
                <a:solidFill>
                  <a:schemeClr val="dk1"/>
                </a:solidFill>
                <a:latin typeface="Calibri"/>
                <a:ea typeface="Calibri"/>
                <a:cs typeface="Calibri"/>
                <a:sym typeface="Calibri"/>
              </a:rPr>
              <a:t> child</a:t>
            </a:r>
            <a:r>
              <a:rPr lang="en-US" sz="2400" b="0" i="0" u="none" strike="noStrike" cap="none" dirty="0" smtClean="0">
                <a:solidFill>
                  <a:schemeClr val="dk1"/>
                </a:solidFill>
                <a:latin typeface="Calibri"/>
                <a:ea typeface="Calibri"/>
                <a:cs typeface="Calibri"/>
                <a:sym typeface="Calibri"/>
              </a:rPr>
              <a:t> will</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need some type of self regulation. </a:t>
            </a:r>
          </a:p>
          <a:p>
            <a:pPr marL="457200" marR="0" lvl="0" indent="-381000" algn="l" rtl="0">
              <a:buClr>
                <a:schemeClr val="dk1"/>
              </a:buClr>
              <a:buSzPct val="100000"/>
              <a:buFont typeface="Calibri"/>
              <a:buChar char="●"/>
            </a:pPr>
            <a:r>
              <a:rPr lang="en-US" sz="2400" dirty="0" smtClean="0"/>
              <a:t>Learn h</a:t>
            </a:r>
            <a:r>
              <a:rPr lang="en-US" sz="2400" b="0" i="0" u="none" strike="noStrike" cap="none" baseline="0" dirty="0" smtClean="0">
                <a:solidFill>
                  <a:schemeClr val="dk1"/>
                </a:solidFill>
                <a:latin typeface="Calibri"/>
                <a:ea typeface="Calibri"/>
                <a:cs typeface="Calibri"/>
                <a:sym typeface="Calibri"/>
              </a:rPr>
              <a:t>ow this information </a:t>
            </a:r>
            <a:r>
              <a:rPr lang="en-US" sz="2400" b="0" i="0" u="none" strike="noStrike" cap="none" baseline="0" dirty="0">
                <a:solidFill>
                  <a:schemeClr val="dk1"/>
                </a:solidFill>
                <a:latin typeface="Calibri"/>
                <a:ea typeface="Calibri"/>
                <a:cs typeface="Calibri"/>
                <a:sym typeface="Calibri"/>
              </a:rPr>
              <a:t>will help </a:t>
            </a:r>
            <a:r>
              <a:rPr lang="en-US" sz="2400" b="0" i="0" u="none" strike="noStrike" cap="none" baseline="0" dirty="0" smtClean="0">
                <a:solidFill>
                  <a:schemeClr val="dk1"/>
                </a:solidFill>
                <a:latin typeface="Calibri"/>
                <a:ea typeface="Calibri"/>
                <a:cs typeface="Calibri"/>
                <a:sym typeface="Calibri"/>
              </a:rPr>
              <a:t>you better </a:t>
            </a:r>
            <a:r>
              <a:rPr lang="en-US" sz="2400" b="0" i="0" u="none" strike="noStrike" cap="none" baseline="0" dirty="0">
                <a:solidFill>
                  <a:schemeClr val="dk1"/>
                </a:solidFill>
                <a:latin typeface="Calibri"/>
                <a:ea typeface="Calibri"/>
                <a:cs typeface="Calibri"/>
                <a:sym typeface="Calibri"/>
              </a:rPr>
              <a:t>connect with the child and </a:t>
            </a:r>
            <a:r>
              <a:rPr lang="en-US" sz="2400" b="0" i="0" u="none" strike="noStrike" cap="none" baseline="0" dirty="0" smtClean="0">
                <a:solidFill>
                  <a:schemeClr val="dk1"/>
                </a:solidFill>
                <a:latin typeface="Calibri"/>
                <a:ea typeface="Calibri"/>
                <a:cs typeface="Calibri"/>
                <a:sym typeface="Calibri"/>
              </a:rPr>
              <a:t>enhance the</a:t>
            </a:r>
            <a:r>
              <a:rPr lang="en-US" sz="2400" b="0" i="0" u="none" strike="noStrike" cap="none" dirty="0" smtClean="0">
                <a:solidFill>
                  <a:schemeClr val="dk1"/>
                </a:solidFill>
                <a:latin typeface="Calibri"/>
                <a:ea typeface="Calibri"/>
                <a:cs typeface="Calibri"/>
                <a:sym typeface="Calibri"/>
              </a:rPr>
              <a:t> scouting journey.  </a:t>
            </a:r>
            <a:endParaRPr lang="en-US" sz="2400" b="0" i="0" u="none" strike="noStrike" cap="none" baseline="0" dirty="0">
              <a:solidFill>
                <a:schemeClr val="dk1"/>
              </a:solidFill>
              <a:latin typeface="Calibri"/>
              <a:ea typeface="Calibri"/>
              <a:cs typeface="Calibri"/>
              <a:sym typeface="Calibri"/>
            </a:endParaRPr>
          </a:p>
        </p:txBody>
      </p:sp>
      <p:sp>
        <p:nvSpPr>
          <p:cNvPr id="271" name="Shape 271"/>
          <p:cNvSpPr/>
          <p:nvPr/>
        </p:nvSpPr>
        <p:spPr>
          <a:xfrm>
            <a:off x="579120" y="346869"/>
            <a:ext cx="1211262" cy="1162049"/>
          </a:xfrm>
          <a:prstGeom prst="rect">
            <a:avLst/>
          </a:prstGeom>
          <a:blipFill>
            <a:blip r:embed="rId3"/>
            <a:stretch>
              <a:fillRect/>
            </a:stretch>
          </a:blipFill>
        </p:spPr>
      </p:sp>
      <p:sp>
        <p:nvSpPr>
          <p:cNvPr id="272" name="Shape 272"/>
          <p:cNvSpPr/>
          <p:nvPr/>
        </p:nvSpPr>
        <p:spPr>
          <a:xfrm>
            <a:off x="7239000" y="433387"/>
            <a:ext cx="1019175" cy="1343025"/>
          </a:xfrm>
          <a:prstGeom prst="rect">
            <a:avLst/>
          </a:prstGeom>
          <a:blipFill>
            <a:blip r:embed="rId4"/>
            <a:stretch>
              <a:fillRect/>
            </a:stretch>
          </a:blipFill>
        </p:spPr>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78" name="Shape 27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C61C0A"/>
              </a:buClr>
              <a:buSzPct val="25000"/>
              <a:buFont typeface="Calibri"/>
              <a:buNone/>
            </a:pPr>
            <a:r>
              <a:rPr lang="en-US" sz="2700" b="1" i="0" u="none" strike="noStrike" cap="none" baseline="0" dirty="0">
                <a:solidFill>
                  <a:srgbClr val="C61C0A"/>
                </a:solidFill>
                <a:latin typeface="Calibri"/>
                <a:ea typeface="Calibri"/>
                <a:cs typeface="Calibri"/>
                <a:sym typeface="Calibri"/>
              </a:rPr>
              <a:t>Behavioral Issue </a:t>
            </a:r>
            <a:r>
              <a:rPr lang="en-US" sz="2700" b="1" i="0" u="none" strike="noStrike" cap="none" baseline="0" dirty="0">
                <a:solidFill>
                  <a:schemeClr val="dk1"/>
                </a:solidFill>
                <a:latin typeface="Calibri"/>
                <a:ea typeface="Calibri"/>
                <a:cs typeface="Calibri"/>
                <a:sym typeface="Calibri"/>
              </a:rPr>
              <a:t>vs. </a:t>
            </a:r>
            <a:r>
              <a:rPr lang="en-US" sz="2700" b="1" i="0" u="none" strike="noStrike" cap="none" baseline="0" dirty="0">
                <a:solidFill>
                  <a:srgbClr val="009900"/>
                </a:solidFill>
                <a:latin typeface="Calibri"/>
                <a:ea typeface="Calibri"/>
                <a:cs typeface="Calibri"/>
                <a:sym typeface="Calibri"/>
              </a:rPr>
              <a:t>Sensory </a:t>
            </a:r>
            <a:r>
              <a:rPr lang="en-US" sz="2700" b="1" dirty="0" smtClean="0">
                <a:solidFill>
                  <a:srgbClr val="009900"/>
                </a:solidFill>
              </a:rPr>
              <a:t>Challenge</a:t>
            </a:r>
            <a:r>
              <a:rPr lang="en-US" sz="2700" b="1" i="0" u="none" strike="noStrike" cap="none" baseline="0" dirty="0" smtClean="0">
                <a:solidFill>
                  <a:srgbClr val="009900"/>
                </a:solidFill>
                <a:latin typeface="Calibri"/>
                <a:ea typeface="Calibri"/>
                <a:cs typeface="Calibri"/>
                <a:sym typeface="Calibri"/>
              </a:rPr>
              <a:t> </a:t>
            </a:r>
            <a:endParaRPr lang="en-US" sz="2700" b="1" i="0" u="none" strike="noStrike" cap="none" baseline="0" dirty="0">
              <a:solidFill>
                <a:srgbClr val="009900"/>
              </a:solidFill>
              <a:latin typeface="Calibri"/>
              <a:ea typeface="Calibri"/>
              <a:cs typeface="Calibri"/>
              <a:sym typeface="Calibri"/>
            </a:endParaRPr>
          </a:p>
          <a:p>
            <a:pPr marL="457200" marR="0" lvl="0" indent="-381000" algn="l" rtl="0">
              <a:buClr>
                <a:schemeClr val="dk1"/>
              </a:buClr>
              <a:buSzPct val="100000"/>
              <a:buFont typeface="Calibri"/>
              <a:buChar char="●"/>
            </a:pPr>
            <a:r>
              <a:rPr lang="en-US" sz="2400" dirty="0" smtClean="0"/>
              <a:t>Adults </a:t>
            </a:r>
            <a:r>
              <a:rPr lang="en-US" sz="2400" b="0" i="0" u="none" strike="noStrike" cap="none" baseline="0" dirty="0">
                <a:solidFill>
                  <a:schemeClr val="dk1"/>
                </a:solidFill>
                <a:latin typeface="Calibri"/>
                <a:ea typeface="Calibri"/>
                <a:cs typeface="Calibri"/>
                <a:sym typeface="Calibri"/>
              </a:rPr>
              <a:t>should </a:t>
            </a:r>
            <a:r>
              <a:rPr lang="en-US" sz="2400" dirty="0"/>
              <a:t>be aware that there is a </a:t>
            </a:r>
            <a:r>
              <a:rPr lang="en-US" sz="2400" b="0" i="0" u="none" strike="noStrike" cap="none" baseline="0" dirty="0">
                <a:solidFill>
                  <a:schemeClr val="dk1"/>
                </a:solidFill>
                <a:latin typeface="Calibri"/>
                <a:ea typeface="Calibri"/>
                <a:cs typeface="Calibri"/>
                <a:sym typeface="Calibri"/>
              </a:rPr>
              <a:t>difference between what is a behavioral </a:t>
            </a:r>
            <a:r>
              <a:rPr lang="en-US" sz="2400" dirty="0" smtClean="0"/>
              <a:t>challenge</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and what is a sensory issue.</a:t>
            </a: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A behavioral </a:t>
            </a:r>
            <a:r>
              <a:rPr lang="en-US" sz="2400" dirty="0" smtClean="0"/>
              <a:t>challenge</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and sensory issue may look </a:t>
            </a:r>
            <a:r>
              <a:rPr lang="en-US" sz="2400" dirty="0" smtClean="0"/>
              <a:t>similar</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but they are different and should be </a:t>
            </a:r>
            <a:r>
              <a:rPr lang="en-US" sz="2400" dirty="0" smtClean="0"/>
              <a:t>addressed with  different strategies. </a:t>
            </a:r>
            <a:r>
              <a:rPr lang="en-US" sz="2400" b="0" i="0" u="none" strike="noStrike" cap="none" baseline="0" dirty="0" smtClean="0">
                <a:solidFill>
                  <a:schemeClr val="dk1"/>
                </a:solidFill>
                <a:latin typeface="Calibri"/>
                <a:ea typeface="Calibri"/>
                <a:cs typeface="Calibri"/>
                <a:sym typeface="Calibri"/>
              </a:rPr>
              <a:t> </a:t>
            </a:r>
          </a:p>
          <a:p>
            <a:pPr marL="457200" marR="0" lvl="0" indent="-381000" algn="l" rtl="0">
              <a:buClr>
                <a:schemeClr val="dk1"/>
              </a:buClr>
              <a:buSzPct val="100000"/>
              <a:buFont typeface="Calibri"/>
              <a:buChar char="●"/>
            </a:pPr>
            <a:r>
              <a:rPr lang="en-US" sz="2400" dirty="0" smtClean="0"/>
              <a:t>Refer to meltdown/tantrum/shutdown handout.</a:t>
            </a:r>
            <a:endParaRPr lang="en-US" sz="2400" b="0" i="0" u="none" strike="noStrike" cap="none" baseline="0" dirty="0">
              <a:solidFill>
                <a:schemeClr val="dk1"/>
              </a:solidFill>
              <a:latin typeface="Calibri"/>
              <a:ea typeface="Calibri"/>
              <a:cs typeface="Calibri"/>
              <a:sym typeface="Calibri"/>
            </a:endParaRP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Treat the </a:t>
            </a:r>
            <a:r>
              <a:rPr lang="en-US" sz="2400" b="0" i="0" u="none" strike="noStrike" cap="none" baseline="0" dirty="0" smtClean="0">
                <a:solidFill>
                  <a:schemeClr val="dk1"/>
                </a:solidFill>
                <a:latin typeface="Calibri"/>
                <a:ea typeface="Calibri"/>
                <a:cs typeface="Calibri"/>
                <a:sym typeface="Calibri"/>
              </a:rPr>
              <a:t>sensory </a:t>
            </a:r>
            <a:r>
              <a:rPr lang="en-US" sz="2400" dirty="0" smtClean="0"/>
              <a:t>challenge</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first then after you have more of a teachable moment, address the behavioral </a:t>
            </a:r>
            <a:r>
              <a:rPr lang="en-US" sz="2400" b="0" i="0" u="none" strike="noStrike" cap="none" baseline="0" dirty="0" smtClean="0">
                <a:solidFill>
                  <a:schemeClr val="dk1"/>
                </a:solidFill>
                <a:latin typeface="Calibri"/>
                <a:ea typeface="Calibri"/>
                <a:cs typeface="Calibri"/>
                <a:sym typeface="Calibri"/>
              </a:rPr>
              <a:t>part.</a:t>
            </a:r>
            <a:endParaRPr lang="en-US" sz="2400" b="0" i="0" u="none" strike="noStrike" cap="none" baseline="0" dirty="0">
              <a:solidFill>
                <a:schemeClr val="dk1"/>
              </a:solidFill>
              <a:latin typeface="Calibri"/>
              <a:ea typeface="Calibri"/>
              <a:cs typeface="Calibri"/>
              <a:sym typeface="Calibri"/>
            </a:endParaRP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In the later class we will be addressing this in greater detail.  (Also see S.E.N.S.E. handout.)</a:t>
            </a:r>
          </a:p>
        </p:txBody>
      </p:sp>
      <p:sp>
        <p:nvSpPr>
          <p:cNvPr id="279" name="Shape 279"/>
          <p:cNvSpPr/>
          <p:nvPr/>
        </p:nvSpPr>
        <p:spPr>
          <a:xfrm>
            <a:off x="521208" y="289719"/>
            <a:ext cx="1271587" cy="1219200"/>
          </a:xfrm>
          <a:prstGeom prst="rect">
            <a:avLst/>
          </a:prstGeom>
          <a:blipFill>
            <a:blip r:embed="rId3"/>
            <a:stretch>
              <a:fillRect/>
            </a:stretch>
          </a:blipFill>
        </p:spPr>
      </p:sp>
      <p:sp>
        <p:nvSpPr>
          <p:cNvPr id="280" name="Shape 280"/>
          <p:cNvSpPr/>
          <p:nvPr/>
        </p:nvSpPr>
        <p:spPr>
          <a:xfrm>
            <a:off x="7239000" y="381000"/>
            <a:ext cx="1019175" cy="1343025"/>
          </a:xfrm>
          <a:prstGeom prst="rect">
            <a:avLst/>
          </a:prstGeom>
          <a:blipFill>
            <a:blip r:embed="rId4"/>
            <a:stretch>
              <a:fillRect/>
            </a:stretch>
          </a:blipFill>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86" name="Shape 28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C61C0A"/>
              </a:buClr>
              <a:buSzPct val="25000"/>
              <a:buFont typeface="Calibri"/>
              <a:buNone/>
            </a:pPr>
            <a:r>
              <a:rPr lang="en-US" sz="3200" b="1" i="0" u="none" strike="noStrike" cap="none" baseline="0" dirty="0">
                <a:solidFill>
                  <a:srgbClr val="C61C0A"/>
                </a:solidFill>
                <a:latin typeface="Calibri"/>
                <a:ea typeface="Calibri"/>
                <a:cs typeface="Calibri"/>
                <a:sym typeface="Calibri"/>
              </a:rPr>
              <a:t>Behavioral Issue </a:t>
            </a:r>
            <a:r>
              <a:rPr lang="en-US" sz="3200" b="1" i="0" u="none" strike="noStrike" cap="none" baseline="0" dirty="0">
                <a:solidFill>
                  <a:schemeClr val="dk1"/>
                </a:solidFill>
                <a:latin typeface="Calibri"/>
                <a:ea typeface="Calibri"/>
                <a:cs typeface="Calibri"/>
                <a:sym typeface="Calibri"/>
              </a:rPr>
              <a:t>vs. </a:t>
            </a:r>
            <a:r>
              <a:rPr lang="en-US" sz="3200" b="1" i="0" u="none" strike="noStrike" cap="none" baseline="0" dirty="0">
                <a:solidFill>
                  <a:srgbClr val="009900"/>
                </a:solidFill>
                <a:latin typeface="Calibri"/>
                <a:ea typeface="Calibri"/>
                <a:cs typeface="Calibri"/>
                <a:sym typeface="Calibri"/>
              </a:rPr>
              <a:t>Sensory </a:t>
            </a:r>
            <a:r>
              <a:rPr lang="en-US" b="1" dirty="0" smtClean="0">
                <a:solidFill>
                  <a:srgbClr val="009900"/>
                </a:solidFill>
              </a:rPr>
              <a:t>Challenges</a:t>
            </a:r>
            <a:r>
              <a:rPr lang="en-US" sz="3200" b="1" i="0" u="none" strike="noStrike" cap="none" baseline="0" dirty="0" smtClean="0">
                <a:solidFill>
                  <a:srgbClr val="009900"/>
                </a:solidFill>
                <a:latin typeface="Calibri"/>
                <a:ea typeface="Calibri"/>
                <a:cs typeface="Calibri"/>
                <a:sym typeface="Calibri"/>
              </a:rPr>
              <a:t> </a:t>
            </a:r>
            <a:endParaRPr lang="en-US" sz="3200" b="1" i="0" u="none" strike="noStrike" cap="none" baseline="0" dirty="0">
              <a:solidFill>
                <a:srgbClr val="009900"/>
              </a:solidFill>
              <a:latin typeface="Calibri"/>
              <a:ea typeface="Calibri"/>
              <a:cs typeface="Calibri"/>
              <a:sym typeface="Calibri"/>
            </a:endParaRPr>
          </a:p>
          <a:p>
            <a:pPr marL="0" marR="0" lvl="0" indent="0" algn="ctr" rtl="0">
              <a:buClr>
                <a:srgbClr val="009900"/>
              </a:buClr>
              <a:buSzPct val="25000"/>
              <a:buFont typeface="Calibri"/>
              <a:buNone/>
            </a:pPr>
            <a:r>
              <a:rPr lang="en-US" sz="3200" b="1" i="0" u="none" strike="noStrike" cap="none" baseline="0" dirty="0">
                <a:solidFill>
                  <a:srgbClr val="009900"/>
                </a:solidFill>
                <a:latin typeface="Calibri"/>
                <a:ea typeface="Calibri"/>
                <a:cs typeface="Calibri"/>
                <a:sym typeface="Calibri"/>
              </a:rPr>
              <a:t>How </a:t>
            </a:r>
            <a:r>
              <a:rPr lang="en-US" sz="3200" b="1" i="0" u="none" strike="noStrike" cap="none" baseline="0" dirty="0" smtClean="0">
                <a:solidFill>
                  <a:srgbClr val="009900"/>
                </a:solidFill>
                <a:latin typeface="Calibri"/>
                <a:ea typeface="Calibri"/>
                <a:cs typeface="Calibri"/>
                <a:sym typeface="Calibri"/>
              </a:rPr>
              <a:t>you </a:t>
            </a:r>
            <a:r>
              <a:rPr lang="en-US" sz="3200" b="1" i="0" u="none" strike="noStrike" cap="none" baseline="0" dirty="0">
                <a:solidFill>
                  <a:srgbClr val="009900"/>
                </a:solidFill>
                <a:latin typeface="Calibri"/>
                <a:ea typeface="Calibri"/>
                <a:cs typeface="Calibri"/>
                <a:sym typeface="Calibri"/>
              </a:rPr>
              <a:t>handle a situation can </a:t>
            </a:r>
          </a:p>
          <a:p>
            <a:pPr marL="0" marR="0" lvl="0" indent="0" algn="ctr" rtl="0">
              <a:buClr>
                <a:srgbClr val="660066"/>
              </a:buClr>
              <a:buSzPct val="25000"/>
              <a:buFont typeface="Calibri"/>
              <a:buNone/>
            </a:pPr>
            <a:r>
              <a:rPr lang="en-US" sz="3200" b="1" i="0" u="none" strike="noStrike" cap="none" baseline="0" dirty="0">
                <a:solidFill>
                  <a:srgbClr val="660066"/>
                </a:solidFill>
                <a:latin typeface="Calibri"/>
                <a:ea typeface="Calibri"/>
                <a:cs typeface="Calibri"/>
                <a:sym typeface="Calibri"/>
              </a:rPr>
              <a:t>Determine </a:t>
            </a:r>
          </a:p>
        </p:txBody>
      </p:sp>
      <p:sp>
        <p:nvSpPr>
          <p:cNvPr id="287" name="Shape 287"/>
          <p:cNvSpPr/>
          <p:nvPr/>
        </p:nvSpPr>
        <p:spPr>
          <a:xfrm>
            <a:off x="585216" y="355599"/>
            <a:ext cx="1022350" cy="981075"/>
          </a:xfrm>
          <a:prstGeom prst="rect">
            <a:avLst/>
          </a:prstGeom>
          <a:blipFill>
            <a:blip r:embed="rId3"/>
            <a:stretch>
              <a:fillRect/>
            </a:stretch>
          </a:blipFill>
        </p:spPr>
      </p:sp>
      <p:sp>
        <p:nvSpPr>
          <p:cNvPr id="288" name="Shape 288"/>
          <p:cNvSpPr/>
          <p:nvPr/>
        </p:nvSpPr>
        <p:spPr>
          <a:xfrm>
            <a:off x="7239000" y="438330"/>
            <a:ext cx="1019175" cy="1343025"/>
          </a:xfrm>
          <a:prstGeom prst="rect">
            <a:avLst/>
          </a:prstGeom>
          <a:blipFill>
            <a:blip r:embed="rId4"/>
            <a:stretch>
              <a:fillRect/>
            </a:stretch>
          </a:blipFill>
        </p:spPr>
      </p:sp>
      <p:sp>
        <p:nvSpPr>
          <p:cNvPr id="289" name="Shape 289"/>
          <p:cNvSpPr/>
          <p:nvPr/>
        </p:nvSpPr>
        <p:spPr>
          <a:xfrm>
            <a:off x="2819400" y="3505200"/>
            <a:ext cx="3505199" cy="2332036"/>
          </a:xfrm>
          <a:prstGeom prst="rect">
            <a:avLst/>
          </a:prstGeom>
          <a:blipFill>
            <a:blip r:embed="rId5"/>
            <a:stretch>
              <a:fillRect/>
            </a:stretch>
          </a:blipFill>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296" name="Shape 296"/>
          <p:cNvSpPr txBox="1">
            <a:spLocks noGrp="1"/>
          </p:cNvSpPr>
          <p:nvPr>
            <p:ph type="body" idx="1"/>
          </p:nvPr>
        </p:nvSpPr>
        <p:spPr>
          <a:xfrm>
            <a:off x="457200" y="1447800"/>
            <a:ext cx="8229600" cy="4525961"/>
          </a:xfrm>
          <a:prstGeom prst="rect">
            <a:avLst/>
          </a:prstGeom>
          <a:noFill/>
          <a:ln>
            <a:noFill/>
          </a:ln>
        </p:spPr>
        <p:txBody>
          <a:bodyPr lIns="91425" tIns="45700" rIns="91425" bIns="45700" anchor="t" anchorCtr="0">
            <a:noAutofit/>
          </a:bodyPr>
          <a:lstStyle/>
          <a:p>
            <a:pPr marL="0" marR="0" lvl="0" indent="0" algn="l" rtl="0">
              <a:buSzPct val="25000"/>
              <a:buNone/>
            </a:pPr>
            <a:r>
              <a:rPr lang="en-US" sz="1800" b="0" i="0" u="none" strike="noStrike" cap="none" baseline="0" dirty="0">
                <a:solidFill>
                  <a:schemeClr val="dk1"/>
                </a:solidFill>
                <a:latin typeface="Calibri"/>
                <a:ea typeface="Calibri"/>
                <a:cs typeface="Calibri"/>
                <a:sym typeface="Calibri"/>
              </a:rPr>
              <a:t>
</a:t>
            </a: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pPr marL="0" marR="0" lvl="0" indent="0" algn="ctr" rtl="0">
              <a:buClr>
                <a:srgbClr val="006600"/>
              </a:buClr>
              <a:buSzPct val="25000"/>
              <a:buFont typeface="Calibri"/>
              <a:buNone/>
            </a:pPr>
            <a:r>
              <a:rPr lang="en-US" sz="3200" b="1" i="0" u="none" strike="noStrike" cap="none" baseline="0" dirty="0">
                <a:solidFill>
                  <a:srgbClr val="006600"/>
                </a:solidFill>
                <a:latin typeface="Calibri"/>
                <a:ea typeface="Calibri"/>
                <a:cs typeface="Calibri"/>
                <a:sym typeface="Calibri"/>
              </a:rPr>
              <a:t>What is Self Regulation?</a:t>
            </a:r>
          </a:p>
        </p:txBody>
      </p:sp>
      <p:sp>
        <p:nvSpPr>
          <p:cNvPr id="297" name="Shape 297"/>
          <p:cNvSpPr/>
          <p:nvPr/>
        </p:nvSpPr>
        <p:spPr>
          <a:xfrm>
            <a:off x="457200" y="354012"/>
            <a:ext cx="1204912" cy="1155700"/>
          </a:xfrm>
          <a:prstGeom prst="rect">
            <a:avLst/>
          </a:prstGeom>
          <a:blipFill>
            <a:blip r:embed="rId3"/>
            <a:stretch>
              <a:fillRect/>
            </a:stretch>
          </a:blipFill>
        </p:spPr>
      </p:sp>
      <p:sp>
        <p:nvSpPr>
          <p:cNvPr id="298" name="Shape 298"/>
          <p:cNvSpPr/>
          <p:nvPr/>
        </p:nvSpPr>
        <p:spPr>
          <a:xfrm>
            <a:off x="7211568" y="274637"/>
            <a:ext cx="1019175" cy="1343025"/>
          </a:xfrm>
          <a:prstGeom prst="rect">
            <a:avLst/>
          </a:prstGeom>
          <a:blipFill>
            <a:blip r:embed="rId4"/>
            <a:stretch>
              <a:fillRect/>
            </a:stretch>
          </a:blipFill>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04" name="Shape 30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006600"/>
              </a:buClr>
              <a:buSzPct val="25000"/>
              <a:buFont typeface="Calibri"/>
              <a:buNone/>
            </a:pPr>
            <a:r>
              <a:rPr lang="en-US" sz="3200" b="1" i="0" u="none" strike="noStrike" cap="none" baseline="0" dirty="0">
                <a:solidFill>
                  <a:srgbClr val="006600"/>
                </a:solidFill>
                <a:latin typeface="Calibri"/>
                <a:ea typeface="Calibri"/>
                <a:cs typeface="Calibri"/>
                <a:sym typeface="Calibri"/>
              </a:rPr>
              <a:t>What is Self Regulation?</a:t>
            </a: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It is a person’s ability to control his or her behavior and emotions.  It develops over time and it involves many aspects of social, emotional and cognitive development.  </a:t>
            </a: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Some examples of self regulation </a:t>
            </a:r>
            <a:r>
              <a:rPr lang="en-US" sz="2400" dirty="0" smtClean="0"/>
              <a:t>with ASD </a:t>
            </a:r>
            <a:r>
              <a:rPr lang="en-US" sz="2400" b="0" i="0" u="none" strike="noStrike" cap="none" baseline="0" dirty="0" smtClean="0">
                <a:solidFill>
                  <a:schemeClr val="dk1"/>
                </a:solidFill>
                <a:latin typeface="Calibri"/>
                <a:ea typeface="Calibri"/>
                <a:cs typeface="Calibri"/>
                <a:sym typeface="Calibri"/>
              </a:rPr>
              <a:t>are </a:t>
            </a:r>
            <a:r>
              <a:rPr lang="en-US" sz="2400" b="0" i="0" u="none" strike="noStrike" cap="none" baseline="0" dirty="0">
                <a:solidFill>
                  <a:schemeClr val="dk1"/>
                </a:solidFill>
                <a:latin typeface="Calibri"/>
                <a:ea typeface="Calibri"/>
                <a:cs typeface="Calibri"/>
                <a:sym typeface="Calibri"/>
              </a:rPr>
              <a:t>flapping, spinning, crashing, humming, swaying, tapping a pencil, etc.</a:t>
            </a:r>
          </a:p>
          <a:p>
            <a:pPr marL="457200" marR="0" lvl="0" indent="-381000" algn="l" rtl="0">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Self Regulation happens with every person. It could be drinking coffee, diet soda, chewing gum, eating chocolate,  twirling hair or doing that one thing that just makes you feel grounded, stable and secure. </a:t>
            </a:r>
          </a:p>
          <a:p>
            <a:endParaRPr lang="en-US" sz="2400" b="0" i="0" u="none" strike="noStrike" cap="none" baseline="0" dirty="0">
              <a:solidFill>
                <a:schemeClr val="dk1"/>
              </a:solidFill>
              <a:latin typeface="Calibri"/>
              <a:ea typeface="Calibri"/>
              <a:cs typeface="Calibri"/>
              <a:sym typeface="Calibri"/>
            </a:endParaRPr>
          </a:p>
        </p:txBody>
      </p:sp>
      <p:sp>
        <p:nvSpPr>
          <p:cNvPr id="305" name="Shape 305"/>
          <p:cNvSpPr/>
          <p:nvPr/>
        </p:nvSpPr>
        <p:spPr>
          <a:xfrm>
            <a:off x="548640" y="314326"/>
            <a:ext cx="1341436" cy="1285874"/>
          </a:xfrm>
          <a:prstGeom prst="rect">
            <a:avLst/>
          </a:prstGeom>
          <a:blipFill>
            <a:blip r:embed="rId3"/>
            <a:stretch>
              <a:fillRect/>
            </a:stretch>
          </a:blipFill>
        </p:spPr>
      </p:sp>
      <p:sp>
        <p:nvSpPr>
          <p:cNvPr id="306" name="Shape 306"/>
          <p:cNvSpPr/>
          <p:nvPr/>
        </p:nvSpPr>
        <p:spPr>
          <a:xfrm>
            <a:off x="7239000" y="314325"/>
            <a:ext cx="1019175" cy="1343025"/>
          </a:xfrm>
          <a:prstGeom prst="rect">
            <a:avLst/>
          </a:prstGeom>
          <a:blipFill>
            <a:blip r:embed="rId4"/>
            <a:stretch>
              <a:fillRect/>
            </a:stretch>
          </a:blipFill>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74" name="Shape 7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Pr>
              <a:t>
</a:t>
            </a:r>
            <a:r>
              <a:rPr lang="en-US" sz="3200" b="0" i="0" u="none" strike="noStrike" cap="none" baseline="0" smtClean="0">
                <a:solidFill>
                  <a:schemeClr val="dk1"/>
                </a:solidFill>
                <a:latin typeface="Calibri"/>
                <a:ea typeface="Calibri"/>
                <a:cs typeface="Calibri"/>
                <a:sym typeface="Calibri"/>
              </a:rPr>
              <a:t>What</a:t>
            </a:r>
            <a:r>
              <a:rPr lang="en-US" sz="3200" b="0" i="0" u="none" strike="noStrike" cap="none" smtClean="0">
                <a:solidFill>
                  <a:schemeClr val="dk1"/>
                </a:solidFill>
                <a:latin typeface="Calibri"/>
                <a:ea typeface="Calibri"/>
                <a:cs typeface="Calibri"/>
                <a:sym typeface="Calibri"/>
              </a:rPr>
              <a:t> </a:t>
            </a:r>
            <a:r>
              <a:rPr lang="en-US" sz="3200" b="0" i="0" u="none" strike="noStrike" cap="none" baseline="0" smtClean="0">
                <a:solidFill>
                  <a:schemeClr val="dk1"/>
                </a:solidFill>
                <a:latin typeface="Calibri"/>
                <a:ea typeface="Calibri"/>
                <a:cs typeface="Calibri"/>
                <a:sym typeface="Calibri"/>
              </a:rPr>
              <a:t>do </a:t>
            </a:r>
            <a:r>
              <a:rPr lang="en-US" sz="3200" b="0" i="0" u="none" strike="noStrike" cap="none" baseline="0" dirty="0">
                <a:solidFill>
                  <a:schemeClr val="dk1"/>
                </a:solidFill>
                <a:latin typeface="Calibri"/>
                <a:ea typeface="Calibri"/>
                <a:cs typeface="Calibri"/>
                <a:sym typeface="Calibri"/>
              </a:rPr>
              <a:t>you want out of this class?</a:t>
            </a:r>
          </a:p>
          <a:p>
            <a:endParaRPr lang="en-US" sz="3200" b="0" i="0" u="none" strike="noStrike" cap="none" baseline="0" dirty="0">
              <a:solidFill>
                <a:schemeClr val="dk1"/>
              </a:solidFill>
              <a:latin typeface="Calibri"/>
              <a:ea typeface="Calibri"/>
              <a:cs typeface="Calibri"/>
              <a:sym typeface="Calibri"/>
            </a:endParaRPr>
          </a:p>
          <a:p>
            <a:endParaRPr lang="en-US" sz="3200" b="0" i="0" u="none" strike="noStrike" cap="none" baseline="0" dirty="0">
              <a:solidFill>
                <a:schemeClr val="dk1"/>
              </a:solidFill>
              <a:latin typeface="Calibri"/>
              <a:ea typeface="Calibri"/>
              <a:cs typeface="Calibri"/>
              <a:sym typeface="Calibri"/>
            </a:endParaRPr>
          </a:p>
        </p:txBody>
      </p:sp>
      <p:sp>
        <p:nvSpPr>
          <p:cNvPr id="75" name="Shape 75"/>
          <p:cNvSpPr/>
          <p:nvPr/>
        </p:nvSpPr>
        <p:spPr>
          <a:xfrm>
            <a:off x="457200" y="274637"/>
            <a:ext cx="1204912" cy="1155700"/>
          </a:xfrm>
          <a:prstGeom prst="rect">
            <a:avLst/>
          </a:prstGeom>
          <a:blipFill>
            <a:blip r:embed="rId3"/>
            <a:stretch>
              <a:fillRect/>
            </a:stretch>
          </a:blipFill>
        </p:spPr>
      </p:sp>
      <p:sp>
        <p:nvSpPr>
          <p:cNvPr id="76" name="Shape 76"/>
          <p:cNvSpPr/>
          <p:nvPr/>
        </p:nvSpPr>
        <p:spPr>
          <a:xfrm>
            <a:off x="7239000" y="350837"/>
            <a:ext cx="1019175" cy="1343025"/>
          </a:xfrm>
          <a:prstGeom prst="rect">
            <a:avLst/>
          </a:prstGeom>
          <a:blipFill>
            <a:blip r:embed="rId4"/>
            <a:stretch>
              <a:fillRect/>
            </a:stretch>
          </a:blipFill>
        </p:spPr>
      </p:sp>
      <p:sp>
        <p:nvSpPr>
          <p:cNvPr id="77" name="Shape 77"/>
          <p:cNvSpPr/>
          <p:nvPr/>
        </p:nvSpPr>
        <p:spPr>
          <a:xfrm>
            <a:off x="3571875" y="3048000"/>
            <a:ext cx="2000250" cy="2286000"/>
          </a:xfrm>
          <a:prstGeom prst="rect">
            <a:avLst/>
          </a:prstGeom>
          <a:blipFill>
            <a:blip r:embed="rId5"/>
            <a:stretch>
              <a:fillRect/>
            </a:stretch>
          </a:blipFill>
        </p:spPr>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12" name="Shape 31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rgbClr val="953735"/>
              </a:buClr>
              <a:buSzPct val="25000"/>
              <a:buFont typeface="Calibri"/>
              <a:buNone/>
            </a:pPr>
            <a:r>
              <a:rPr lang="en-US" sz="2200" b="1" i="0" u="none" strike="noStrike" cap="none" baseline="0" dirty="0">
                <a:solidFill>
                  <a:srgbClr val="953735"/>
                </a:solidFill>
                <a:latin typeface="Calibri"/>
                <a:ea typeface="Calibri"/>
                <a:cs typeface="Calibri"/>
                <a:sym typeface="Calibri"/>
              </a:rPr>
              <a:t>Taste (Food) </a:t>
            </a:r>
            <a:r>
              <a:rPr lang="en-US" sz="2200" b="1" dirty="0">
                <a:solidFill>
                  <a:srgbClr val="953735"/>
                </a:solidFill>
              </a:rPr>
              <a:t>Challenges</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Food Issues are some of the most common challenges with kids on the </a:t>
            </a:r>
            <a:r>
              <a:rPr lang="en-US" sz="1800" dirty="0"/>
              <a:t>a</a:t>
            </a:r>
            <a:r>
              <a:rPr lang="en-US" sz="1800" b="0" i="0" u="none" strike="noStrike" cap="none" baseline="0" dirty="0">
                <a:solidFill>
                  <a:schemeClr val="dk1"/>
                </a:solidFill>
                <a:latin typeface="Calibri"/>
                <a:ea typeface="Calibri"/>
                <a:cs typeface="Calibri"/>
                <a:sym typeface="Calibri"/>
              </a:rPr>
              <a:t>utism </a:t>
            </a:r>
            <a:r>
              <a:rPr lang="en-US" sz="1800" dirty="0"/>
              <a:t>s</a:t>
            </a:r>
            <a:r>
              <a:rPr lang="en-US" sz="1800" b="0" i="0" u="none" strike="noStrike" cap="none" baseline="0" dirty="0">
                <a:solidFill>
                  <a:schemeClr val="dk1"/>
                </a:solidFill>
                <a:latin typeface="Calibri"/>
                <a:ea typeface="Calibri"/>
                <a:cs typeface="Calibri"/>
                <a:sym typeface="Calibri"/>
              </a:rPr>
              <a:t>pectrum. They are not just “picky eaters”. Smell, texture, taste or </a:t>
            </a:r>
            <a:r>
              <a:rPr lang="en-US" sz="1800" b="0" i="0" u="none" strike="noStrike" cap="none" baseline="0" dirty="0" smtClean="0">
                <a:solidFill>
                  <a:schemeClr val="dk1"/>
                </a:solidFill>
                <a:latin typeface="Calibri"/>
                <a:ea typeface="Calibri"/>
                <a:cs typeface="Calibri"/>
                <a:sym typeface="Calibri"/>
              </a:rPr>
              <a:t>temperature of</a:t>
            </a:r>
            <a:r>
              <a:rPr lang="en-US" sz="1800" b="0" i="0" u="none" strike="noStrike" cap="none" dirty="0" smtClean="0">
                <a:solidFill>
                  <a:schemeClr val="dk1"/>
                </a:solidFill>
                <a:latin typeface="Calibri"/>
                <a:ea typeface="Calibri"/>
                <a:cs typeface="Calibri"/>
                <a:sym typeface="Calibri"/>
              </a:rPr>
              <a:t> food</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can cause gag reflexes and cause meltdowns / shutdowns.</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It is common for a child to prefer the same foods and not want a lot of variety.  (i.e. chicken nuggets, pizza, pasta, bland foods). Be mindful of food p</a:t>
            </a:r>
            <a:r>
              <a:rPr lang="en-US" sz="1800" dirty="0"/>
              <a:t>references!</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Children having these challenges often believe they can’t eat certain foods. Oftentimes physically they can’t eat without gagging. The mental and physical aversion to many foods is </a:t>
            </a:r>
            <a:r>
              <a:rPr lang="en-US" sz="1800" dirty="0"/>
              <a:t>legitimate</a:t>
            </a:r>
            <a:r>
              <a:rPr lang="en-US" sz="1800" b="0" i="0" u="none" strike="noStrike" cap="none" baseline="0" dirty="0">
                <a:solidFill>
                  <a:schemeClr val="dk1"/>
                </a:solidFill>
                <a:latin typeface="Calibri"/>
                <a:ea typeface="Calibri"/>
                <a:cs typeface="Calibri"/>
                <a:sym typeface="Calibri"/>
              </a:rPr>
              <a:t> and it needs to be treated as such. </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Many can benefit from special diets because of gastrointestinal issues (gut issues). Often the diets are gluten and/or casein free, sometimes dye-free.</a:t>
            </a:r>
          </a:p>
        </p:txBody>
      </p:sp>
      <p:sp>
        <p:nvSpPr>
          <p:cNvPr id="313" name="Shape 313"/>
          <p:cNvSpPr/>
          <p:nvPr/>
        </p:nvSpPr>
        <p:spPr>
          <a:xfrm>
            <a:off x="457200" y="340519"/>
            <a:ext cx="1219200" cy="1168400"/>
          </a:xfrm>
          <a:prstGeom prst="rect">
            <a:avLst/>
          </a:prstGeom>
          <a:blipFill>
            <a:blip r:embed="rId3"/>
            <a:stretch>
              <a:fillRect/>
            </a:stretch>
          </a:blipFill>
        </p:spPr>
      </p:sp>
      <p:sp>
        <p:nvSpPr>
          <p:cNvPr id="314" name="Shape 314"/>
          <p:cNvSpPr/>
          <p:nvPr/>
        </p:nvSpPr>
        <p:spPr>
          <a:xfrm>
            <a:off x="7162800" y="431800"/>
            <a:ext cx="1019175" cy="1343025"/>
          </a:xfrm>
          <a:prstGeom prst="rect">
            <a:avLst/>
          </a:prstGeom>
          <a:blipFill>
            <a:blip r:embed="rId4"/>
            <a:stretch>
              <a:fillRect/>
            </a:stretch>
          </a:blipFill>
        </p:spPr>
      </p:sp>
      <p:sp>
        <p:nvSpPr>
          <p:cNvPr id="315" name="Shape 315"/>
          <p:cNvSpPr/>
          <p:nvPr/>
        </p:nvSpPr>
        <p:spPr>
          <a:xfrm>
            <a:off x="3521925" y="4957744"/>
            <a:ext cx="1694850" cy="1168399"/>
          </a:xfrm>
          <a:prstGeom prst="rect">
            <a:avLst/>
          </a:prstGeom>
          <a:blipFill>
            <a:blip r:embed="rId5"/>
            <a:stretch>
              <a:fillRect/>
            </a:stretch>
          </a:blipFill>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21" name="Shape 32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buClr>
                <a:srgbClr val="660066"/>
              </a:buClr>
              <a:buSzPct val="25000"/>
              <a:buFont typeface="Calibri"/>
              <a:buNone/>
            </a:pPr>
            <a:r>
              <a:rPr lang="en-US" sz="2600" b="1" i="0" u="none" strike="noStrike" cap="none" baseline="0" dirty="0">
                <a:solidFill>
                  <a:srgbClr val="660066"/>
                </a:solidFill>
                <a:latin typeface="Calibri"/>
                <a:ea typeface="Calibri"/>
                <a:cs typeface="Calibri"/>
                <a:sym typeface="Calibri"/>
              </a:rPr>
              <a:t> </a:t>
            </a:r>
            <a:r>
              <a:rPr lang="en-US" sz="2400" b="1" i="0" u="none" strike="noStrike" cap="none" baseline="0" dirty="0">
                <a:solidFill>
                  <a:srgbClr val="660066"/>
                </a:solidFill>
                <a:latin typeface="Calibri"/>
                <a:ea typeface="Calibri"/>
                <a:cs typeface="Calibri"/>
                <a:sym typeface="Calibri"/>
              </a:rPr>
              <a:t>“Just let me have them for a few days on a trail; if they get hungry enough they will eat what we have.” - </a:t>
            </a:r>
            <a:r>
              <a:rPr lang="en-US" sz="2400" b="1" dirty="0">
                <a:solidFill>
                  <a:srgbClr val="660066"/>
                </a:solidFill>
              </a:rPr>
              <a:t>Common Attitude</a:t>
            </a:r>
          </a:p>
          <a:p>
            <a:endParaRPr lang="en-US" sz="2400" b="1" dirty="0">
              <a:solidFill>
                <a:srgbClr val="660066"/>
              </a:solidFill>
            </a:endParaRPr>
          </a:p>
          <a:p>
            <a:endParaRPr lang="en-US" sz="2400" b="1" dirty="0">
              <a:solidFill>
                <a:srgbClr val="660066"/>
              </a:solidFill>
            </a:endParaRPr>
          </a:p>
          <a:p>
            <a:pPr marL="0" marR="0" lvl="0" indent="0" algn="l" rtl="0">
              <a:buClr>
                <a:schemeClr val="dk1"/>
              </a:buClr>
              <a:buSzPct val="25000"/>
              <a:buFont typeface="Calibri"/>
              <a:buNone/>
            </a:pPr>
            <a:r>
              <a:rPr lang="en-US" sz="2400" b="1" i="0" u="none" strike="noStrike" cap="none" baseline="0" dirty="0">
                <a:solidFill>
                  <a:srgbClr val="C00000"/>
                </a:solidFill>
                <a:latin typeface="Calibri"/>
                <a:ea typeface="Calibri"/>
                <a:cs typeface="Calibri"/>
                <a:sym typeface="Calibri"/>
              </a:rPr>
              <a:t>NO </a:t>
            </a:r>
            <a:r>
              <a:rPr lang="en-US" sz="2400" b="0" i="0" u="none" strike="noStrike" cap="none" baseline="0" dirty="0">
                <a:solidFill>
                  <a:schemeClr val="dk1"/>
                </a:solidFill>
                <a:latin typeface="Calibri"/>
                <a:ea typeface="Calibri"/>
                <a:cs typeface="Calibri"/>
                <a:sym typeface="Calibri"/>
              </a:rPr>
              <a:t>– More than likely most will not eat and there is a chance they might get dehydrated and sick. </a:t>
            </a:r>
            <a:r>
              <a:rPr lang="en-US" sz="2400" b="1" u="sng" dirty="0">
                <a:solidFill>
                  <a:srgbClr val="C00000"/>
                </a:solidFill>
              </a:rPr>
              <a:t>Youth may not eat at all</a:t>
            </a:r>
            <a:r>
              <a:rPr lang="en-US" sz="2400" b="1" i="0" u="sng" strike="noStrike" cap="none" baseline="0" dirty="0">
                <a:solidFill>
                  <a:srgbClr val="C00000"/>
                </a:solidFill>
                <a:latin typeface="Calibri"/>
                <a:ea typeface="Calibri"/>
                <a:cs typeface="Calibri"/>
                <a:sym typeface="Calibri"/>
              </a:rPr>
              <a:t>. </a:t>
            </a:r>
          </a:p>
          <a:p>
            <a:endParaRPr lang="en-US" sz="2400" b="1" i="0" u="sng" strike="noStrike" cap="none" baseline="0" dirty="0">
              <a:solidFill>
                <a:srgbClr val="C00000"/>
              </a:solidFill>
              <a:latin typeface="Calibri"/>
              <a:ea typeface="Calibri"/>
              <a:cs typeface="Calibri"/>
              <a:sym typeface="Calibri"/>
            </a:endParaRPr>
          </a:p>
          <a:p>
            <a:pPr marL="0" marR="0" lvl="0" indent="0" algn="l" rtl="0">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Chances are the scout will become embarrassed, resentful and will then not want to take part in unit events.  In some cases the emotions may become so overwhelming that they will drop scouts altogether. </a:t>
            </a:r>
          </a:p>
        </p:txBody>
      </p:sp>
      <p:sp>
        <p:nvSpPr>
          <p:cNvPr id="322" name="Shape 322"/>
          <p:cNvSpPr/>
          <p:nvPr/>
        </p:nvSpPr>
        <p:spPr>
          <a:xfrm>
            <a:off x="457200" y="365919"/>
            <a:ext cx="1192211" cy="1142999"/>
          </a:xfrm>
          <a:prstGeom prst="rect">
            <a:avLst/>
          </a:prstGeom>
          <a:blipFill>
            <a:blip r:embed="rId3"/>
            <a:stretch>
              <a:fillRect/>
            </a:stretch>
          </a:blipFill>
        </p:spPr>
      </p:sp>
      <p:sp>
        <p:nvSpPr>
          <p:cNvPr id="323" name="Shape 323"/>
          <p:cNvSpPr/>
          <p:nvPr/>
        </p:nvSpPr>
        <p:spPr>
          <a:xfrm>
            <a:off x="7117080" y="365919"/>
            <a:ext cx="1019175" cy="1343025"/>
          </a:xfrm>
          <a:prstGeom prst="rect">
            <a:avLst/>
          </a:prstGeom>
          <a:blipFill>
            <a:blip r:embed="rId4"/>
            <a:stretch>
              <a:fillRect/>
            </a:stretch>
          </a:blipFill>
        </p:spPr>
      </p:sp>
      <p:sp>
        <p:nvSpPr>
          <p:cNvPr id="324" name="Shape 324"/>
          <p:cNvSpPr/>
          <p:nvPr/>
        </p:nvSpPr>
        <p:spPr>
          <a:xfrm>
            <a:off x="3849624" y="2438400"/>
            <a:ext cx="1260538" cy="1237488"/>
          </a:xfrm>
          <a:prstGeom prst="rect">
            <a:avLst/>
          </a:prstGeom>
          <a:blipFill>
            <a:blip r:embed="rId5"/>
            <a:stretch>
              <a:fillRect/>
            </a:stretch>
          </a:blipFill>
        </p:spPr>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dirty="0"/>
          </a:p>
        </p:txBody>
      </p:sp>
      <p:sp>
        <p:nvSpPr>
          <p:cNvPr id="3" name="Text Placeholder 2"/>
          <p:cNvSpPr>
            <a:spLocks noGrp="1"/>
          </p:cNvSpPr>
          <p:nvPr>
            <p:ph type="body" idx="1"/>
          </p:nvPr>
        </p:nvSpPr>
        <p:spPr/>
        <p:txBody>
          <a:bodyPr/>
          <a:lstStyle/>
          <a:p>
            <a:pPr marL="203200" indent="0" algn="ctr">
              <a:buNone/>
            </a:pPr>
            <a:r>
              <a:rPr lang="en-US" dirty="0" smtClean="0">
                <a:solidFill>
                  <a:srgbClr val="C00000"/>
                </a:solidFill>
              </a:rPr>
              <a:t>Sensory Processing Challenges </a:t>
            </a:r>
          </a:p>
          <a:p>
            <a:pPr marL="203200" indent="0">
              <a:buNone/>
            </a:pPr>
            <a:endParaRPr lang="en-US" dirty="0"/>
          </a:p>
          <a:p>
            <a:pPr marL="203200" indent="0">
              <a:buNone/>
            </a:pPr>
            <a:r>
              <a:rPr lang="en-US" dirty="0" smtClean="0"/>
              <a:t> </a:t>
            </a:r>
          </a:p>
          <a:p>
            <a:pPr marL="203200" indent="0">
              <a:buNone/>
            </a:pPr>
            <a:endParaRPr lang="en-US" dirty="0"/>
          </a:p>
          <a:p>
            <a:pPr marL="203200" indent="0">
              <a:buNone/>
            </a:pPr>
            <a:endParaRPr lang="en-US" dirty="0" smtClean="0"/>
          </a:p>
          <a:p>
            <a:pPr marL="203200" indent="0">
              <a:buNone/>
            </a:pPr>
            <a:endParaRPr lang="en-US" dirty="0"/>
          </a:p>
          <a:p>
            <a:pPr marL="203200" indent="0" algn="ctr">
              <a:buNone/>
            </a:pPr>
            <a:r>
              <a:rPr lang="en-US" dirty="0">
                <a:hlinkClick r:id="rId2"/>
              </a:rPr>
              <a:t>http://</a:t>
            </a:r>
            <a:r>
              <a:rPr lang="en-US" dirty="0" smtClean="0">
                <a:hlinkClick r:id="rId2"/>
              </a:rPr>
              <a:t>vimeo.com/52193530</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720" y="2272123"/>
            <a:ext cx="4638294" cy="25974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9589" y="274637"/>
            <a:ext cx="1019317" cy="13432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456" y="462562"/>
            <a:ext cx="1008821" cy="967362"/>
          </a:xfrm>
          <a:prstGeom prst="rect">
            <a:avLst/>
          </a:prstGeom>
        </p:spPr>
      </p:pic>
    </p:spTree>
    <p:extLst>
      <p:ext uri="{BB962C8B-B14F-4D97-AF65-F5344CB8AC3E}">
        <p14:creationId xmlns:p14="http://schemas.microsoft.com/office/powerpoint/2010/main" val="2288340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30" name="Shape 33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rgbClr val="C61C0A"/>
              </a:buClr>
              <a:buSzPct val="25000"/>
              <a:buFont typeface="Calibri"/>
              <a:buNone/>
            </a:pPr>
            <a:r>
              <a:rPr lang="en-US" sz="2200" b="1" i="0" u="none" strike="noStrike" cap="none" baseline="0" dirty="0">
                <a:solidFill>
                  <a:srgbClr val="C61C0A"/>
                </a:solidFill>
                <a:latin typeface="Calibri"/>
                <a:ea typeface="Calibri"/>
                <a:cs typeface="Calibri"/>
                <a:sym typeface="Calibri"/>
              </a:rPr>
              <a:t>How to assist scouts with th</a:t>
            </a:r>
            <a:r>
              <a:rPr lang="en-US" sz="2200" b="1" dirty="0">
                <a:solidFill>
                  <a:srgbClr val="C61C0A"/>
                </a:solidFill>
              </a:rPr>
              <a:t>ese </a:t>
            </a:r>
            <a:r>
              <a:rPr lang="en-US" sz="2200" b="1" dirty="0" smtClean="0">
                <a:solidFill>
                  <a:srgbClr val="C61C0A"/>
                </a:solidFill>
              </a:rPr>
              <a:t>challenges:</a:t>
            </a:r>
            <a:endParaRPr lang="en-US" sz="2200" b="1" dirty="0">
              <a:solidFill>
                <a:srgbClr val="C61C0A"/>
              </a:solidFill>
            </a:endParaRPr>
          </a:p>
          <a:p>
            <a:endParaRPr lang="en-US" sz="2200" b="1" dirty="0">
              <a:solidFill>
                <a:srgbClr val="C61C0A"/>
              </a:solidFill>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Be a role model and </a:t>
            </a:r>
            <a:r>
              <a:rPr lang="en-US" sz="1800" b="1" i="0" u="none" strike="noStrike" cap="none" baseline="0" dirty="0">
                <a:solidFill>
                  <a:srgbClr val="00B050"/>
                </a:solidFill>
                <a:latin typeface="Calibri"/>
                <a:ea typeface="Calibri"/>
                <a:cs typeface="Calibri"/>
                <a:sym typeface="Calibri"/>
              </a:rPr>
              <a:t>“</a:t>
            </a:r>
            <a:r>
              <a:rPr lang="en-US" sz="1800" b="1" i="0" u="sng" strike="noStrike" cap="none" baseline="0" dirty="0">
                <a:solidFill>
                  <a:srgbClr val="00B050"/>
                </a:solidFill>
                <a:latin typeface="Calibri"/>
                <a:ea typeface="Calibri"/>
                <a:cs typeface="Calibri"/>
                <a:sym typeface="Calibri"/>
              </a:rPr>
              <a:t>Be Prepared</a:t>
            </a:r>
            <a:r>
              <a:rPr lang="en-US" sz="1800" b="1" i="0" u="none" strike="noStrike" cap="none" baseline="0" dirty="0" smtClean="0">
                <a:solidFill>
                  <a:srgbClr val="00B050"/>
                </a:solidFill>
                <a:latin typeface="Calibri"/>
                <a:ea typeface="Calibri"/>
                <a:cs typeface="Calibri"/>
                <a:sym typeface="Calibri"/>
              </a:rPr>
              <a:t>”.</a:t>
            </a:r>
            <a:endParaRPr lang="en-US" sz="1800" b="1" i="0" u="none" strike="noStrike" cap="none" baseline="0" dirty="0">
              <a:solidFill>
                <a:srgbClr val="00B050"/>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Give encouragement to try the foods being offered.</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Do </a:t>
            </a:r>
            <a:r>
              <a:rPr lang="en-US" sz="1800" b="0" i="0" u="sng" strike="noStrike" cap="none" baseline="0" dirty="0">
                <a:solidFill>
                  <a:srgbClr val="CC0000"/>
                </a:solidFill>
                <a:latin typeface="Calibri"/>
                <a:ea typeface="Calibri"/>
                <a:cs typeface="Calibri"/>
                <a:sym typeface="Calibri"/>
              </a:rPr>
              <a:t>not make fun</a:t>
            </a:r>
            <a:r>
              <a:rPr lang="en-US" sz="1800" b="0" i="0" u="none" strike="noStrike" cap="none" baseline="0" dirty="0">
                <a:solidFill>
                  <a:schemeClr val="dk1"/>
                </a:solidFill>
                <a:latin typeface="Calibri"/>
                <a:ea typeface="Calibri"/>
                <a:cs typeface="Calibri"/>
                <a:sym typeface="Calibri"/>
              </a:rPr>
              <a:t> of the scout or belittle in any way.</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Know of any special dietary concerns or restrictions by talking to the family and scout in advance. </a:t>
            </a:r>
          </a:p>
          <a:p>
            <a:pPr marL="457200" marR="0" lvl="0" indent="-342900" algn="l" rtl="0">
              <a:lnSpc>
                <a:spcPct val="80000"/>
              </a:lnSpc>
              <a:buClr>
                <a:schemeClr val="dk1"/>
              </a:buClr>
              <a:buSzPct val="100000"/>
              <a:buFont typeface="Calibri"/>
              <a:buChar char="●"/>
            </a:pPr>
            <a:r>
              <a:rPr lang="en-US" sz="1800" b="0" i="0" u="none" strike="noStrike" cap="none" baseline="0" dirty="0">
                <a:solidFill>
                  <a:srgbClr val="00B050"/>
                </a:solidFill>
                <a:latin typeface="Calibri"/>
                <a:ea typeface="Calibri"/>
                <a:cs typeface="Calibri"/>
                <a:sym typeface="Calibri"/>
              </a:rPr>
              <a:t>“</a:t>
            </a:r>
            <a:r>
              <a:rPr lang="en-US" sz="1800" b="1" i="0" u="sng" strike="noStrike" cap="none" baseline="0" dirty="0">
                <a:solidFill>
                  <a:srgbClr val="00B050"/>
                </a:solidFill>
                <a:latin typeface="Calibri"/>
                <a:ea typeface="Calibri"/>
                <a:cs typeface="Calibri"/>
                <a:sym typeface="Calibri"/>
              </a:rPr>
              <a:t>Do Your Best</a:t>
            </a:r>
            <a:r>
              <a:rPr lang="en-US" sz="1800" b="1" i="0" u="none" strike="noStrike" cap="none" baseline="0" dirty="0">
                <a:solidFill>
                  <a:srgbClr val="00B050"/>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to have foods that will work at campouts, meeting and special </a:t>
            </a:r>
            <a:r>
              <a:rPr lang="en-US" sz="1800" b="0" i="0" u="none" strike="noStrike" cap="none" baseline="0" dirty="0" smtClean="0">
                <a:solidFill>
                  <a:schemeClr val="dk1"/>
                </a:solidFill>
                <a:latin typeface="Calibri"/>
                <a:ea typeface="Calibri"/>
                <a:cs typeface="Calibri"/>
                <a:sym typeface="Calibri"/>
              </a:rPr>
              <a:t>events.</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Get the scout involved in helping plan and prepare the food.</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Communicate with the family and scout about special events, camps or outings to make sure that basic needs are met.</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Test out foods in advance to see what works – then make a list of what will work for future reference.</a:t>
            </a: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p:txBody>
      </p:sp>
      <p:sp>
        <p:nvSpPr>
          <p:cNvPr id="331" name="Shape 331"/>
          <p:cNvSpPr/>
          <p:nvPr/>
        </p:nvSpPr>
        <p:spPr>
          <a:xfrm>
            <a:off x="557784" y="390526"/>
            <a:ext cx="1262062" cy="1209674"/>
          </a:xfrm>
          <a:prstGeom prst="rect">
            <a:avLst/>
          </a:prstGeom>
          <a:blipFill>
            <a:blip r:embed="rId3"/>
            <a:stretch>
              <a:fillRect/>
            </a:stretch>
          </a:blipFill>
        </p:spPr>
      </p:sp>
      <p:sp>
        <p:nvSpPr>
          <p:cNvPr id="332" name="Shape 332"/>
          <p:cNvSpPr/>
          <p:nvPr/>
        </p:nvSpPr>
        <p:spPr>
          <a:xfrm>
            <a:off x="7239000" y="411162"/>
            <a:ext cx="1019175" cy="1344612"/>
          </a:xfrm>
          <a:prstGeom prst="rect">
            <a:avLst/>
          </a:prstGeom>
          <a:blipFill>
            <a:blip r:embed="rId4"/>
            <a:stretch>
              <a:fillRect/>
            </a:stretch>
          </a:blipFill>
        </p:spPr>
      </p:sp>
      <p:sp>
        <p:nvSpPr>
          <p:cNvPr id="333" name="Shape 333"/>
          <p:cNvSpPr/>
          <p:nvPr/>
        </p:nvSpPr>
        <p:spPr>
          <a:xfrm>
            <a:off x="6070381" y="1938337"/>
            <a:ext cx="1546249" cy="1209674"/>
          </a:xfrm>
          <a:prstGeom prst="rect">
            <a:avLst/>
          </a:prstGeom>
          <a:blipFill>
            <a:blip r:embed="rId5"/>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39" name="Shape 33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rgbClr val="C61C0A"/>
              </a:buClr>
              <a:buSzPct val="25000"/>
              <a:buFont typeface="Calibri"/>
              <a:buNone/>
            </a:pPr>
            <a:r>
              <a:rPr lang="en-US" sz="2500" b="1" i="0" u="none" strike="noStrike" cap="none" baseline="0" dirty="0">
                <a:solidFill>
                  <a:srgbClr val="C61C0A"/>
                </a:solidFill>
                <a:latin typeface="Calibri"/>
                <a:ea typeface="Calibri"/>
                <a:cs typeface="Calibri"/>
                <a:sym typeface="Calibri"/>
              </a:rPr>
              <a:t>Touch and Contact </a:t>
            </a:r>
            <a:r>
              <a:rPr lang="en-US" sz="2500" b="1" dirty="0">
                <a:solidFill>
                  <a:srgbClr val="C61C0A"/>
                </a:solidFill>
              </a:rPr>
              <a:t>Challenges</a:t>
            </a:r>
            <a:r>
              <a:rPr lang="en-US" sz="2500" b="1" i="0" u="none" strike="noStrike" cap="none" baseline="0" dirty="0">
                <a:solidFill>
                  <a:srgbClr val="C61C0A"/>
                </a:solidFill>
                <a:latin typeface="Calibri"/>
                <a:ea typeface="Calibri"/>
                <a:cs typeface="Calibri"/>
                <a:sym typeface="Calibri"/>
              </a:rPr>
              <a:t> (Tactile) </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Certain fabrics, materials, feels or touches can be painful, itchy or </a:t>
            </a:r>
            <a:r>
              <a:rPr lang="en-US" sz="1800" b="0" i="0" u="none" strike="noStrike" cap="none" baseline="0" dirty="0" smtClean="0">
                <a:solidFill>
                  <a:schemeClr val="dk1"/>
                </a:solidFill>
                <a:latin typeface="Calibri"/>
                <a:ea typeface="Calibri"/>
                <a:cs typeface="Calibri"/>
                <a:sym typeface="Calibri"/>
              </a:rPr>
              <a:t>uncomfortable. </a:t>
            </a:r>
            <a:r>
              <a:rPr lang="en-US" sz="1800" b="0" i="0" u="none" strike="noStrike" cap="none" baseline="0" dirty="0">
                <a:solidFill>
                  <a:schemeClr val="dk1"/>
                </a:solidFill>
                <a:latin typeface="Calibri"/>
                <a:ea typeface="Calibri"/>
                <a:cs typeface="Calibri"/>
                <a:sym typeface="Calibri"/>
              </a:rPr>
              <a:t>(</a:t>
            </a:r>
            <a:r>
              <a:rPr lang="en-US" sz="1800" b="1" i="0" u="none" strike="noStrike" cap="none" baseline="0" dirty="0">
                <a:solidFill>
                  <a:schemeClr val="dk1"/>
                </a:solidFill>
                <a:latin typeface="Calibri"/>
                <a:ea typeface="Calibri"/>
                <a:cs typeface="Calibri"/>
                <a:sym typeface="Calibri"/>
              </a:rPr>
              <a:t>Touch-sensitive)</a:t>
            </a:r>
          </a:p>
          <a:p>
            <a:pPr marL="0" marR="0" lvl="0" indent="0" algn="l" rtl="0">
              <a:lnSpc>
                <a:spcPct val="80000"/>
              </a:lnSpc>
              <a:buClr>
                <a:schemeClr val="dk1"/>
              </a:buClr>
              <a:buSzPct val="25000"/>
              <a:buFont typeface="Calibri"/>
              <a:buNone/>
            </a:pPr>
            <a:r>
              <a:rPr lang="en-US" sz="1800" b="1" i="0" u="none" strike="noStrike" cap="none" baseline="0" dirty="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 Clothing tags, long sleeves, long pants </a:t>
            </a:r>
          </a:p>
          <a:p>
            <a:pPr marL="0" marR="0" lvl="0" indent="0" algn="l" rtl="0">
              <a:lnSpc>
                <a:spcPct val="80000"/>
              </a:lnSpc>
              <a:buClr>
                <a:schemeClr val="dk1"/>
              </a:buClr>
              <a:buSzPct val="25000"/>
              <a:buFont typeface="Calibri"/>
              <a:buNone/>
            </a:pPr>
            <a:r>
              <a:rPr lang="en-US" sz="1800" b="1" i="0" u="none" strike="noStrike" cap="none" baseline="0" dirty="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 Grass, sand, snow, rough concrete, etc…</a:t>
            </a:r>
          </a:p>
          <a:p>
            <a:pPr marL="0" marR="0" lvl="0" indent="0" algn="l" rtl="0">
              <a:lnSpc>
                <a:spcPct val="8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 Hats or head gear</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Be aware of any issues and possible reactions. </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With some children, physical contact like a high five or a handshake may cause an emotional reaction.  Avoid these things if you sense it may be an issue. Smiling, eye contact and positive reinforcement however are encouraged even if not reciprocated. </a:t>
            </a:r>
            <a:r>
              <a:rPr lang="en-US" sz="1800" b="0" i="0" u="none" strike="noStrike" cap="none" baseline="0" dirty="0" smtClean="0">
                <a:solidFill>
                  <a:schemeClr val="dk1"/>
                </a:solidFill>
                <a:latin typeface="Calibri"/>
                <a:ea typeface="Calibri"/>
                <a:cs typeface="Calibri"/>
                <a:sym typeface="Calibri"/>
              </a:rPr>
              <a:t>These </a:t>
            </a:r>
            <a:r>
              <a:rPr lang="en-US" sz="1800" dirty="0" smtClean="0"/>
              <a:t>challenges</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may be compounded by emotional issues the child has experienced. </a:t>
            </a: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p:txBody>
      </p:sp>
      <p:sp>
        <p:nvSpPr>
          <p:cNvPr id="340" name="Shape 340"/>
          <p:cNvSpPr/>
          <p:nvPr/>
        </p:nvSpPr>
        <p:spPr>
          <a:xfrm>
            <a:off x="588264" y="298450"/>
            <a:ext cx="1262062" cy="1209674"/>
          </a:xfrm>
          <a:prstGeom prst="rect">
            <a:avLst/>
          </a:prstGeom>
          <a:blipFill>
            <a:blip r:embed="rId3"/>
            <a:stretch>
              <a:fillRect/>
            </a:stretch>
          </a:blipFill>
        </p:spPr>
      </p:sp>
      <p:sp>
        <p:nvSpPr>
          <p:cNvPr id="341" name="Shape 341"/>
          <p:cNvSpPr/>
          <p:nvPr/>
        </p:nvSpPr>
        <p:spPr>
          <a:xfrm>
            <a:off x="7239000" y="298450"/>
            <a:ext cx="1019175" cy="1343025"/>
          </a:xfrm>
          <a:prstGeom prst="rect">
            <a:avLst/>
          </a:prstGeom>
          <a:blipFill>
            <a:blip r:embed="rId4"/>
            <a:stretch>
              <a:fillRect/>
            </a:stretch>
          </a:blipFill>
        </p:spPr>
      </p:sp>
      <p:sp>
        <p:nvSpPr>
          <p:cNvPr id="342" name="Shape 342"/>
          <p:cNvSpPr/>
          <p:nvPr/>
        </p:nvSpPr>
        <p:spPr>
          <a:xfrm>
            <a:off x="3258882" y="4703064"/>
            <a:ext cx="1998918" cy="1341120"/>
          </a:xfrm>
          <a:prstGeom prst="rect">
            <a:avLst/>
          </a:prstGeom>
          <a:blipFill>
            <a:blip r:embed="rId5"/>
            <a:stretch>
              <a:fillRect/>
            </a:stretch>
          </a:blipFill>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48" name="Shape 34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rgbClr val="953735"/>
              </a:buClr>
              <a:buSzPct val="25000"/>
              <a:buFont typeface="Calibri"/>
              <a:buNone/>
            </a:pPr>
            <a:r>
              <a:rPr lang="en-US" sz="2000" b="1" i="0" u="none" strike="noStrike" cap="none" baseline="0" dirty="0">
                <a:solidFill>
                  <a:srgbClr val="953735"/>
                </a:solidFill>
                <a:latin typeface="Calibri"/>
                <a:ea typeface="Calibri"/>
                <a:cs typeface="Calibri"/>
                <a:sym typeface="Calibri"/>
              </a:rPr>
              <a:t>Sound </a:t>
            </a:r>
            <a:r>
              <a:rPr lang="en-US" sz="2000" b="1" dirty="0">
                <a:solidFill>
                  <a:srgbClr val="953735"/>
                </a:solidFill>
              </a:rPr>
              <a:t>Challenges</a:t>
            </a:r>
          </a:p>
          <a:p>
            <a:pPr marL="0" marR="0" lvl="0" indent="0" algn="l" rtl="0">
              <a:lnSpc>
                <a:spcPct val="80000"/>
              </a:lnSpc>
              <a:buClr>
                <a:srgbClr val="953735"/>
              </a:buClr>
              <a:buSzPct val="25000"/>
              <a:buFont typeface="Calibri"/>
              <a:buNone/>
            </a:pPr>
            <a:r>
              <a:rPr lang="en-US" sz="1800" i="0" u="none" strike="noStrike" cap="none" baseline="0" dirty="0">
                <a:solidFill>
                  <a:schemeClr val="dk1"/>
                </a:solidFill>
                <a:latin typeface="Calibri"/>
                <a:ea typeface="Calibri"/>
                <a:cs typeface="Calibri"/>
                <a:sym typeface="Calibri"/>
              </a:rPr>
              <a:t>Some children will be bothered by loud or sudden sounds or very high pitched sounds. Senses are often heightened and a child may be distracted by multiple conversations simultaneously. </a:t>
            </a:r>
          </a:p>
          <a:p>
            <a:pPr marL="0" marR="0" lvl="0" indent="0" algn="ctr" rtl="0">
              <a:lnSpc>
                <a:spcPct val="80000"/>
              </a:lnSpc>
              <a:buClr>
                <a:srgbClr val="002060"/>
              </a:buClr>
              <a:buSzPct val="25000"/>
              <a:buFont typeface="Calibri"/>
              <a:buNone/>
            </a:pPr>
            <a:r>
              <a:rPr lang="en-US" sz="1800" b="1" i="0" u="none" strike="noStrike" cap="none" baseline="0" dirty="0">
                <a:solidFill>
                  <a:srgbClr val="CC0000"/>
                </a:solidFill>
                <a:latin typeface="Calibri"/>
                <a:ea typeface="Calibri"/>
                <a:cs typeface="Calibri"/>
                <a:sym typeface="Calibri"/>
              </a:rPr>
              <a:t>Tips to help with Sound </a:t>
            </a:r>
            <a:r>
              <a:rPr lang="en-US" sz="1800" b="1" i="0" u="none" strike="noStrike" cap="none" baseline="0" dirty="0" smtClean="0">
                <a:solidFill>
                  <a:srgbClr val="CC0000"/>
                </a:solidFill>
                <a:latin typeface="Calibri"/>
                <a:ea typeface="Calibri"/>
                <a:cs typeface="Calibri"/>
                <a:sym typeface="Calibri"/>
              </a:rPr>
              <a:t>Issues</a:t>
            </a:r>
          </a:p>
          <a:p>
            <a:pPr marL="0" marR="0" lvl="0" indent="0" algn="ctr" rtl="0">
              <a:lnSpc>
                <a:spcPct val="80000"/>
              </a:lnSpc>
              <a:buClr>
                <a:srgbClr val="002060"/>
              </a:buClr>
              <a:buSzPct val="25000"/>
              <a:buFont typeface="Calibri"/>
              <a:buNone/>
            </a:pPr>
            <a:endParaRPr lang="en-US" sz="1800" b="1" i="0" u="none" strike="noStrike" cap="none" baseline="0" dirty="0">
              <a:solidFill>
                <a:srgbClr val="CC0000"/>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If possible, give a warning in advance of events with loud </a:t>
            </a:r>
            <a:r>
              <a:rPr lang="en-US" sz="1800" i="0" u="none" strike="noStrike" cap="none" baseline="0" dirty="0" smtClean="0">
                <a:solidFill>
                  <a:schemeClr val="dk1"/>
                </a:solidFill>
                <a:latin typeface="Calibri"/>
                <a:ea typeface="Calibri"/>
                <a:cs typeface="Calibri"/>
                <a:sym typeface="Calibri"/>
              </a:rPr>
              <a:t>noises</a:t>
            </a:r>
            <a:r>
              <a:rPr lang="en-US" sz="1800" i="0" u="none" strike="noStrike" cap="none" baseline="0" dirty="0">
                <a:solidFill>
                  <a:schemeClr val="dk1"/>
                </a:solidFill>
                <a:latin typeface="Calibri"/>
                <a:ea typeface="Calibri"/>
                <a:cs typeface="Calibri"/>
                <a:sym typeface="Calibri"/>
              </a:rPr>
              <a:t>. </a:t>
            </a:r>
          </a:p>
          <a:p>
            <a:pPr marL="457200" marR="0" lvl="0" indent="-342900" algn="l" rtl="0">
              <a:lnSpc>
                <a:spcPct val="80000"/>
              </a:lnSpc>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Practice desensitizing in advance. (Tape-record noise in high</a:t>
            </a:r>
          </a:p>
          <a:p>
            <a:pPr marL="457200" marR="0" lvl="0" indent="0" algn="l" rtl="0">
              <a:lnSpc>
                <a:spcPct val="80000"/>
              </a:lnSpc>
              <a:buNone/>
            </a:pPr>
            <a:r>
              <a:rPr lang="en-US" sz="1800" i="0" u="none" strike="noStrike" cap="none" baseline="0" dirty="0">
                <a:solidFill>
                  <a:schemeClr val="dk1"/>
                </a:solidFill>
                <a:latin typeface="Calibri"/>
                <a:ea typeface="Calibri"/>
                <a:cs typeface="Calibri"/>
                <a:sym typeface="Calibri"/>
              </a:rPr>
              <a:t> fidelity, practice with increased volume, practice muffling noise.)</a:t>
            </a:r>
          </a:p>
          <a:p>
            <a:pPr marL="457200" marR="0" lvl="0" indent="-342900" algn="l" rtl="0">
              <a:lnSpc>
                <a:spcPct val="80000"/>
              </a:lnSpc>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Provide a real-time visual and verbal Social Story in advance of the </a:t>
            </a:r>
            <a:r>
              <a:rPr lang="en-US" sz="1800" i="0" u="none" strike="noStrike" cap="none" baseline="0" dirty="0" smtClean="0">
                <a:solidFill>
                  <a:schemeClr val="dk1"/>
                </a:solidFill>
                <a:latin typeface="Calibri"/>
                <a:ea typeface="Calibri"/>
                <a:cs typeface="Calibri"/>
                <a:sym typeface="Calibri"/>
              </a:rPr>
              <a:t>event.</a:t>
            </a:r>
            <a:endParaRPr lang="en-US" sz="1800" i="0" u="none" strike="noStrike" cap="none" baseline="0" dirty="0">
              <a:solidFill>
                <a:schemeClr val="dk1"/>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Ear protection to reduce noise or sounds. A simple pair of noise-cancelling headphones or earplugs goes a long way to help. (i.e. school fire drills</a:t>
            </a:r>
            <a:r>
              <a:rPr lang="en-US" sz="1800" i="0" u="none" strike="noStrike" cap="none" baseline="0" dirty="0" smtClean="0">
                <a:solidFill>
                  <a:schemeClr val="dk1"/>
                </a:solidFill>
                <a:latin typeface="Calibri"/>
                <a:ea typeface="Calibri"/>
                <a:cs typeface="Calibri"/>
                <a:sym typeface="Calibri"/>
              </a:rPr>
              <a:t>).</a:t>
            </a:r>
            <a:endParaRPr lang="en-US" sz="1800" i="0" u="none" strike="noStrike" cap="none" baseline="0" dirty="0">
              <a:solidFill>
                <a:schemeClr val="dk1"/>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Take them away from the loud noise and give them a place to recover and go in case it gets too </a:t>
            </a:r>
            <a:r>
              <a:rPr lang="en-US" sz="1800" i="0" u="none" strike="noStrike" cap="none" baseline="0" dirty="0" smtClean="0">
                <a:solidFill>
                  <a:schemeClr val="dk1"/>
                </a:solidFill>
                <a:latin typeface="Calibri"/>
                <a:ea typeface="Calibri"/>
                <a:cs typeface="Calibri"/>
                <a:sym typeface="Calibri"/>
              </a:rPr>
              <a:t>overwhelming.</a:t>
            </a:r>
            <a:endParaRPr lang="en-US" sz="1800" i="0" u="none" strike="noStrike" cap="none" baseline="0" dirty="0">
              <a:solidFill>
                <a:schemeClr val="dk1"/>
              </a:solidFill>
              <a:latin typeface="Calibri"/>
              <a:ea typeface="Calibri"/>
              <a:cs typeface="Calibri"/>
              <a:sym typeface="Calibri"/>
            </a:endParaRPr>
          </a:p>
          <a:p>
            <a:endParaRPr lang="en-US" sz="1800" i="0" u="none" strike="noStrike" cap="none" baseline="0" dirty="0">
              <a:solidFill>
                <a:schemeClr val="dk1"/>
              </a:solidFill>
              <a:latin typeface="Calibri"/>
              <a:ea typeface="Calibri"/>
              <a:cs typeface="Calibri"/>
              <a:sym typeface="Calibri"/>
            </a:endParaRPr>
          </a:p>
        </p:txBody>
      </p:sp>
      <p:sp>
        <p:nvSpPr>
          <p:cNvPr id="349" name="Shape 349"/>
          <p:cNvSpPr/>
          <p:nvPr/>
        </p:nvSpPr>
        <p:spPr>
          <a:xfrm>
            <a:off x="7148512" y="2508614"/>
            <a:ext cx="1200149" cy="1238249"/>
          </a:xfrm>
          <a:prstGeom prst="rect">
            <a:avLst/>
          </a:prstGeom>
          <a:blipFill>
            <a:blip r:embed="rId3"/>
            <a:stretch>
              <a:fillRect/>
            </a:stretch>
          </a:blipFill>
        </p:spPr>
      </p:sp>
      <p:sp>
        <p:nvSpPr>
          <p:cNvPr id="350" name="Shape 350"/>
          <p:cNvSpPr/>
          <p:nvPr/>
        </p:nvSpPr>
        <p:spPr>
          <a:xfrm>
            <a:off x="649224" y="274637"/>
            <a:ext cx="1103311" cy="1057275"/>
          </a:xfrm>
          <a:prstGeom prst="rect">
            <a:avLst/>
          </a:prstGeom>
          <a:blipFill>
            <a:blip r:embed="rId4"/>
            <a:stretch>
              <a:fillRect/>
            </a:stretch>
          </a:blipFill>
        </p:spPr>
      </p:sp>
      <p:sp>
        <p:nvSpPr>
          <p:cNvPr id="351" name="Shape 351"/>
          <p:cNvSpPr/>
          <p:nvPr/>
        </p:nvSpPr>
        <p:spPr>
          <a:xfrm>
            <a:off x="7148512" y="274637"/>
            <a:ext cx="1019175" cy="1343025"/>
          </a:xfrm>
          <a:prstGeom prst="rect">
            <a:avLst/>
          </a:prstGeom>
          <a:blipFill>
            <a:blip r:embed="rId5"/>
            <a:stretch>
              <a:fillRect/>
            </a:stretch>
          </a:blipFill>
        </p:spPr>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57" name="Shape 35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rgbClr val="953735"/>
              </a:buClr>
              <a:buSzPct val="25000"/>
              <a:buFont typeface="Calibri"/>
              <a:buNone/>
            </a:pPr>
            <a:r>
              <a:rPr lang="en-US" sz="2700" b="1" i="0" u="none" strike="noStrike" cap="none" baseline="0" dirty="0">
                <a:solidFill>
                  <a:srgbClr val="953735"/>
                </a:solidFill>
                <a:latin typeface="Calibri"/>
                <a:ea typeface="Calibri"/>
                <a:cs typeface="Calibri"/>
                <a:sym typeface="Calibri"/>
              </a:rPr>
              <a:t>Smell </a:t>
            </a:r>
            <a:r>
              <a:rPr lang="en-US" sz="2700" b="1" dirty="0">
                <a:solidFill>
                  <a:srgbClr val="953735"/>
                </a:solidFill>
              </a:rPr>
              <a:t>Challenges</a:t>
            </a:r>
          </a:p>
          <a:p>
            <a:pPr marL="0" marR="0" lvl="0" indent="0" algn="l" rtl="0">
              <a:lnSpc>
                <a:spcPct val="8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Sensitivity to smells can be difficult to avoid (again, senses may be heightened) </a:t>
            </a:r>
          </a:p>
          <a:p>
            <a:endParaRPr lang="en-US" sz="1800" b="0" i="0" u="none" strike="noStrike" cap="none" baseline="0" dirty="0">
              <a:solidFill>
                <a:schemeClr val="dk1"/>
              </a:solidFill>
              <a:latin typeface="Calibri"/>
              <a:ea typeface="Calibri"/>
              <a:cs typeface="Calibri"/>
              <a:sym typeface="Calibri"/>
            </a:endParaRPr>
          </a:p>
          <a:p>
            <a:pPr marL="0" marR="0" lvl="0" indent="0" algn="ctr" rtl="0">
              <a:lnSpc>
                <a:spcPct val="80000"/>
              </a:lnSpc>
              <a:buClr>
                <a:srgbClr val="C00000"/>
              </a:buClr>
              <a:buSzPct val="25000"/>
              <a:buFont typeface="Calibri"/>
              <a:buNone/>
            </a:pPr>
            <a:r>
              <a:rPr lang="en-US" sz="1800" b="1" i="0" u="none" strike="noStrike" cap="none" baseline="0" dirty="0">
                <a:solidFill>
                  <a:srgbClr val="C00000"/>
                </a:solidFill>
                <a:latin typeface="Calibri"/>
                <a:ea typeface="Calibri"/>
                <a:cs typeface="Calibri"/>
                <a:sym typeface="Calibri"/>
              </a:rPr>
              <a:t>How to assist Scouts with </a:t>
            </a:r>
            <a:r>
              <a:rPr lang="en-US" sz="1800" b="1" i="0" u="none" strike="noStrike" cap="none" baseline="0" dirty="0" smtClean="0">
                <a:solidFill>
                  <a:srgbClr val="C00000"/>
                </a:solidFill>
                <a:latin typeface="Calibri"/>
                <a:ea typeface="Calibri"/>
                <a:cs typeface="Calibri"/>
                <a:sym typeface="Calibri"/>
              </a:rPr>
              <a:t>these </a:t>
            </a:r>
            <a:r>
              <a:rPr lang="en-US" sz="1800" b="1" dirty="0">
                <a:solidFill>
                  <a:srgbClr val="C00000"/>
                </a:solidFill>
              </a:rPr>
              <a:t>c</a:t>
            </a:r>
            <a:r>
              <a:rPr lang="en-US" sz="1800" b="1" dirty="0" smtClean="0">
                <a:solidFill>
                  <a:srgbClr val="C00000"/>
                </a:solidFill>
              </a:rPr>
              <a:t>hallenges</a:t>
            </a:r>
          </a:p>
          <a:p>
            <a:pPr marL="0" marR="0" lvl="0" indent="0" algn="ctr" rtl="0">
              <a:lnSpc>
                <a:spcPct val="80000"/>
              </a:lnSpc>
              <a:buClr>
                <a:srgbClr val="C00000"/>
              </a:buClr>
              <a:buSzPct val="25000"/>
              <a:buFont typeface="Calibri"/>
              <a:buNone/>
            </a:pPr>
            <a:endParaRPr lang="en-US" sz="1800" b="1" dirty="0">
              <a:solidFill>
                <a:srgbClr val="C00000"/>
              </a:solidFill>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Be aware of excessive smells –any warnings</a:t>
            </a:r>
            <a:r>
              <a:rPr lang="en-US" sz="1800" dirty="0"/>
              <a:t> </a:t>
            </a:r>
            <a:r>
              <a:rPr lang="en-US" sz="1800" b="0" i="0" u="none" strike="noStrike" cap="none" baseline="0" dirty="0">
                <a:solidFill>
                  <a:schemeClr val="dk1"/>
                </a:solidFill>
                <a:latin typeface="Calibri"/>
                <a:ea typeface="Calibri"/>
                <a:cs typeface="Calibri"/>
                <a:sym typeface="Calibri"/>
              </a:rPr>
              <a:t>ahead of </a:t>
            </a:r>
            <a:r>
              <a:rPr lang="en-US" sz="1800" b="0" i="0" u="none" strike="noStrike" cap="none" baseline="0" dirty="0" smtClean="0">
                <a:solidFill>
                  <a:schemeClr val="dk1"/>
                </a:solidFill>
                <a:latin typeface="Calibri"/>
                <a:ea typeface="Calibri"/>
                <a:cs typeface="Calibri"/>
                <a:sym typeface="Calibri"/>
              </a:rPr>
              <a:t>time</a:t>
            </a:r>
          </a:p>
          <a:p>
            <a:pPr marL="114300" marR="0" lvl="0" indent="0" algn="l" rtl="0">
              <a:lnSpc>
                <a:spcPct val="80000"/>
              </a:lnSpc>
              <a:buClr>
                <a:schemeClr val="dk1"/>
              </a:buClr>
              <a:buSzPct val="100000"/>
              <a:buNone/>
            </a:pPr>
            <a:r>
              <a:rPr lang="en-US" sz="1800" dirty="0"/>
              <a:t>c</a:t>
            </a:r>
            <a:r>
              <a:rPr lang="en-US" sz="1800" b="0" i="0" u="none" strike="noStrike" cap="none" baseline="0" dirty="0" smtClean="0">
                <a:solidFill>
                  <a:schemeClr val="dk1"/>
                </a:solidFill>
                <a:latin typeface="Calibri"/>
                <a:ea typeface="Calibri"/>
                <a:cs typeface="Calibri"/>
                <a:sym typeface="Calibri"/>
              </a:rPr>
              <a:t>an</a:t>
            </a:r>
            <a:r>
              <a:rPr lang="en-US" sz="1800" b="0" i="0" u="none" strike="noStrike" cap="none" dirty="0" smtClean="0">
                <a:solidFill>
                  <a:schemeClr val="dk1"/>
                </a:solidFill>
                <a:latin typeface="Calibri"/>
                <a:ea typeface="Calibri"/>
                <a:cs typeface="Calibri"/>
                <a:sym typeface="Calibri"/>
              </a:rPr>
              <a:t> </a:t>
            </a:r>
            <a:r>
              <a:rPr lang="en-US" sz="1800" b="0" i="0" u="none" strike="noStrike" cap="none" baseline="0" dirty="0" smtClean="0">
                <a:solidFill>
                  <a:schemeClr val="dk1"/>
                </a:solidFill>
                <a:latin typeface="Calibri"/>
                <a:ea typeface="Calibri"/>
                <a:cs typeface="Calibri"/>
                <a:sym typeface="Calibri"/>
              </a:rPr>
              <a:t>be </a:t>
            </a:r>
            <a:r>
              <a:rPr lang="en-US" sz="1800" b="0" i="0" u="none" strike="noStrike" cap="none" baseline="0" dirty="0">
                <a:solidFill>
                  <a:schemeClr val="dk1"/>
                </a:solidFill>
                <a:latin typeface="Calibri"/>
                <a:ea typeface="Calibri"/>
                <a:cs typeface="Calibri"/>
                <a:sym typeface="Calibri"/>
              </a:rPr>
              <a:t>helpful to </a:t>
            </a:r>
            <a:r>
              <a:rPr lang="en-US" sz="1800" b="1" i="0" u="none" strike="noStrike" cap="none" baseline="0" dirty="0">
                <a:solidFill>
                  <a:srgbClr val="006600"/>
                </a:solidFill>
                <a:latin typeface="Calibri"/>
                <a:ea typeface="Calibri"/>
                <a:cs typeface="Calibri"/>
                <a:sym typeface="Calibri"/>
              </a:rPr>
              <a:t>Be </a:t>
            </a:r>
            <a:r>
              <a:rPr lang="en-US" sz="1800" b="1" i="0" u="none" strike="noStrike" cap="none" baseline="0" dirty="0" smtClean="0">
                <a:solidFill>
                  <a:srgbClr val="006600"/>
                </a:solidFill>
                <a:latin typeface="Calibri"/>
                <a:ea typeface="Calibri"/>
                <a:cs typeface="Calibri"/>
                <a:sym typeface="Calibri"/>
              </a:rPr>
              <a:t>Prepared.</a:t>
            </a:r>
            <a:endParaRPr lang="en-US" sz="1800" b="1" dirty="0">
              <a:solidFill>
                <a:srgbClr val="006600"/>
              </a:solidFill>
            </a:endParaRPr>
          </a:p>
          <a:p>
            <a:pPr marL="457200" marR="0" lvl="0" indent="-342900" algn="l" rtl="0">
              <a:lnSpc>
                <a:spcPct val="80000"/>
              </a:lnSpc>
              <a:buClr>
                <a:schemeClr val="dk1"/>
              </a:buClr>
              <a:buSzPct val="100000"/>
              <a:buFont typeface="Calibri"/>
              <a:buChar char="●"/>
            </a:pPr>
            <a:r>
              <a:rPr lang="en-US" sz="1800" b="0" i="0" u="none" strike="noStrike" cap="none" baseline="0" dirty="0" smtClean="0">
                <a:solidFill>
                  <a:schemeClr val="dk1"/>
                </a:solidFill>
                <a:latin typeface="Calibri"/>
                <a:ea typeface="Calibri"/>
                <a:cs typeface="Calibri"/>
                <a:sym typeface="Calibri"/>
              </a:rPr>
              <a:t>If </a:t>
            </a:r>
            <a:r>
              <a:rPr lang="en-US" sz="1800" b="0" i="0" u="none" strike="noStrike" cap="none" baseline="0" dirty="0">
                <a:solidFill>
                  <a:schemeClr val="dk1"/>
                </a:solidFill>
                <a:latin typeface="Calibri"/>
                <a:ea typeface="Calibri"/>
                <a:cs typeface="Calibri"/>
                <a:sym typeface="Calibri"/>
              </a:rPr>
              <a:t>going on a field trip to some place like a hospital, </a:t>
            </a:r>
            <a:r>
              <a:rPr lang="en-US" sz="1800" dirty="0"/>
              <a:t>doctors </a:t>
            </a:r>
            <a:endParaRPr lang="en-US" sz="1800" dirty="0" smtClean="0"/>
          </a:p>
          <a:p>
            <a:pPr marL="114300" marR="0" lvl="0" indent="0" algn="l" rtl="0">
              <a:lnSpc>
                <a:spcPct val="80000"/>
              </a:lnSpc>
              <a:buClr>
                <a:schemeClr val="dk1"/>
              </a:buClr>
              <a:buSzPct val="100000"/>
              <a:buNone/>
            </a:pPr>
            <a:r>
              <a:rPr lang="en-US" sz="1800" dirty="0" smtClean="0"/>
              <a:t>o</a:t>
            </a:r>
            <a:r>
              <a:rPr lang="en-US" sz="1800" b="0" i="0" u="none" strike="noStrike" cap="none" baseline="0" dirty="0" smtClean="0">
                <a:solidFill>
                  <a:schemeClr val="dk1"/>
                </a:solidFill>
                <a:latin typeface="Calibri"/>
                <a:ea typeface="Calibri"/>
                <a:cs typeface="Calibri"/>
                <a:sym typeface="Calibri"/>
              </a:rPr>
              <a:t>ffice</a:t>
            </a:r>
            <a:r>
              <a:rPr lang="en-US" sz="1800" b="0" i="0" u="none" strike="noStrike" cap="none" baseline="0" dirty="0">
                <a:solidFill>
                  <a:schemeClr val="dk1"/>
                </a:solidFill>
                <a:latin typeface="Calibri"/>
                <a:ea typeface="Calibri"/>
                <a:cs typeface="Calibri"/>
                <a:sym typeface="Calibri"/>
              </a:rPr>
              <a:t>, </a:t>
            </a:r>
            <a:r>
              <a:rPr lang="en-US" sz="1800" dirty="0" smtClean="0"/>
              <a:t>veterinarian</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etc. </a:t>
            </a:r>
            <a:r>
              <a:rPr lang="en-US" sz="1800" b="0" i="0" u="none" strike="noStrike" cap="none" baseline="0" dirty="0" smtClean="0">
                <a:solidFill>
                  <a:schemeClr val="dk1"/>
                </a:solidFill>
                <a:latin typeface="Calibri"/>
                <a:ea typeface="Calibri"/>
                <a:cs typeface="Calibri"/>
                <a:sym typeface="Calibri"/>
              </a:rPr>
              <a:t>Prepare</a:t>
            </a:r>
            <a:r>
              <a:rPr lang="en-US" sz="1800" b="0" i="0" u="none" strike="noStrike" cap="none" dirty="0" smtClean="0">
                <a:solidFill>
                  <a:schemeClr val="dk1"/>
                </a:solidFill>
                <a:latin typeface="Calibri"/>
                <a:ea typeface="Calibri"/>
                <a:cs typeface="Calibri"/>
                <a:sym typeface="Calibri"/>
              </a:rPr>
              <a:t> and </a:t>
            </a:r>
            <a:r>
              <a:rPr lang="en-US" sz="1800" dirty="0"/>
              <a:t>s</a:t>
            </a:r>
            <a:r>
              <a:rPr lang="en-US" sz="1800" dirty="0" smtClean="0"/>
              <a:t>hare </a:t>
            </a:r>
            <a:r>
              <a:rPr lang="en-US" sz="1800" dirty="0"/>
              <a:t>a visual schedule and </a:t>
            </a:r>
            <a:r>
              <a:rPr lang="en-US" sz="1800" dirty="0" smtClean="0"/>
              <a:t>if</a:t>
            </a:r>
          </a:p>
          <a:p>
            <a:pPr marL="114300" marR="0" lvl="0" indent="0" algn="l" rtl="0">
              <a:lnSpc>
                <a:spcPct val="80000"/>
              </a:lnSpc>
              <a:buClr>
                <a:schemeClr val="dk1"/>
              </a:buClr>
              <a:buSzPct val="100000"/>
              <a:buNone/>
            </a:pPr>
            <a:r>
              <a:rPr lang="en-US" sz="1800" dirty="0" smtClean="0"/>
              <a:t>needed </a:t>
            </a:r>
            <a:r>
              <a:rPr lang="en-US" sz="1800" dirty="0"/>
              <a:t>a Social </a:t>
            </a:r>
            <a:r>
              <a:rPr lang="en-US" sz="1800" dirty="0" smtClean="0"/>
              <a:t>Story (see handout on Social Stories).</a:t>
            </a:r>
            <a:endParaRPr lang="en-US" sz="1800" dirty="0"/>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Provide a small mask to help assist the scout</a:t>
            </a:r>
            <a:r>
              <a:rPr lang="en-US" sz="1800" b="0" i="0" u="none" strike="noStrike" cap="none" baseline="0" dirty="0" smtClean="0">
                <a:solidFill>
                  <a:schemeClr val="dk1"/>
                </a:solidFill>
                <a:latin typeface="Calibri"/>
                <a:ea typeface="Calibri"/>
                <a:cs typeface="Calibri"/>
                <a:sym typeface="Calibri"/>
              </a:rPr>
              <a:t>.</a:t>
            </a:r>
          </a:p>
          <a:p>
            <a:pPr marL="457200" marR="0" lvl="0" indent="-342900" algn="l" rtl="0">
              <a:lnSpc>
                <a:spcPct val="80000"/>
              </a:lnSpc>
              <a:buClr>
                <a:schemeClr val="dk1"/>
              </a:buClr>
              <a:buSzPct val="100000"/>
              <a:buFont typeface="Calibri"/>
              <a:buChar char="●"/>
            </a:pPr>
            <a:r>
              <a:rPr lang="en-US" sz="1800" dirty="0" smtClean="0"/>
              <a:t>Issues around using the bathroom can a be an issue. </a:t>
            </a:r>
          </a:p>
          <a:p>
            <a:pPr marL="457200" marR="0" lvl="0" indent="-342900" algn="l" rtl="0">
              <a:lnSpc>
                <a:spcPct val="80000"/>
              </a:lnSpc>
              <a:buClr>
                <a:schemeClr val="dk1"/>
              </a:buClr>
              <a:buSzPct val="100000"/>
              <a:buFont typeface="Calibri"/>
              <a:buChar char="●"/>
            </a:pPr>
            <a:r>
              <a:rPr lang="en-US" sz="1800" dirty="0" smtClean="0"/>
              <a:t>Camp </a:t>
            </a:r>
            <a:r>
              <a:rPr lang="en-US" sz="1800" dirty="0"/>
              <a:t>smells, cooking smells, hospital smells, KYBO, bug </a:t>
            </a:r>
          </a:p>
          <a:p>
            <a:pPr marL="0" lvl="0" indent="0">
              <a:lnSpc>
                <a:spcPct val="80000"/>
              </a:lnSpc>
              <a:buNone/>
            </a:pPr>
            <a:r>
              <a:rPr lang="en-US" sz="1800" dirty="0"/>
              <a:t>sprays can be talked about in advance. </a:t>
            </a:r>
            <a:r>
              <a:rPr lang="en-US" sz="1800" dirty="0" smtClean="0"/>
              <a:t>(Practice desensitizing)</a:t>
            </a:r>
            <a:endParaRPr lang="en-US" sz="1800" dirty="0"/>
          </a:p>
          <a:p>
            <a:pPr marL="457200" marR="0" lvl="0" indent="-342900" algn="l" rtl="0">
              <a:lnSpc>
                <a:spcPct val="80000"/>
              </a:lnSpc>
              <a:buClr>
                <a:schemeClr val="dk1"/>
              </a:buClr>
              <a:buSzPct val="100000"/>
              <a:buFont typeface="Calibri"/>
              <a:buChar char="●"/>
            </a:pPr>
            <a:endParaRPr lang="en-US" sz="1800" dirty="0" smtClean="0"/>
          </a:p>
          <a:p>
            <a:pPr marL="457200" marR="0" lvl="0" indent="-342900" algn="l" rtl="0">
              <a:lnSpc>
                <a:spcPct val="80000"/>
              </a:lnSpc>
              <a:buClr>
                <a:schemeClr val="dk1"/>
              </a:buClr>
              <a:buSzPct val="100000"/>
              <a:buFont typeface="Calibri"/>
              <a:buChar char="●"/>
            </a:pPr>
            <a:endParaRPr lang="en-US" sz="1800" b="0" i="0" u="none" strike="noStrike" cap="none" baseline="0" dirty="0">
              <a:solidFill>
                <a:schemeClr val="dk1"/>
              </a:solidFill>
              <a:latin typeface="Calibri"/>
              <a:ea typeface="Calibri"/>
              <a:cs typeface="Calibri"/>
              <a:sym typeface="Calibri"/>
            </a:endParaRPr>
          </a:p>
        </p:txBody>
      </p:sp>
      <p:sp>
        <p:nvSpPr>
          <p:cNvPr id="358" name="Shape 358"/>
          <p:cNvSpPr/>
          <p:nvPr/>
        </p:nvSpPr>
        <p:spPr>
          <a:xfrm>
            <a:off x="551688" y="365919"/>
            <a:ext cx="1192211" cy="1142999"/>
          </a:xfrm>
          <a:prstGeom prst="rect">
            <a:avLst/>
          </a:prstGeom>
          <a:blipFill>
            <a:blip r:embed="rId3"/>
            <a:stretch>
              <a:fillRect/>
            </a:stretch>
          </a:blipFill>
        </p:spPr>
      </p:sp>
      <p:sp>
        <p:nvSpPr>
          <p:cNvPr id="359" name="Shape 359"/>
          <p:cNvSpPr/>
          <p:nvPr/>
        </p:nvSpPr>
        <p:spPr>
          <a:xfrm>
            <a:off x="7162800" y="503237"/>
            <a:ext cx="1019175" cy="1343025"/>
          </a:xfrm>
          <a:prstGeom prst="rect">
            <a:avLst/>
          </a:prstGeom>
          <a:blipFill>
            <a:blip r:embed="rId4"/>
            <a:stretch>
              <a:fillRect/>
            </a:stretch>
          </a:blipFill>
        </p:spPr>
      </p:sp>
      <p:sp>
        <p:nvSpPr>
          <p:cNvPr id="360" name="Shape 360"/>
          <p:cNvSpPr/>
          <p:nvPr/>
        </p:nvSpPr>
        <p:spPr>
          <a:xfrm>
            <a:off x="6861048" y="2416710"/>
            <a:ext cx="1459024" cy="1946174"/>
          </a:xfrm>
          <a:prstGeom prst="rect">
            <a:avLst/>
          </a:prstGeom>
          <a:blipFill>
            <a:blip r:embed="rId5"/>
            <a:stretch>
              <a:fillRect/>
            </a:stretch>
          </a:blipFill>
        </p:spPr>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66" name="Shape 36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953735"/>
              </a:buClr>
              <a:buSzPct val="25000"/>
              <a:buFont typeface="Calibri"/>
              <a:buNone/>
            </a:pPr>
            <a:r>
              <a:rPr lang="en-US" sz="1800" b="1" i="0" u="none" strike="noStrike" cap="none" baseline="0" dirty="0">
                <a:solidFill>
                  <a:srgbClr val="953735"/>
                </a:solidFill>
                <a:latin typeface="Calibri"/>
                <a:ea typeface="Calibri"/>
                <a:cs typeface="Calibri"/>
                <a:sym typeface="Calibri"/>
              </a:rPr>
              <a:t>Sight </a:t>
            </a:r>
            <a:r>
              <a:rPr lang="en-US" sz="1800" b="1" dirty="0">
                <a:solidFill>
                  <a:srgbClr val="953735"/>
                </a:solidFill>
              </a:rPr>
              <a:t>or Light Challenges</a:t>
            </a:r>
            <a:r>
              <a:rPr lang="en-US" sz="1800" b="1" i="0" u="none" strike="noStrike" cap="none" baseline="0" dirty="0">
                <a:solidFill>
                  <a:srgbClr val="953735"/>
                </a:solidFill>
                <a:latin typeface="Calibri"/>
                <a:ea typeface="Calibri"/>
                <a:cs typeface="Calibri"/>
                <a:sym typeface="Calibri"/>
              </a:rPr>
              <a:t> (Can you read this text?)</a:t>
            </a:r>
          </a:p>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Light Sensitivity is very common.  Sensitivity to fluorescent lights or sunlight or bright lights often bother those with ASD.</a:t>
            </a:r>
          </a:p>
          <a:p>
            <a:endParaRPr lang="en-US" sz="1800" b="0" i="0" u="none" strike="noStrike" cap="none" baseline="0" dirty="0">
              <a:solidFill>
                <a:schemeClr val="dk1"/>
              </a:solidFill>
              <a:latin typeface="Calibri"/>
              <a:ea typeface="Calibri"/>
              <a:cs typeface="Calibri"/>
              <a:sym typeface="Calibri"/>
            </a:endParaRPr>
          </a:p>
          <a:p>
            <a:pPr marL="0" marR="0" lvl="0" indent="0" algn="ctr" rtl="0">
              <a:buClr>
                <a:srgbClr val="002060"/>
              </a:buClr>
              <a:buSzPct val="25000"/>
              <a:buFont typeface="Calibri"/>
              <a:buNone/>
            </a:pPr>
            <a:r>
              <a:rPr lang="en-US" sz="1800" b="1" i="0" u="none" strike="noStrike" cap="none" baseline="0" dirty="0">
                <a:solidFill>
                  <a:srgbClr val="CC0000"/>
                </a:solidFill>
                <a:latin typeface="Calibri"/>
                <a:ea typeface="Calibri"/>
                <a:cs typeface="Calibri"/>
                <a:sym typeface="Calibri"/>
              </a:rPr>
              <a:t>Tips to help Scouts with Sight </a:t>
            </a:r>
            <a:r>
              <a:rPr lang="en-US" sz="1800" b="1" dirty="0">
                <a:solidFill>
                  <a:srgbClr val="CC0000"/>
                </a:solidFill>
              </a:rPr>
              <a:t>Challenges</a:t>
            </a:r>
          </a:p>
          <a:p>
            <a:pPr marL="457200" marR="0" lvl="0" indent="-342900" algn="l" rtl="0">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Utilize reduced lighting or incandescent lighting (keeping mindful of safety).</a:t>
            </a:r>
          </a:p>
          <a:p>
            <a:pPr marL="457200" marR="0" lvl="0" indent="-342900" algn="l" rtl="0">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Ensure that any sight challenges are included in the child’s sensory profile.</a:t>
            </a:r>
          </a:p>
          <a:p>
            <a:pPr marL="457200" marR="0" lvl="0" indent="-342900" algn="l" rtl="0">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Try to avoid sudden changes in lighting if possible or provide a warning.</a:t>
            </a:r>
          </a:p>
          <a:p>
            <a:pPr marL="457200" marR="0" lvl="0" indent="-342900" algn="l" rtl="0">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Give transition time for the child and the use of social stories if needed. </a:t>
            </a:r>
          </a:p>
          <a:p>
            <a:pPr marL="457200" marR="0" lvl="0" indent="-342900" algn="l" rtl="0">
              <a:buClr>
                <a:schemeClr val="dk1"/>
              </a:buClr>
              <a:buSzPct val="100000"/>
              <a:buFont typeface="Calibri"/>
              <a:buChar char="●"/>
            </a:pPr>
            <a:r>
              <a:rPr lang="en-US" sz="1800" i="0" u="none" strike="noStrike" cap="none" baseline="0" dirty="0">
                <a:solidFill>
                  <a:schemeClr val="dk1"/>
                </a:solidFill>
                <a:latin typeface="Calibri"/>
                <a:ea typeface="Calibri"/>
                <a:cs typeface="Calibri"/>
                <a:sym typeface="Calibri"/>
              </a:rPr>
              <a:t>Consider eye protection. (Sunglasses or tinted glasses)</a:t>
            </a:r>
          </a:p>
        </p:txBody>
      </p:sp>
      <p:sp>
        <p:nvSpPr>
          <p:cNvPr id="367" name="Shape 367"/>
          <p:cNvSpPr/>
          <p:nvPr/>
        </p:nvSpPr>
        <p:spPr>
          <a:xfrm>
            <a:off x="3499712" y="5019819"/>
            <a:ext cx="2144575" cy="1197624"/>
          </a:xfrm>
          <a:prstGeom prst="rect">
            <a:avLst/>
          </a:prstGeom>
          <a:blipFill>
            <a:blip r:embed="rId3"/>
            <a:stretch>
              <a:fillRect/>
            </a:stretch>
          </a:blipFill>
        </p:spPr>
      </p:sp>
      <p:sp>
        <p:nvSpPr>
          <p:cNvPr id="368" name="Shape 368"/>
          <p:cNvSpPr/>
          <p:nvPr/>
        </p:nvSpPr>
        <p:spPr>
          <a:xfrm>
            <a:off x="637032" y="413543"/>
            <a:ext cx="1143000" cy="1095375"/>
          </a:xfrm>
          <a:prstGeom prst="rect">
            <a:avLst/>
          </a:prstGeom>
          <a:blipFill>
            <a:blip r:embed="rId4"/>
            <a:stretch>
              <a:fillRect/>
            </a:stretch>
          </a:blipFill>
        </p:spPr>
      </p:sp>
      <p:sp>
        <p:nvSpPr>
          <p:cNvPr id="369" name="Shape 369"/>
          <p:cNvSpPr/>
          <p:nvPr/>
        </p:nvSpPr>
        <p:spPr>
          <a:xfrm>
            <a:off x="7162800" y="609600"/>
            <a:ext cx="1019175" cy="1343025"/>
          </a:xfrm>
          <a:prstGeom prst="rect">
            <a:avLst/>
          </a:prstGeom>
          <a:blipFill>
            <a:blip r:embed="rId5"/>
            <a:stretch>
              <a:fillRect/>
            </a:stretch>
          </a:blipFill>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75" name="Shape 37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953735"/>
              </a:buClr>
              <a:buSzPct val="25000"/>
              <a:buFont typeface="Calibri"/>
              <a:buNone/>
            </a:pPr>
            <a:r>
              <a:rPr lang="en-US" sz="2400" b="1" i="0" u="none" strike="noStrike" cap="none" baseline="0" dirty="0" smtClean="0">
                <a:solidFill>
                  <a:srgbClr val="953735"/>
                </a:solidFill>
                <a:latin typeface="Calibri"/>
                <a:ea typeface="Calibri"/>
                <a:cs typeface="Calibri"/>
                <a:sym typeface="Calibri"/>
              </a:rPr>
              <a:t>Overstimulation </a:t>
            </a:r>
            <a:r>
              <a:rPr lang="en-US" sz="2400" b="1" dirty="0">
                <a:solidFill>
                  <a:srgbClr val="953735"/>
                </a:solidFill>
              </a:rPr>
              <a:t>Challenges</a:t>
            </a:r>
          </a:p>
          <a:p>
            <a:pPr marL="0" marR="0" lvl="0" indent="0" algn="l" rtl="0">
              <a:lnSpc>
                <a:spcPct val="90000"/>
              </a:lnSpc>
              <a:buClr>
                <a:schemeClr val="dk1"/>
              </a:buClr>
              <a:buSzPct val="25000"/>
              <a:buFont typeface="Calibri"/>
              <a:buNone/>
            </a:pPr>
            <a:r>
              <a:rPr lang="en-US" sz="1800" b="0" i="0" u="none" strike="noStrike" cap="none" baseline="0" dirty="0" smtClean="0">
                <a:solidFill>
                  <a:schemeClr val="dk1"/>
                </a:solidFill>
                <a:latin typeface="Calibri"/>
                <a:ea typeface="Calibri"/>
                <a:cs typeface="Calibri"/>
                <a:sym typeface="Calibri"/>
              </a:rPr>
              <a:t>Overstimulation </a:t>
            </a:r>
            <a:r>
              <a:rPr lang="en-US" sz="1800" b="0" i="0" u="none" strike="noStrike" cap="none" baseline="0" dirty="0">
                <a:solidFill>
                  <a:schemeClr val="dk1"/>
                </a:solidFill>
                <a:latin typeface="Calibri"/>
                <a:ea typeface="Calibri"/>
                <a:cs typeface="Calibri"/>
                <a:sym typeface="Calibri"/>
              </a:rPr>
              <a:t>happens when one or more of the senses are strained and it becomes difficult to focus on the task at hand. It is a sensory overload. </a:t>
            </a:r>
          </a:p>
          <a:p>
            <a:pPr marL="0" marR="0" lvl="0" indent="0" algn="l" rtl="0">
              <a:lnSpc>
                <a:spcPct val="9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a:t>
            </a:r>
          </a:p>
          <a:p>
            <a:pPr marL="0" marR="0" lvl="0" indent="0" algn="ctr" rtl="0">
              <a:buClr>
                <a:srgbClr val="C00000"/>
              </a:buClr>
              <a:buSzPct val="25000"/>
              <a:buFont typeface="Calibri"/>
              <a:buNone/>
            </a:pPr>
            <a:r>
              <a:rPr lang="en-US" sz="1800" b="1" i="0" u="none" strike="noStrike" cap="none" baseline="0" dirty="0">
                <a:solidFill>
                  <a:srgbClr val="C00000"/>
                </a:solidFill>
                <a:latin typeface="Calibri"/>
                <a:ea typeface="Calibri"/>
                <a:cs typeface="Calibri"/>
                <a:sym typeface="Calibri"/>
              </a:rPr>
              <a:t>How to assist </a:t>
            </a:r>
            <a:r>
              <a:rPr lang="en-US" sz="1800" b="1" i="0" u="none" strike="noStrike" cap="none" baseline="0" dirty="0" smtClean="0">
                <a:solidFill>
                  <a:srgbClr val="C00000"/>
                </a:solidFill>
                <a:latin typeface="Calibri"/>
                <a:ea typeface="Calibri"/>
                <a:cs typeface="Calibri"/>
                <a:sym typeface="Calibri"/>
              </a:rPr>
              <a:t>scouts </a:t>
            </a:r>
            <a:r>
              <a:rPr lang="en-US" sz="1800" b="1" i="0" u="none" strike="noStrike" cap="none" baseline="0" dirty="0">
                <a:solidFill>
                  <a:srgbClr val="C00000"/>
                </a:solidFill>
                <a:latin typeface="Calibri"/>
                <a:ea typeface="Calibri"/>
                <a:cs typeface="Calibri"/>
                <a:sym typeface="Calibri"/>
              </a:rPr>
              <a:t>with </a:t>
            </a:r>
            <a:r>
              <a:rPr lang="en-US" sz="1800" b="1" i="0" u="none" strike="noStrike" cap="none" baseline="0" dirty="0" smtClean="0">
                <a:solidFill>
                  <a:srgbClr val="C00000"/>
                </a:solidFill>
                <a:latin typeface="Calibri"/>
                <a:ea typeface="Calibri"/>
                <a:cs typeface="Calibri"/>
                <a:sym typeface="Calibri"/>
              </a:rPr>
              <a:t>these </a:t>
            </a:r>
            <a:r>
              <a:rPr lang="en-US" sz="1800" b="1" dirty="0">
                <a:solidFill>
                  <a:srgbClr val="C00000"/>
                </a:solidFill>
              </a:rPr>
              <a:t>c</a:t>
            </a:r>
            <a:r>
              <a:rPr lang="en-US" sz="1800" b="1" dirty="0" smtClean="0">
                <a:solidFill>
                  <a:srgbClr val="C00000"/>
                </a:solidFill>
              </a:rPr>
              <a:t>hallenges</a:t>
            </a:r>
          </a:p>
          <a:p>
            <a:pPr marL="0" marR="0" lvl="0" indent="0" algn="ctr" rtl="0">
              <a:buClr>
                <a:srgbClr val="C00000"/>
              </a:buClr>
              <a:buSzPct val="25000"/>
              <a:buFont typeface="Calibri"/>
              <a:buNone/>
            </a:pPr>
            <a:endParaRPr lang="en-US" sz="1800" b="1" dirty="0">
              <a:solidFill>
                <a:srgbClr val="C00000"/>
              </a:solidFill>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Allow </a:t>
            </a:r>
            <a:r>
              <a:rPr lang="en-US" sz="1800" b="0" i="0" u="none" strike="noStrike" cap="none" baseline="0" dirty="0" smtClean="0">
                <a:solidFill>
                  <a:schemeClr val="dk1"/>
                </a:solidFill>
                <a:latin typeface="Calibri"/>
                <a:ea typeface="Calibri"/>
                <a:cs typeface="Calibri"/>
                <a:sym typeface="Calibri"/>
              </a:rPr>
              <a:t>for quiet time</a:t>
            </a:r>
            <a:r>
              <a:rPr lang="en-US" sz="1800" b="0" i="0" u="none" strike="noStrike" cap="none" dirty="0" smtClean="0">
                <a:solidFill>
                  <a:schemeClr val="dk1"/>
                </a:solidFill>
                <a:latin typeface="Calibri"/>
                <a:ea typeface="Calibri"/>
                <a:cs typeface="Calibri"/>
                <a:sym typeface="Calibri"/>
              </a:rPr>
              <a:t> and</a:t>
            </a:r>
            <a:r>
              <a:rPr lang="en-US" sz="1800" dirty="0"/>
              <a:t> </a:t>
            </a:r>
            <a:r>
              <a:rPr lang="en-US" sz="1800" b="0" i="0" u="none" strike="noStrike" cap="none" baseline="0" dirty="0" smtClean="0">
                <a:solidFill>
                  <a:schemeClr val="dk1"/>
                </a:solidFill>
                <a:latin typeface="Calibri"/>
                <a:ea typeface="Calibri"/>
                <a:cs typeface="Calibri"/>
                <a:sym typeface="Calibri"/>
              </a:rPr>
              <a:t>Sensory Breaks.</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If possible have a quiet, non-cluttered area set aside for </a:t>
            </a:r>
            <a:r>
              <a:rPr lang="en-US" sz="1800" b="0" i="0" u="none" strike="noStrike" cap="none" baseline="0" dirty="0" smtClean="0">
                <a:solidFill>
                  <a:schemeClr val="dk1"/>
                </a:solidFill>
                <a:latin typeface="Calibri"/>
                <a:ea typeface="Calibri"/>
                <a:cs typeface="Calibri"/>
                <a:sym typeface="Calibri"/>
              </a:rPr>
              <a:t>breaks. </a:t>
            </a:r>
          </a:p>
          <a:p>
            <a:pPr marL="457200" marR="0" lvl="0" indent="-342900" algn="l" rtl="0">
              <a:lnSpc>
                <a:spcPct val="90000"/>
              </a:lnSpc>
              <a:buClr>
                <a:schemeClr val="dk1"/>
              </a:buClr>
              <a:buSzPct val="100000"/>
              <a:buFont typeface="Calibri"/>
              <a:buChar char="●"/>
            </a:pPr>
            <a:r>
              <a:rPr lang="en-US" sz="1800" dirty="0" smtClean="0"/>
              <a:t>Allow for</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a </a:t>
            </a:r>
            <a:r>
              <a:rPr lang="en-US" sz="1800" b="0" i="0" u="none" strike="noStrike" cap="none" baseline="0" dirty="0" smtClean="0">
                <a:solidFill>
                  <a:schemeClr val="dk1"/>
                </a:solidFill>
                <a:latin typeface="Calibri"/>
                <a:ea typeface="Calibri"/>
                <a:cs typeface="Calibri"/>
                <a:sym typeface="Calibri"/>
              </a:rPr>
              <a:t>5 or</a:t>
            </a:r>
            <a:r>
              <a:rPr lang="en-US" sz="1800" b="0" i="0" u="none" strike="noStrike" cap="none" dirty="0" smtClean="0">
                <a:solidFill>
                  <a:schemeClr val="dk1"/>
                </a:solidFill>
                <a:latin typeface="Calibri"/>
                <a:ea typeface="Calibri"/>
                <a:cs typeface="Calibri"/>
                <a:sym typeface="Calibri"/>
              </a:rPr>
              <a:t> 10</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minute </a:t>
            </a:r>
            <a:r>
              <a:rPr lang="en-US" sz="1800" b="0" i="0" u="none" strike="noStrike" cap="none" baseline="0" dirty="0" smtClean="0">
                <a:solidFill>
                  <a:schemeClr val="dk1"/>
                </a:solidFill>
                <a:latin typeface="Calibri"/>
                <a:ea typeface="Calibri"/>
                <a:cs typeface="Calibri"/>
                <a:sym typeface="Calibri"/>
              </a:rPr>
              <a:t>walk</a:t>
            </a:r>
            <a:r>
              <a:rPr lang="en-US" sz="1800" b="0" i="0" u="none" strike="noStrike" cap="none" dirty="0" smtClean="0">
                <a:solidFill>
                  <a:schemeClr val="dk1"/>
                </a:solidFill>
                <a:latin typeface="Calibri"/>
                <a:ea typeface="Calibri"/>
                <a:cs typeface="Calibri"/>
                <a:sym typeface="Calibri"/>
              </a:rPr>
              <a:t> with supervision. </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dirty="0" smtClean="0"/>
              <a:t>When </a:t>
            </a:r>
            <a:r>
              <a:rPr lang="en-US" sz="1800" dirty="0"/>
              <a:t>c</a:t>
            </a:r>
            <a:r>
              <a:rPr lang="en-US" sz="1800" b="0" i="0" u="none" strike="noStrike" cap="none" baseline="0" dirty="0" smtClean="0">
                <a:solidFill>
                  <a:schemeClr val="dk1"/>
                </a:solidFill>
                <a:latin typeface="Calibri"/>
                <a:ea typeface="Calibri"/>
                <a:cs typeface="Calibri"/>
                <a:sym typeface="Calibri"/>
              </a:rPr>
              <a:t>amping</a:t>
            </a:r>
            <a:r>
              <a:rPr lang="en-US" sz="1800" b="0" i="0" u="none" strike="noStrike" cap="none" baseline="0" dirty="0">
                <a:solidFill>
                  <a:schemeClr val="dk1"/>
                </a:solidFill>
                <a:latin typeface="Calibri"/>
                <a:ea typeface="Calibri"/>
                <a:cs typeface="Calibri"/>
                <a:sym typeface="Calibri"/>
              </a:rPr>
              <a:t>, bring an extra tent for </a:t>
            </a:r>
            <a:r>
              <a:rPr lang="en-US" sz="1800" b="0" i="0" u="none" strike="noStrike" cap="none" baseline="0" dirty="0" smtClean="0">
                <a:solidFill>
                  <a:schemeClr val="dk1"/>
                </a:solidFill>
                <a:latin typeface="Calibri"/>
                <a:ea typeface="Calibri"/>
                <a:cs typeface="Calibri"/>
                <a:sym typeface="Calibri"/>
              </a:rPr>
              <a:t>the </a:t>
            </a:r>
            <a:r>
              <a:rPr lang="en-US" sz="1800" dirty="0" smtClean="0"/>
              <a:t>sensory</a:t>
            </a:r>
            <a:r>
              <a:rPr lang="en-US" sz="1800" b="0" i="0" u="none" strike="noStrike" cap="none" baseline="0" dirty="0" smtClean="0">
                <a:solidFill>
                  <a:schemeClr val="dk1"/>
                </a:solidFill>
                <a:latin typeface="Calibri"/>
                <a:ea typeface="Calibri"/>
                <a:cs typeface="Calibri"/>
                <a:sym typeface="Calibri"/>
              </a:rPr>
              <a:t> break</a:t>
            </a:r>
            <a:r>
              <a:rPr lang="en-US" sz="1800" b="0" i="0" u="none" strike="noStrike" cap="none" dirty="0" smtClean="0">
                <a:solidFill>
                  <a:schemeClr val="dk1"/>
                </a:solidFill>
                <a:latin typeface="Calibri"/>
                <a:ea typeface="Calibri"/>
                <a:cs typeface="Calibri"/>
                <a:sym typeface="Calibri"/>
              </a:rPr>
              <a:t> area</a:t>
            </a:r>
            <a:r>
              <a:rPr lang="en-US" sz="1800" b="0" i="0" u="none" strike="noStrike" cap="none" baseline="0" dirty="0" smtClean="0">
                <a:solidFill>
                  <a:schemeClr val="dk1"/>
                </a:solidFill>
                <a:latin typeface="Calibri"/>
                <a:ea typeface="Calibri"/>
                <a:cs typeface="Calibri"/>
                <a:sym typeface="Calibri"/>
              </a:rPr>
              <a:t>.</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Allow for </a:t>
            </a:r>
            <a:r>
              <a:rPr lang="en-US" sz="1800" b="0" i="0" u="none" strike="noStrike" cap="none" baseline="0" dirty="0" smtClean="0">
                <a:solidFill>
                  <a:schemeClr val="dk1"/>
                </a:solidFill>
                <a:latin typeface="Calibri"/>
                <a:ea typeface="Calibri"/>
                <a:cs typeface="Calibri"/>
                <a:sym typeface="Calibri"/>
              </a:rPr>
              <a:t>extra processing time.</a:t>
            </a:r>
            <a:r>
              <a:rPr lang="en-US" sz="1800" b="0" i="0" u="none" strike="noStrike" cap="none" dirty="0" smtClean="0">
                <a:solidFill>
                  <a:schemeClr val="dk1"/>
                </a:solidFill>
                <a:latin typeface="Calibri"/>
                <a:ea typeface="Calibri"/>
                <a:cs typeface="Calibri"/>
                <a:sym typeface="Calibri"/>
              </a:rPr>
              <a:t> </a:t>
            </a:r>
            <a:r>
              <a:rPr lang="en-US" sz="1800" b="0" i="0" u="none" strike="noStrike" cap="none" baseline="0" dirty="0" smtClean="0">
                <a:solidFill>
                  <a:schemeClr val="dk1"/>
                </a:solidFill>
                <a:latin typeface="Calibri"/>
                <a:ea typeface="Calibri"/>
                <a:cs typeface="Calibri"/>
                <a:sym typeface="Calibri"/>
              </a:rPr>
              <a:t>Give </a:t>
            </a:r>
            <a:r>
              <a:rPr lang="en-US" sz="1800" b="0" i="0" u="none" strike="noStrike" cap="none" baseline="0" dirty="0">
                <a:solidFill>
                  <a:schemeClr val="dk1"/>
                </a:solidFill>
                <a:latin typeface="Calibri"/>
                <a:ea typeface="Calibri"/>
                <a:cs typeface="Calibri"/>
                <a:sym typeface="Calibri"/>
              </a:rPr>
              <a:t>extra time </a:t>
            </a:r>
            <a:r>
              <a:rPr lang="en-US" sz="1800" dirty="0" smtClean="0"/>
              <a:t>for</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respond. </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Be aware of sensory triggers and try to avoid them.</a:t>
            </a:r>
          </a:p>
          <a:p>
            <a:endParaRPr lang="en-US" sz="1800" b="0" i="0" u="none" strike="noStrike" cap="none" baseline="0" dirty="0">
              <a:solidFill>
                <a:schemeClr val="dk1"/>
              </a:solidFill>
              <a:latin typeface="Calibri"/>
              <a:ea typeface="Calibri"/>
              <a:cs typeface="Calibri"/>
              <a:sym typeface="Calibri"/>
            </a:endParaRPr>
          </a:p>
        </p:txBody>
      </p:sp>
      <p:sp>
        <p:nvSpPr>
          <p:cNvPr id="376" name="Shape 376"/>
          <p:cNvSpPr/>
          <p:nvPr/>
        </p:nvSpPr>
        <p:spPr>
          <a:xfrm>
            <a:off x="719328" y="413543"/>
            <a:ext cx="1143000" cy="1095375"/>
          </a:xfrm>
          <a:prstGeom prst="rect">
            <a:avLst/>
          </a:prstGeom>
          <a:blipFill>
            <a:blip r:embed="rId3"/>
            <a:stretch>
              <a:fillRect/>
            </a:stretch>
          </a:blipFill>
        </p:spPr>
      </p:sp>
      <p:sp>
        <p:nvSpPr>
          <p:cNvPr id="377" name="Shape 377"/>
          <p:cNvSpPr/>
          <p:nvPr/>
        </p:nvSpPr>
        <p:spPr>
          <a:xfrm>
            <a:off x="7239000" y="469900"/>
            <a:ext cx="1019175" cy="1344612"/>
          </a:xfrm>
          <a:prstGeom prst="rect">
            <a:avLst/>
          </a:prstGeom>
          <a:blipFill>
            <a:blip r:embed="rId4"/>
            <a:stretch>
              <a:fillRect/>
            </a:stretch>
          </a:blipFill>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92" name="Shape 39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953735"/>
              </a:buClr>
              <a:buSzPct val="25000"/>
              <a:buFont typeface="Calibri"/>
              <a:buNone/>
            </a:pPr>
            <a:r>
              <a:rPr lang="en-US" sz="3000" b="1" i="0" u="none" strike="noStrike" cap="none" baseline="0" dirty="0">
                <a:solidFill>
                  <a:srgbClr val="953735"/>
                </a:solidFill>
                <a:latin typeface="Calibri"/>
                <a:ea typeface="Calibri"/>
                <a:cs typeface="Calibri"/>
                <a:sym typeface="Calibri"/>
              </a:rPr>
              <a:t>Vestibular (Body Motion</a:t>
            </a:r>
            <a:r>
              <a:rPr lang="en-US" sz="3000" b="1" i="0" u="none" strike="noStrike" cap="none" baseline="0" dirty="0" smtClean="0">
                <a:solidFill>
                  <a:srgbClr val="953735"/>
                </a:solidFill>
                <a:latin typeface="Calibri"/>
                <a:ea typeface="Calibri"/>
                <a:cs typeface="Calibri"/>
                <a:sym typeface="Calibri"/>
              </a:rPr>
              <a:t>)</a:t>
            </a:r>
          </a:p>
          <a:p>
            <a:pPr marL="0" indent="0" algn="ctr">
              <a:lnSpc>
                <a:spcPct val="90000"/>
              </a:lnSpc>
              <a:buClr>
                <a:srgbClr val="953735"/>
              </a:buClr>
              <a:buSzPct val="25000"/>
              <a:buNone/>
            </a:pPr>
            <a:r>
              <a:rPr lang="en-US" sz="2000" dirty="0"/>
              <a:t>Relates to the body and its relationship in space including motor planning. </a:t>
            </a:r>
            <a:endParaRPr lang="en-US" sz="2000" dirty="0" smtClean="0"/>
          </a:p>
          <a:p>
            <a:pPr marL="0" indent="0" algn="ctr">
              <a:lnSpc>
                <a:spcPct val="90000"/>
              </a:lnSpc>
              <a:buClr>
                <a:srgbClr val="953735"/>
              </a:buClr>
              <a:buSzPct val="25000"/>
              <a:buNone/>
            </a:pPr>
            <a:endParaRPr lang="en-US" sz="2000" b="1" i="0" u="none" strike="noStrike" cap="none" baseline="0" dirty="0">
              <a:solidFill>
                <a:srgbClr val="953735"/>
              </a:solidFill>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Some scouts may appear clumsy or uncoordinated – this is due to the inability to process their relations to their bodies in the space they occupy.</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Some scouts may get car sick due to motion and taking precautions would be advised. Allow time for extra stops.</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Some scouts may be thrill seekers and </a:t>
            </a:r>
            <a:endParaRPr lang="en-US" sz="1800" dirty="0"/>
          </a:p>
          <a:p>
            <a:pPr marL="114300" marR="0" lvl="0" indent="0" algn="l" rtl="0">
              <a:lnSpc>
                <a:spcPct val="90000"/>
              </a:lnSpc>
              <a:buClr>
                <a:schemeClr val="dk1"/>
              </a:buClr>
              <a:buSzPct val="100000"/>
              <a:buNone/>
            </a:pPr>
            <a:r>
              <a:rPr lang="en-US" sz="1800" b="0" i="0" u="none" strike="noStrike" cap="none" baseline="0" dirty="0" smtClean="0">
                <a:solidFill>
                  <a:schemeClr val="dk1"/>
                </a:solidFill>
                <a:latin typeface="Calibri"/>
                <a:ea typeface="Calibri"/>
                <a:cs typeface="Calibri"/>
                <a:sym typeface="Calibri"/>
              </a:rPr>
              <a:t>enjoy </a:t>
            </a:r>
            <a:r>
              <a:rPr lang="en-US" sz="1800" b="0" i="0" u="none" strike="noStrike" cap="none" baseline="0" dirty="0">
                <a:solidFill>
                  <a:schemeClr val="dk1"/>
                </a:solidFill>
                <a:latin typeface="Calibri"/>
                <a:ea typeface="Calibri"/>
                <a:cs typeface="Calibri"/>
                <a:sym typeface="Calibri"/>
              </a:rPr>
              <a:t>and seek </a:t>
            </a:r>
            <a:r>
              <a:rPr lang="en-US" sz="1800" b="0" i="0" u="none" strike="noStrike" cap="none" baseline="0" dirty="0" smtClean="0">
                <a:solidFill>
                  <a:schemeClr val="dk1"/>
                </a:solidFill>
                <a:latin typeface="Calibri"/>
                <a:ea typeface="Calibri"/>
                <a:cs typeface="Calibri"/>
                <a:sym typeface="Calibri"/>
              </a:rPr>
              <a:t>out </a:t>
            </a:r>
            <a:r>
              <a:rPr lang="en-US" sz="1800" b="0" i="0" u="none" strike="noStrike" cap="none" baseline="0" dirty="0">
                <a:solidFill>
                  <a:schemeClr val="dk1"/>
                </a:solidFill>
                <a:latin typeface="Calibri"/>
                <a:ea typeface="Calibri"/>
                <a:cs typeface="Calibri"/>
                <a:sym typeface="Calibri"/>
              </a:rPr>
              <a:t>motion for self regulation</a:t>
            </a:r>
            <a:r>
              <a:rPr lang="en-US" sz="1800" b="0" i="0" u="none" strike="noStrike" cap="none" baseline="0" dirty="0" smtClean="0">
                <a:solidFill>
                  <a:schemeClr val="dk1"/>
                </a:solidFill>
                <a:latin typeface="Calibri"/>
                <a:ea typeface="Calibri"/>
                <a:cs typeface="Calibri"/>
                <a:sym typeface="Calibri"/>
              </a:rPr>
              <a:t>.</a:t>
            </a:r>
          </a:p>
          <a:p>
            <a:pPr marL="114300" marR="0" lvl="0" indent="0" algn="l" rtl="0">
              <a:lnSpc>
                <a:spcPct val="90000"/>
              </a:lnSpc>
              <a:buClr>
                <a:schemeClr val="dk1"/>
              </a:buClr>
              <a:buSzPct val="100000"/>
              <a:buNone/>
            </a:pPr>
            <a:r>
              <a:rPr lang="en-US" sz="1800" b="0" i="0" u="none" strike="noStrike" cap="none" baseline="0" dirty="0" smtClean="0">
                <a:solidFill>
                  <a:schemeClr val="dk1"/>
                </a:solidFill>
                <a:latin typeface="Calibri"/>
                <a:ea typeface="Calibri"/>
                <a:cs typeface="Calibri"/>
                <a:sym typeface="Calibri"/>
              </a:rPr>
              <a:t>Make </a:t>
            </a:r>
            <a:r>
              <a:rPr lang="en-US" sz="1800" b="0" i="0" u="none" strike="noStrike" cap="none" baseline="0" dirty="0">
                <a:solidFill>
                  <a:schemeClr val="dk1"/>
                </a:solidFill>
                <a:latin typeface="Calibri"/>
                <a:ea typeface="Calibri"/>
                <a:cs typeface="Calibri"/>
                <a:sym typeface="Calibri"/>
              </a:rPr>
              <a:t>sure </a:t>
            </a:r>
            <a:r>
              <a:rPr lang="en-US" sz="1800" b="0" i="0" u="none" strike="noStrike" cap="none" baseline="0" dirty="0" smtClean="0">
                <a:solidFill>
                  <a:schemeClr val="dk1"/>
                </a:solidFill>
                <a:latin typeface="Calibri"/>
                <a:ea typeface="Calibri"/>
                <a:cs typeface="Calibri"/>
                <a:sym typeface="Calibri"/>
              </a:rPr>
              <a:t>they </a:t>
            </a:r>
            <a:r>
              <a:rPr lang="en-US" sz="1800" b="0" i="0" u="none" strike="noStrike" cap="none" baseline="0" dirty="0">
                <a:solidFill>
                  <a:schemeClr val="dk1"/>
                </a:solidFill>
                <a:latin typeface="Calibri"/>
                <a:ea typeface="Calibri"/>
                <a:cs typeface="Calibri"/>
                <a:sym typeface="Calibri"/>
              </a:rPr>
              <a:t>are monitored for safety. </a:t>
            </a:r>
          </a:p>
          <a:p>
            <a:endParaRPr lang="en-US" sz="1800" b="0" i="0" u="none" strike="noStrike" cap="none" baseline="0" dirty="0">
              <a:solidFill>
                <a:schemeClr val="dk1"/>
              </a:solidFill>
              <a:latin typeface="Calibri"/>
              <a:ea typeface="Calibri"/>
              <a:cs typeface="Calibri"/>
              <a:sym typeface="Calibri"/>
            </a:endParaRPr>
          </a:p>
        </p:txBody>
      </p:sp>
      <p:sp>
        <p:nvSpPr>
          <p:cNvPr id="393" name="Shape 393"/>
          <p:cNvSpPr/>
          <p:nvPr/>
        </p:nvSpPr>
        <p:spPr>
          <a:xfrm>
            <a:off x="652272" y="371475"/>
            <a:ext cx="1281111" cy="1228725"/>
          </a:xfrm>
          <a:prstGeom prst="rect">
            <a:avLst/>
          </a:prstGeom>
          <a:blipFill>
            <a:blip r:embed="rId3"/>
            <a:stretch>
              <a:fillRect/>
            </a:stretch>
          </a:blipFill>
        </p:spPr>
      </p:sp>
      <p:sp>
        <p:nvSpPr>
          <p:cNvPr id="394" name="Shape 394"/>
          <p:cNvSpPr/>
          <p:nvPr/>
        </p:nvSpPr>
        <p:spPr>
          <a:xfrm>
            <a:off x="7239000" y="400050"/>
            <a:ext cx="1019175" cy="1343025"/>
          </a:xfrm>
          <a:prstGeom prst="rect">
            <a:avLst/>
          </a:prstGeom>
          <a:blipFill>
            <a:blip r:embed="rId4"/>
            <a:stretch>
              <a:fillRect/>
            </a:stretch>
          </a:blipFill>
        </p:spPr>
      </p:sp>
      <p:sp>
        <p:nvSpPr>
          <p:cNvPr id="395" name="Shape 395"/>
          <p:cNvSpPr/>
          <p:nvPr/>
        </p:nvSpPr>
        <p:spPr>
          <a:xfrm>
            <a:off x="4965192" y="3797870"/>
            <a:ext cx="3030283" cy="2008570"/>
          </a:xfrm>
          <a:prstGeom prst="rect">
            <a:avLst/>
          </a:prstGeom>
          <a:blipFill>
            <a:blip r:embed="rId5"/>
            <a:stretch>
              <a:fillRect/>
            </a:stretch>
          </a:blipFill>
          <a:ln>
            <a:noFill/>
          </a:ln>
        </p:spPr>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83" name="Shape 8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C00000"/>
              </a:buClr>
              <a:buSzPct val="25000"/>
              <a:buFont typeface="Calibri"/>
              <a:buNone/>
            </a:pPr>
            <a:r>
              <a:rPr lang="en-US" sz="3200" b="1" i="0" u="none" strike="noStrike" cap="none" baseline="0" dirty="0">
                <a:solidFill>
                  <a:srgbClr val="C00000"/>
                </a:solidFill>
                <a:latin typeface="Calibri"/>
                <a:ea typeface="Calibri"/>
                <a:cs typeface="Calibri"/>
                <a:sym typeface="Calibri"/>
              </a:rPr>
              <a:t>Table of </a:t>
            </a:r>
            <a:r>
              <a:rPr lang="en-US" sz="3200" b="1" i="0" u="none" strike="noStrike" cap="none" baseline="0" dirty="0" smtClean="0">
                <a:solidFill>
                  <a:srgbClr val="C00000"/>
                </a:solidFill>
                <a:latin typeface="Calibri"/>
                <a:ea typeface="Calibri"/>
                <a:cs typeface="Calibri"/>
                <a:sym typeface="Calibri"/>
              </a:rPr>
              <a:t>Contents</a:t>
            </a:r>
          </a:p>
          <a:p>
            <a:pPr marL="0" marR="0" lvl="0" indent="0" algn="ctr" rtl="0">
              <a:buClr>
                <a:srgbClr val="C00000"/>
              </a:buClr>
              <a:buSzPct val="25000"/>
              <a:buFont typeface="Calibri"/>
              <a:buNone/>
            </a:pPr>
            <a:endParaRPr lang="en-US" sz="3200" b="1" i="0" u="none" strike="noStrike" cap="none" baseline="0" dirty="0">
              <a:solidFill>
                <a:srgbClr val="C00000"/>
              </a:solidFill>
              <a:latin typeface="Calibri"/>
              <a:ea typeface="Calibri"/>
              <a:cs typeface="Calibri"/>
              <a:sym typeface="Calibri"/>
            </a:endParaRPr>
          </a:p>
          <a:p>
            <a:pPr marL="0" marR="0" lvl="0" indent="0" algn="l" rtl="0">
              <a:buClr>
                <a:schemeClr val="dk1"/>
              </a:buClr>
              <a:buSzPct val="25000"/>
              <a:buFont typeface="Calibri"/>
              <a:buNone/>
            </a:pPr>
            <a:r>
              <a:rPr lang="en-US" sz="2800" dirty="0"/>
              <a:t>Understanding Autism Spectrum Disorder (ASD)</a:t>
            </a:r>
          </a:p>
          <a:p>
            <a:pPr marL="0" marR="0" lvl="0" indent="0" algn="l" rtl="0">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Support from the Start</a:t>
            </a:r>
          </a:p>
          <a:p>
            <a:pPr marL="0" marR="0" lvl="0" indent="0" algn="l" rtl="0">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Support around Sensory Processing </a:t>
            </a:r>
            <a:r>
              <a:rPr lang="en-US" sz="2800" dirty="0"/>
              <a:t>challenges</a:t>
            </a:r>
          </a:p>
          <a:p>
            <a:pPr marL="0" marR="0" lvl="0" indent="0" algn="l" rtl="0">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Support around Social &amp; Communications </a:t>
            </a:r>
            <a:r>
              <a:rPr lang="en-US" sz="2800" dirty="0"/>
              <a:t>differences</a:t>
            </a:r>
          </a:p>
          <a:p>
            <a:pPr marL="0" marR="0" lvl="0" indent="0" algn="l" rtl="0">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Support around General Safety I</a:t>
            </a:r>
            <a:r>
              <a:rPr lang="en-US" sz="2800" dirty="0"/>
              <a:t>ssues</a:t>
            </a:r>
          </a:p>
          <a:p>
            <a:pPr marL="0" marR="0" lvl="0" indent="0" algn="l" rtl="0">
              <a:buClr>
                <a:schemeClr val="dk1"/>
              </a:buClr>
              <a:buSzPct val="25000"/>
              <a:buFont typeface="Calibri"/>
              <a:buNone/>
            </a:pPr>
            <a:r>
              <a:rPr lang="en-US" sz="2800" b="0" i="0" u="none" strike="noStrike" cap="none" baseline="0" dirty="0">
                <a:solidFill>
                  <a:schemeClr val="dk1"/>
                </a:solidFill>
                <a:latin typeface="Calibri"/>
                <a:ea typeface="Calibri"/>
                <a:cs typeface="Calibri"/>
                <a:sym typeface="Calibri"/>
              </a:rPr>
              <a:t>Support beyond and after today</a:t>
            </a:r>
          </a:p>
          <a:p>
            <a:endParaRPr lang="en-US" sz="2800" b="0" i="0" u="none" strike="noStrike" cap="none" baseline="0" dirty="0">
              <a:solidFill>
                <a:schemeClr val="dk1"/>
              </a:solidFill>
              <a:latin typeface="Calibri"/>
              <a:ea typeface="Calibri"/>
              <a:cs typeface="Calibri"/>
              <a:sym typeface="Calibri"/>
            </a:endParaRPr>
          </a:p>
          <a:p>
            <a:endParaRPr lang="en-US" sz="2800" b="0" i="0" u="none" strike="noStrike" cap="none" baseline="0" dirty="0">
              <a:solidFill>
                <a:schemeClr val="dk1"/>
              </a:solidFill>
              <a:latin typeface="Calibri"/>
              <a:ea typeface="Calibri"/>
              <a:cs typeface="Calibri"/>
              <a:sym typeface="Calibri"/>
            </a:endParaRPr>
          </a:p>
        </p:txBody>
      </p:sp>
      <p:sp>
        <p:nvSpPr>
          <p:cNvPr id="84" name="Shape 84"/>
          <p:cNvSpPr/>
          <p:nvPr/>
        </p:nvSpPr>
        <p:spPr>
          <a:xfrm>
            <a:off x="533400" y="277812"/>
            <a:ext cx="1143000" cy="1095375"/>
          </a:xfrm>
          <a:prstGeom prst="rect">
            <a:avLst/>
          </a:prstGeom>
          <a:blipFill>
            <a:blip r:embed="rId3"/>
            <a:stretch>
              <a:fillRect/>
            </a:stretch>
          </a:blipFill>
        </p:spPr>
      </p:sp>
      <p:sp>
        <p:nvSpPr>
          <p:cNvPr id="85" name="Shape 85"/>
          <p:cNvSpPr/>
          <p:nvPr/>
        </p:nvSpPr>
        <p:spPr>
          <a:xfrm>
            <a:off x="7391400" y="257175"/>
            <a:ext cx="1019175" cy="1343025"/>
          </a:xfrm>
          <a:prstGeom prst="rect">
            <a:avLst/>
          </a:prstGeom>
          <a:blipFill>
            <a:blip r:embed="rId4"/>
            <a:stretch>
              <a:fillRect/>
            </a:stretch>
          </a:blipFill>
        </p:spPr>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383" name="Shape 38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953735"/>
              </a:buClr>
              <a:buSzPct val="25000"/>
              <a:buFont typeface="Calibri"/>
              <a:buNone/>
            </a:pPr>
            <a:r>
              <a:rPr lang="en-US" sz="2800" b="1" i="0" u="none" strike="noStrike" cap="none" baseline="0" dirty="0">
                <a:solidFill>
                  <a:srgbClr val="953735"/>
                </a:solidFill>
                <a:latin typeface="Calibri"/>
                <a:ea typeface="Calibri"/>
                <a:cs typeface="Calibri"/>
                <a:sym typeface="Calibri"/>
              </a:rPr>
              <a:t>Vestibular C</a:t>
            </a:r>
            <a:r>
              <a:rPr lang="en-US" sz="2800" b="1" dirty="0">
                <a:solidFill>
                  <a:srgbClr val="953735"/>
                </a:solidFill>
              </a:rPr>
              <a:t>hallenges</a:t>
            </a:r>
            <a:r>
              <a:rPr lang="en-US" sz="2800" b="1" i="0" u="none" strike="noStrike" cap="none" baseline="0" dirty="0">
                <a:solidFill>
                  <a:srgbClr val="953735"/>
                </a:solidFill>
                <a:latin typeface="Calibri"/>
                <a:ea typeface="Calibri"/>
                <a:cs typeface="Calibri"/>
                <a:sym typeface="Calibri"/>
              </a:rPr>
              <a:t> (Body Motion)</a:t>
            </a:r>
          </a:p>
          <a:p>
            <a:pPr marL="203200" indent="0">
              <a:buNone/>
            </a:pPr>
            <a:endParaRPr lang="en-US" sz="1800" b="0" i="0" u="none" strike="noStrike" cap="none" baseline="0" dirty="0">
              <a:solidFill>
                <a:schemeClr val="dk1"/>
              </a:solidFill>
              <a:latin typeface="Calibri"/>
              <a:ea typeface="Calibri"/>
              <a:cs typeface="Calibri"/>
              <a:sym typeface="Calibri"/>
            </a:endParaRPr>
          </a:p>
          <a:p>
            <a:pPr marL="0" marR="0" lvl="0" indent="0" algn="ctr" rtl="0">
              <a:lnSpc>
                <a:spcPct val="90000"/>
              </a:lnSpc>
              <a:buClr>
                <a:srgbClr val="C00000"/>
              </a:buClr>
              <a:buSzPct val="25000"/>
              <a:buFont typeface="Calibri"/>
              <a:buNone/>
            </a:pPr>
            <a:r>
              <a:rPr lang="en-US" sz="1800" b="1" i="0" u="none" strike="noStrike" cap="none" baseline="0" dirty="0">
                <a:solidFill>
                  <a:srgbClr val="C00000"/>
                </a:solidFill>
                <a:latin typeface="Calibri"/>
                <a:ea typeface="Calibri"/>
                <a:cs typeface="Calibri"/>
                <a:sym typeface="Calibri"/>
              </a:rPr>
              <a:t>How to assist scouts with this </a:t>
            </a:r>
            <a:r>
              <a:rPr lang="en-US" sz="1800" b="1" dirty="0" smtClean="0">
                <a:solidFill>
                  <a:srgbClr val="C00000"/>
                </a:solidFill>
              </a:rPr>
              <a:t>challenge</a:t>
            </a:r>
            <a:endParaRPr lang="en-US" sz="1800" b="1" i="0" u="none" strike="noStrike" cap="none" baseline="0" dirty="0">
              <a:solidFill>
                <a:srgbClr val="C00000"/>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Games where eyes need to be blindfolded, the scout may want to </a:t>
            </a:r>
            <a:r>
              <a:rPr lang="en-US" sz="1800" b="0" i="0" u="none" strike="noStrike" cap="none" baseline="0" dirty="0" smtClean="0">
                <a:solidFill>
                  <a:schemeClr val="dk1"/>
                </a:solidFill>
                <a:latin typeface="Calibri"/>
                <a:ea typeface="Calibri"/>
                <a:cs typeface="Calibri"/>
                <a:sym typeface="Calibri"/>
              </a:rPr>
              <a:t>avoid. </a:t>
            </a:r>
            <a:r>
              <a:rPr lang="en-US" sz="1800" dirty="0"/>
              <a:t>L</a:t>
            </a:r>
            <a:r>
              <a:rPr lang="en-US" sz="1800" b="0" i="0" u="none" strike="noStrike" cap="none" baseline="0" dirty="0" smtClean="0">
                <a:solidFill>
                  <a:schemeClr val="dk1"/>
                </a:solidFill>
                <a:latin typeface="Calibri"/>
                <a:ea typeface="Calibri"/>
                <a:cs typeface="Calibri"/>
                <a:sym typeface="Calibri"/>
              </a:rPr>
              <a:t>et </a:t>
            </a:r>
            <a:r>
              <a:rPr lang="en-US" sz="1800" b="0" i="0" u="none" strike="noStrike" cap="none" baseline="0" dirty="0">
                <a:solidFill>
                  <a:schemeClr val="dk1"/>
                </a:solidFill>
                <a:latin typeface="Calibri"/>
                <a:ea typeface="Calibri"/>
                <a:cs typeface="Calibri"/>
                <a:sym typeface="Calibri"/>
              </a:rPr>
              <a:t>them opt </a:t>
            </a:r>
            <a:r>
              <a:rPr lang="en-US" sz="1800" b="0" i="0" u="none" strike="noStrike" cap="none" baseline="0" dirty="0" smtClean="0">
                <a:solidFill>
                  <a:schemeClr val="dk1"/>
                </a:solidFill>
                <a:latin typeface="Calibri"/>
                <a:ea typeface="Calibri"/>
                <a:cs typeface="Calibri"/>
                <a:sym typeface="Calibri"/>
              </a:rPr>
              <a:t>out.</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Be aware of games with excessive </a:t>
            </a:r>
            <a:r>
              <a:rPr lang="en-US" sz="1800" b="0" i="0" u="none" strike="noStrike" cap="none" baseline="0" dirty="0" smtClean="0">
                <a:solidFill>
                  <a:schemeClr val="dk1"/>
                </a:solidFill>
                <a:latin typeface="Calibri"/>
                <a:ea typeface="Calibri"/>
                <a:cs typeface="Calibri"/>
                <a:sym typeface="Calibri"/>
              </a:rPr>
              <a:t>motion.</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Work with the scout one on one – </a:t>
            </a:r>
            <a:r>
              <a:rPr lang="en-US" sz="1800" b="1" i="0" u="none" strike="noStrike" cap="none" baseline="0" dirty="0">
                <a:solidFill>
                  <a:srgbClr val="FF0000"/>
                </a:solidFill>
                <a:latin typeface="Calibri"/>
                <a:ea typeface="Calibri"/>
                <a:cs typeface="Calibri"/>
                <a:sym typeface="Calibri"/>
              </a:rPr>
              <a:t>remember </a:t>
            </a:r>
            <a:r>
              <a:rPr lang="en-US" sz="1800" b="1" i="0" u="none" strike="noStrike" cap="none" baseline="0" dirty="0" smtClean="0">
                <a:solidFill>
                  <a:srgbClr val="FF0000"/>
                </a:solidFill>
                <a:latin typeface="Calibri"/>
                <a:ea typeface="Calibri"/>
                <a:cs typeface="Calibri"/>
                <a:sym typeface="Calibri"/>
              </a:rPr>
              <a:t>the guide to safe scouting.</a:t>
            </a:r>
            <a:endParaRPr lang="en-US" sz="1800" b="1" i="0" u="none" strike="noStrike" cap="none" baseline="0" dirty="0">
              <a:solidFill>
                <a:srgbClr val="FF0000"/>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Provide positive encouragement and support. </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Provide extra supervision when doing obstacle</a:t>
            </a:r>
            <a:r>
              <a:rPr lang="en-US" sz="1800" dirty="0"/>
              <a:t> </a:t>
            </a:r>
            <a:r>
              <a:rPr lang="en-US" sz="1800" b="0" i="0" u="none" strike="noStrike" cap="none" baseline="0" dirty="0">
                <a:solidFill>
                  <a:schemeClr val="dk1"/>
                </a:solidFill>
                <a:latin typeface="Calibri"/>
                <a:ea typeface="Calibri"/>
                <a:cs typeface="Calibri"/>
                <a:sym typeface="Calibri"/>
              </a:rPr>
              <a:t>courses </a:t>
            </a:r>
          </a:p>
          <a:p>
            <a:pPr marL="0" marR="0" lvl="0" indent="0" algn="l" rtl="0">
              <a:lnSpc>
                <a:spcPct val="90000"/>
              </a:lnSpc>
              <a:buNone/>
            </a:pPr>
            <a:r>
              <a:rPr lang="en-US" sz="1800" b="0" i="0" u="none" strike="noStrike" cap="none" baseline="0" dirty="0">
                <a:solidFill>
                  <a:schemeClr val="dk1"/>
                </a:solidFill>
                <a:latin typeface="Calibri"/>
                <a:ea typeface="Calibri"/>
                <a:cs typeface="Calibri"/>
                <a:sym typeface="Calibri"/>
              </a:rPr>
              <a:t>or anything that is above the ground.</a:t>
            </a:r>
          </a:p>
          <a:p>
            <a:endParaRPr lang="en-US" sz="1800" b="0" i="0" u="none" strike="noStrike" cap="none" baseline="0" dirty="0">
              <a:solidFill>
                <a:schemeClr val="dk1"/>
              </a:solidFill>
              <a:latin typeface="Calibri"/>
              <a:ea typeface="Calibri"/>
              <a:cs typeface="Calibri"/>
              <a:sym typeface="Calibri"/>
            </a:endParaRPr>
          </a:p>
        </p:txBody>
      </p:sp>
      <p:sp>
        <p:nvSpPr>
          <p:cNvPr id="384" name="Shape 384"/>
          <p:cNvSpPr/>
          <p:nvPr/>
        </p:nvSpPr>
        <p:spPr>
          <a:xfrm>
            <a:off x="630936" y="299245"/>
            <a:ext cx="1262062" cy="1209674"/>
          </a:xfrm>
          <a:prstGeom prst="rect">
            <a:avLst/>
          </a:prstGeom>
          <a:blipFill>
            <a:blip r:embed="rId3"/>
            <a:stretch>
              <a:fillRect/>
            </a:stretch>
          </a:blipFill>
        </p:spPr>
      </p:sp>
      <p:sp>
        <p:nvSpPr>
          <p:cNvPr id="385" name="Shape 385"/>
          <p:cNvSpPr/>
          <p:nvPr/>
        </p:nvSpPr>
        <p:spPr>
          <a:xfrm>
            <a:off x="7080504" y="274637"/>
            <a:ext cx="1019175" cy="1343025"/>
          </a:xfrm>
          <a:prstGeom prst="rect">
            <a:avLst/>
          </a:prstGeom>
          <a:blipFill>
            <a:blip r:embed="rId4"/>
            <a:stretch>
              <a:fillRect/>
            </a:stretch>
          </a:blipFill>
        </p:spPr>
      </p:sp>
      <p:sp>
        <p:nvSpPr>
          <p:cNvPr id="386" name="Shape 386"/>
          <p:cNvSpPr/>
          <p:nvPr/>
        </p:nvSpPr>
        <p:spPr>
          <a:xfrm>
            <a:off x="6351937" y="4331316"/>
            <a:ext cx="1621725" cy="1597200"/>
          </a:xfrm>
          <a:prstGeom prst="rect">
            <a:avLst/>
          </a:prstGeom>
          <a:blipFill>
            <a:blip r:embed="rId5"/>
            <a:stretch>
              <a:fillRect/>
            </a:stretch>
          </a:blipFill>
        </p:spPr>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01" name="Shape 40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C61C0A"/>
              </a:buClr>
              <a:buSzPct val="25000"/>
              <a:buFont typeface="Calibri"/>
              <a:buNone/>
            </a:pPr>
            <a:r>
              <a:rPr lang="en-US" sz="2800" b="1" i="0" u="none" strike="noStrike" cap="none" baseline="0" dirty="0">
                <a:solidFill>
                  <a:srgbClr val="C61C0A"/>
                </a:solidFill>
                <a:latin typeface="Calibri"/>
                <a:ea typeface="Calibri"/>
                <a:cs typeface="Calibri"/>
                <a:sym typeface="Calibri"/>
              </a:rPr>
              <a:t>Social and Communication </a:t>
            </a:r>
            <a:r>
              <a:rPr lang="en-US" sz="2800" b="1" dirty="0" smtClean="0">
                <a:solidFill>
                  <a:srgbClr val="C61C0A"/>
                </a:solidFill>
              </a:rPr>
              <a:t>Differences </a:t>
            </a:r>
            <a:endParaRPr lang="en-US" sz="2800" b="1" i="0" u="none" strike="noStrike" cap="none" baseline="0" dirty="0">
              <a:solidFill>
                <a:srgbClr val="C61C0A"/>
              </a:solidFill>
              <a:latin typeface="Calibri"/>
              <a:ea typeface="Calibri"/>
              <a:cs typeface="Calibri"/>
              <a:sym typeface="Calibri"/>
            </a:endParaRPr>
          </a:p>
          <a:p>
            <a:endParaRPr lang="en-US" sz="2800" b="1" i="0" u="none" strike="noStrike" cap="none" baseline="0" dirty="0">
              <a:solidFill>
                <a:srgbClr val="C61C0A"/>
              </a:solidFill>
              <a:latin typeface="Calibri"/>
              <a:ea typeface="Calibri"/>
              <a:cs typeface="Calibri"/>
              <a:sym typeface="Calibri"/>
            </a:endParaRPr>
          </a:p>
          <a:p>
            <a:pPr marL="0" marR="0" lvl="0" indent="0" algn="ctr" rtl="0">
              <a:buClr>
                <a:srgbClr val="006600"/>
              </a:buClr>
              <a:buSzPct val="25000"/>
              <a:buFont typeface="Calibri"/>
              <a:buNone/>
            </a:pPr>
            <a:r>
              <a:rPr lang="en-US" sz="2800" b="1" i="0" u="none" strike="noStrike" cap="none" baseline="0" dirty="0">
                <a:solidFill>
                  <a:srgbClr val="006600"/>
                </a:solidFill>
                <a:latin typeface="Calibri"/>
                <a:ea typeface="Calibri"/>
                <a:cs typeface="Calibri"/>
                <a:sym typeface="Calibri"/>
              </a:rPr>
              <a:t>Lack of Engagement/Advancement </a:t>
            </a:r>
          </a:p>
          <a:p>
            <a:endParaRPr lang="en-US" sz="2800" b="1" i="0" u="none" strike="noStrike" cap="none" baseline="0" dirty="0">
              <a:solidFill>
                <a:srgbClr val="006600"/>
              </a:solidFill>
              <a:latin typeface="Calibri"/>
              <a:ea typeface="Calibri"/>
              <a:cs typeface="Calibri"/>
              <a:sym typeface="Calibri"/>
            </a:endParaRPr>
          </a:p>
          <a:p>
            <a:pPr marL="0" marR="0" lvl="0" indent="0" algn="ctr" rtl="0">
              <a:buClr>
                <a:srgbClr val="006600"/>
              </a:buClr>
              <a:buSzPct val="25000"/>
              <a:buFont typeface="Calibri"/>
              <a:buNone/>
            </a:pPr>
            <a:r>
              <a:rPr lang="en-US" sz="2800" b="1" i="0" u="none" strike="noStrike" cap="none" baseline="0" dirty="0">
                <a:solidFill>
                  <a:srgbClr val="006600"/>
                </a:solidFill>
                <a:latin typeface="Calibri"/>
                <a:ea typeface="Calibri"/>
                <a:cs typeface="Calibri"/>
                <a:sym typeface="Calibri"/>
              </a:rPr>
              <a:t>Staying Focused on a Task/Routine </a:t>
            </a:r>
          </a:p>
          <a:p>
            <a:endParaRPr lang="en-US" sz="2800" b="1" i="0" u="none" strike="noStrike" cap="none" baseline="0" dirty="0">
              <a:solidFill>
                <a:srgbClr val="006600"/>
              </a:solidFill>
              <a:latin typeface="Calibri"/>
              <a:ea typeface="Calibri"/>
              <a:cs typeface="Calibri"/>
              <a:sym typeface="Calibri"/>
            </a:endParaRPr>
          </a:p>
          <a:p>
            <a:pPr marL="0" marR="0" lvl="0" indent="0" algn="ctr" rtl="0">
              <a:buClr>
                <a:srgbClr val="006600"/>
              </a:buClr>
              <a:buSzPct val="25000"/>
              <a:buFont typeface="Calibri"/>
              <a:buNone/>
            </a:pPr>
            <a:r>
              <a:rPr lang="en-US" sz="2800" b="1" i="0" u="none" strike="noStrike" cap="none" baseline="0" dirty="0">
                <a:solidFill>
                  <a:srgbClr val="006600"/>
                </a:solidFill>
                <a:latin typeface="Calibri"/>
                <a:ea typeface="Calibri"/>
                <a:cs typeface="Calibri"/>
                <a:sym typeface="Calibri"/>
              </a:rPr>
              <a:t>Communication / Relating to Peers and Adults </a:t>
            </a:r>
          </a:p>
          <a:p>
            <a:pPr marL="0" marR="0" lvl="0" indent="0" algn="ctr" rtl="0">
              <a:buClr>
                <a:srgbClr val="009900"/>
              </a:buClr>
              <a:buSzPct val="25000"/>
              <a:buFont typeface="Calibri"/>
              <a:buNone/>
            </a:pPr>
            <a:r>
              <a:rPr lang="en-US" sz="2800" b="1" i="0" u="none" strike="noStrike" cap="none" baseline="0" dirty="0">
                <a:solidFill>
                  <a:srgbClr val="009900"/>
                </a:solidFill>
                <a:latin typeface="Calibri"/>
                <a:ea typeface="Calibri"/>
                <a:cs typeface="Calibri"/>
                <a:sym typeface="Calibri"/>
              </a:rPr>
              <a:t> </a:t>
            </a:r>
          </a:p>
        </p:txBody>
      </p:sp>
      <p:sp>
        <p:nvSpPr>
          <p:cNvPr id="402" name="Shape 402"/>
          <p:cNvSpPr/>
          <p:nvPr/>
        </p:nvSpPr>
        <p:spPr>
          <a:xfrm>
            <a:off x="743712" y="340519"/>
            <a:ext cx="1219200" cy="1168400"/>
          </a:xfrm>
          <a:prstGeom prst="rect">
            <a:avLst/>
          </a:prstGeom>
          <a:blipFill>
            <a:blip r:embed="rId3"/>
            <a:stretch>
              <a:fillRect/>
            </a:stretch>
          </a:blipFill>
        </p:spPr>
      </p:sp>
      <p:sp>
        <p:nvSpPr>
          <p:cNvPr id="403" name="Shape 403"/>
          <p:cNvSpPr/>
          <p:nvPr/>
        </p:nvSpPr>
        <p:spPr>
          <a:xfrm>
            <a:off x="7162800" y="439737"/>
            <a:ext cx="1019175" cy="1343025"/>
          </a:xfrm>
          <a:prstGeom prst="rect">
            <a:avLst/>
          </a:prstGeom>
          <a:blipFill>
            <a:blip r:embed="rId4"/>
            <a:stretch>
              <a:fillRect/>
            </a:stretch>
          </a:blipFill>
        </p:spPr>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10" name="Shape 41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C61C0A"/>
              </a:buClr>
              <a:buSzPct val="25000"/>
              <a:buFont typeface="Calibri"/>
              <a:buNone/>
            </a:pPr>
            <a:r>
              <a:rPr lang="en-US" sz="2400" b="1" i="0" u="none" strike="noStrike" cap="none" baseline="0" dirty="0">
                <a:solidFill>
                  <a:srgbClr val="C61C0A"/>
                </a:solidFill>
                <a:latin typeface="Calibri"/>
                <a:ea typeface="Calibri"/>
                <a:cs typeface="Calibri"/>
                <a:sym typeface="Calibri"/>
              </a:rPr>
              <a:t>Lack of Engagement /Communication </a:t>
            </a:r>
          </a:p>
          <a:p>
            <a:pPr marL="0" marR="0" lvl="0" indent="0" algn="ctr" rtl="0">
              <a:lnSpc>
                <a:spcPct val="90000"/>
              </a:lnSpc>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Many on the </a:t>
            </a:r>
            <a:r>
              <a:rPr lang="en-US" sz="2400" b="0" i="0" u="none" strike="noStrike" cap="none" baseline="0" dirty="0" smtClean="0">
                <a:solidFill>
                  <a:schemeClr val="dk1"/>
                </a:solidFill>
                <a:latin typeface="Calibri"/>
                <a:ea typeface="Calibri"/>
                <a:cs typeface="Calibri"/>
                <a:sym typeface="Calibri"/>
              </a:rPr>
              <a:t>autism </a:t>
            </a:r>
            <a:r>
              <a:rPr lang="en-US" sz="2400" dirty="0"/>
              <a:t>s</a:t>
            </a:r>
            <a:r>
              <a:rPr lang="en-US" sz="2400" b="0" i="0" u="none" strike="noStrike" cap="none" baseline="0" dirty="0" smtClean="0">
                <a:solidFill>
                  <a:schemeClr val="dk1"/>
                </a:solidFill>
                <a:latin typeface="Calibri"/>
                <a:ea typeface="Calibri"/>
                <a:cs typeface="Calibri"/>
                <a:sym typeface="Calibri"/>
              </a:rPr>
              <a:t>pectrum have</a:t>
            </a:r>
            <a:r>
              <a:rPr lang="en-US" sz="2400" b="0" i="0" u="none" strike="noStrike" cap="none" dirty="0" smtClean="0">
                <a:solidFill>
                  <a:schemeClr val="dk1"/>
                </a:solidFill>
                <a:latin typeface="Calibri"/>
                <a:ea typeface="Calibri"/>
                <a:cs typeface="Calibri"/>
                <a:sym typeface="Calibri"/>
              </a:rPr>
              <a:t> communication </a:t>
            </a:r>
          </a:p>
          <a:p>
            <a:pPr marL="0" marR="0" lvl="0" indent="0" algn="ctr" rtl="0">
              <a:lnSpc>
                <a:spcPct val="90000"/>
              </a:lnSpc>
              <a:buClr>
                <a:schemeClr val="dk1"/>
              </a:buClr>
              <a:buSzPct val="25000"/>
              <a:buFont typeface="Calibri"/>
              <a:buNone/>
            </a:pPr>
            <a:r>
              <a:rPr lang="en-US" sz="2400" b="0" i="0" u="none" strike="noStrike" cap="none" dirty="0" smtClean="0">
                <a:solidFill>
                  <a:schemeClr val="dk1"/>
                </a:solidFill>
                <a:latin typeface="Calibri"/>
                <a:ea typeface="Calibri"/>
                <a:cs typeface="Calibri"/>
                <a:sym typeface="Calibri"/>
              </a:rPr>
              <a:t>differences </a:t>
            </a:r>
            <a:r>
              <a:rPr lang="en-US" sz="2400" b="0" i="0" u="none" strike="noStrike" cap="none" baseline="0" dirty="0" smtClean="0">
                <a:solidFill>
                  <a:schemeClr val="dk1"/>
                </a:solidFill>
                <a:latin typeface="Calibri"/>
                <a:ea typeface="Calibri"/>
                <a:cs typeface="Calibri"/>
                <a:sym typeface="Calibri"/>
              </a:rPr>
              <a:t>with </a:t>
            </a:r>
            <a:r>
              <a:rPr lang="en-US" sz="2400" b="0" i="0" u="none" strike="noStrike" cap="none" baseline="0" dirty="0">
                <a:solidFill>
                  <a:schemeClr val="dk1"/>
                </a:solidFill>
                <a:latin typeface="Calibri"/>
                <a:ea typeface="Calibri"/>
                <a:cs typeface="Calibri"/>
                <a:sym typeface="Calibri"/>
              </a:rPr>
              <a:t>peers </a:t>
            </a:r>
            <a:r>
              <a:rPr lang="en-US" sz="2400" dirty="0" smtClean="0"/>
              <a:t>and</a:t>
            </a:r>
            <a:r>
              <a:rPr lang="en-US" sz="2400" b="0" i="0" u="none" strike="noStrike" cap="none" baseline="0" dirty="0" smtClean="0">
                <a:solidFill>
                  <a:schemeClr val="dk1"/>
                </a:solidFill>
                <a:latin typeface="Calibri"/>
                <a:ea typeface="Calibri"/>
                <a:cs typeface="Calibri"/>
                <a:sym typeface="Calibri"/>
              </a:rPr>
              <a:t> </a:t>
            </a:r>
            <a:r>
              <a:rPr lang="en-US" sz="2400" b="0" i="0" u="none" strike="noStrike" cap="none" baseline="0" dirty="0">
                <a:solidFill>
                  <a:schemeClr val="dk1"/>
                </a:solidFill>
                <a:latin typeface="Calibri"/>
                <a:ea typeface="Calibri"/>
                <a:cs typeface="Calibri"/>
                <a:sym typeface="Calibri"/>
              </a:rPr>
              <a:t>adults.  </a:t>
            </a:r>
          </a:p>
          <a:p>
            <a:endParaRPr lang="en-US" sz="2400" b="0" i="0" u="none" strike="noStrike" cap="none" baseline="0" dirty="0">
              <a:solidFill>
                <a:schemeClr val="dk1"/>
              </a:solidFill>
              <a:latin typeface="Calibri"/>
              <a:ea typeface="Calibri"/>
              <a:cs typeface="Calibri"/>
              <a:sym typeface="Calibri"/>
            </a:endParaRPr>
          </a:p>
          <a:p>
            <a:pPr marL="0" marR="0" lvl="0" indent="0" algn="ctr" rtl="0">
              <a:lnSpc>
                <a:spcPct val="90000"/>
              </a:lnSpc>
              <a:buClr>
                <a:srgbClr val="C00000"/>
              </a:buClr>
              <a:buSzPct val="25000"/>
              <a:buFont typeface="Calibri"/>
              <a:buNone/>
            </a:pPr>
            <a:r>
              <a:rPr lang="en-US" sz="1800" b="1" i="0" u="none" strike="noStrike" cap="none" baseline="0" dirty="0">
                <a:solidFill>
                  <a:srgbClr val="C00000"/>
                </a:solidFill>
                <a:latin typeface="Calibri"/>
                <a:ea typeface="Calibri"/>
                <a:cs typeface="Calibri"/>
                <a:sym typeface="Calibri"/>
              </a:rPr>
              <a:t>How to work </a:t>
            </a:r>
            <a:r>
              <a:rPr lang="en-US" sz="1800" b="1" dirty="0" smtClean="0">
                <a:solidFill>
                  <a:srgbClr val="C00000"/>
                </a:solidFill>
              </a:rPr>
              <a:t>with </a:t>
            </a:r>
            <a:r>
              <a:rPr lang="en-US" sz="1800" b="1" dirty="0">
                <a:solidFill>
                  <a:srgbClr val="C00000"/>
                </a:solidFill>
              </a:rPr>
              <a:t>c</a:t>
            </a:r>
            <a:r>
              <a:rPr lang="en-US" sz="1800" b="1" dirty="0" smtClean="0">
                <a:solidFill>
                  <a:srgbClr val="C00000"/>
                </a:solidFill>
              </a:rPr>
              <a:t>ommunication differences</a:t>
            </a:r>
          </a:p>
          <a:p>
            <a:pPr marL="0" marR="0" lvl="0" indent="0" algn="ctr" rtl="0">
              <a:lnSpc>
                <a:spcPct val="90000"/>
              </a:lnSpc>
              <a:buClr>
                <a:srgbClr val="C00000"/>
              </a:buClr>
              <a:buSzPct val="25000"/>
              <a:buFont typeface="Calibri"/>
              <a:buNone/>
            </a:pPr>
            <a:endParaRPr lang="en-US" sz="1800" b="1" dirty="0">
              <a:solidFill>
                <a:srgbClr val="C00000"/>
              </a:solidFill>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Try to get into the child’s world by finding out what their special interest is.  This will help in communication issues as well</a:t>
            </a:r>
            <a:r>
              <a:rPr lang="en-US" sz="1800" dirty="0"/>
              <a:t> (see next slide for examples</a:t>
            </a:r>
            <a:r>
              <a:rPr lang="en-US" sz="1800" dirty="0" smtClean="0"/>
              <a:t>).</a:t>
            </a:r>
            <a:endParaRPr lang="en-US" sz="1800" dirty="0"/>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Special </a:t>
            </a:r>
            <a:r>
              <a:rPr lang="en-US" sz="1800" b="0" i="0" u="none" strike="noStrike" cap="none" baseline="0" dirty="0" smtClean="0">
                <a:solidFill>
                  <a:schemeClr val="dk1"/>
                </a:solidFill>
                <a:latin typeface="Calibri"/>
                <a:ea typeface="Calibri"/>
                <a:cs typeface="Calibri"/>
                <a:sym typeface="Calibri"/>
              </a:rPr>
              <a:t>Interests or hobbies </a:t>
            </a:r>
            <a:r>
              <a:rPr lang="en-US" sz="1800" b="0" i="0" u="none" strike="noStrike" cap="none" baseline="0" dirty="0">
                <a:solidFill>
                  <a:schemeClr val="dk1"/>
                </a:solidFill>
                <a:latin typeface="Calibri"/>
                <a:ea typeface="Calibri"/>
                <a:cs typeface="Calibri"/>
                <a:sym typeface="Calibri"/>
              </a:rPr>
              <a:t>are something that the child spends a large portion of </a:t>
            </a:r>
            <a:r>
              <a:rPr lang="en-US" sz="1800" b="0" i="0" u="none" strike="noStrike" cap="none" baseline="0" dirty="0" smtClean="0">
                <a:solidFill>
                  <a:schemeClr val="dk1"/>
                </a:solidFill>
                <a:latin typeface="Calibri"/>
                <a:ea typeface="Calibri"/>
                <a:cs typeface="Calibri"/>
                <a:sym typeface="Calibri"/>
              </a:rPr>
              <a:t>their </a:t>
            </a:r>
            <a:r>
              <a:rPr lang="en-US" sz="1800" b="0" i="0" u="none" strike="noStrike" cap="none" baseline="0" dirty="0">
                <a:solidFill>
                  <a:schemeClr val="dk1"/>
                </a:solidFill>
                <a:latin typeface="Calibri"/>
                <a:ea typeface="Calibri"/>
                <a:cs typeface="Calibri"/>
                <a:sym typeface="Calibri"/>
              </a:rPr>
              <a:t>time focusing on. It could be cars, dinosaurs, whales, bridges, computers, </a:t>
            </a:r>
            <a:r>
              <a:rPr lang="en-US" sz="1800" b="0" i="0" u="none" strike="noStrike" cap="none" baseline="0" dirty="0" err="1">
                <a:solidFill>
                  <a:schemeClr val="dk1"/>
                </a:solidFill>
                <a:latin typeface="Calibri"/>
                <a:ea typeface="Calibri"/>
                <a:cs typeface="Calibri"/>
                <a:sym typeface="Calibri"/>
              </a:rPr>
              <a:t>Minecraft</a:t>
            </a:r>
            <a:r>
              <a:rPr lang="en-US" sz="1800" b="0" i="0" u="none" strike="noStrike" cap="none" baseline="0" dirty="0">
                <a:solidFill>
                  <a:schemeClr val="dk1"/>
                </a:solidFill>
                <a:latin typeface="Calibri"/>
                <a:ea typeface="Calibri"/>
                <a:cs typeface="Calibri"/>
                <a:sym typeface="Calibri"/>
              </a:rPr>
              <a:t>, Angry Birds, horses (animals are very common)  etc….. </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Use </a:t>
            </a:r>
            <a:r>
              <a:rPr lang="en-US" sz="1800" b="1" dirty="0">
                <a:solidFill>
                  <a:srgbClr val="556A2C"/>
                </a:solidFill>
              </a:rPr>
              <a:t>p</a:t>
            </a:r>
            <a:r>
              <a:rPr lang="en-US" sz="1800" b="1" i="0" u="none" strike="noStrike" cap="none" baseline="0" dirty="0" smtClean="0">
                <a:solidFill>
                  <a:srgbClr val="556A2C"/>
                </a:solidFill>
                <a:latin typeface="Calibri"/>
                <a:ea typeface="Calibri"/>
                <a:cs typeface="Calibri"/>
                <a:sym typeface="Calibri"/>
              </a:rPr>
              <a:t>ositive</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encouragement for </a:t>
            </a:r>
            <a:r>
              <a:rPr lang="en-US" sz="1800" b="0" i="0" u="none" strike="noStrike" cap="none" baseline="0" dirty="0" smtClean="0">
                <a:solidFill>
                  <a:schemeClr val="dk1"/>
                </a:solidFill>
                <a:latin typeface="Calibri"/>
                <a:ea typeface="Calibri"/>
                <a:cs typeface="Calibri"/>
                <a:sym typeface="Calibri"/>
              </a:rPr>
              <a:t>participation, </a:t>
            </a:r>
            <a:r>
              <a:rPr lang="en-US" sz="1800" b="0" i="0" u="none" strike="noStrike" cap="none" baseline="0" dirty="0">
                <a:solidFill>
                  <a:schemeClr val="dk1"/>
                </a:solidFill>
                <a:latin typeface="Calibri"/>
                <a:ea typeface="Calibri"/>
                <a:cs typeface="Calibri"/>
                <a:sym typeface="Calibri"/>
              </a:rPr>
              <a:t>customizing an incentive program relating to their special interest. (Stickers work great for younger scouts</a:t>
            </a:r>
            <a:r>
              <a:rPr lang="en-US" sz="1800" b="0" i="0" u="none" strike="noStrike" cap="none" baseline="0" dirty="0" smtClean="0">
                <a:solidFill>
                  <a:schemeClr val="dk1"/>
                </a:solidFill>
                <a:latin typeface="Calibri"/>
                <a:ea typeface="Calibri"/>
                <a:cs typeface="Calibri"/>
                <a:sym typeface="Calibri"/>
              </a:rPr>
              <a:t>). </a:t>
            </a:r>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p:txBody>
      </p:sp>
      <p:sp>
        <p:nvSpPr>
          <p:cNvPr id="411" name="Shape 411"/>
          <p:cNvSpPr/>
          <p:nvPr/>
        </p:nvSpPr>
        <p:spPr>
          <a:xfrm>
            <a:off x="661416" y="365919"/>
            <a:ext cx="1192211" cy="1142999"/>
          </a:xfrm>
          <a:prstGeom prst="rect">
            <a:avLst/>
          </a:prstGeom>
          <a:blipFill>
            <a:blip r:embed="rId3"/>
            <a:stretch>
              <a:fillRect/>
            </a:stretch>
          </a:blipFill>
        </p:spPr>
      </p:sp>
      <p:sp>
        <p:nvSpPr>
          <p:cNvPr id="412" name="Shape 412"/>
          <p:cNvSpPr/>
          <p:nvPr/>
        </p:nvSpPr>
        <p:spPr>
          <a:xfrm>
            <a:off x="7239000" y="457200"/>
            <a:ext cx="1019175" cy="1343025"/>
          </a:xfrm>
          <a:prstGeom prst="rect">
            <a:avLst/>
          </a:prstGeom>
          <a:blipFill>
            <a:blip r:embed="rId4"/>
            <a:stretch>
              <a:fillRect/>
            </a:stretch>
          </a:blipFill>
        </p:spPr>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18" name="Shape 41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chemeClr val="dk1"/>
              </a:buClr>
              <a:buSzPct val="25000"/>
              <a:buFont typeface="Calibri"/>
              <a:buNone/>
            </a:pPr>
            <a:r>
              <a:rPr lang="en-US" sz="1800" b="1" i="0" u="none" strike="noStrike" cap="none" baseline="0" dirty="0">
                <a:solidFill>
                  <a:schemeClr val="dk1"/>
                </a:solidFill>
                <a:latin typeface="Calibri"/>
                <a:ea typeface="Calibri"/>
                <a:cs typeface="Calibri"/>
                <a:sym typeface="Calibri"/>
              </a:rPr>
              <a:t>Try to integrate the scout’s special interests into den or troop activities.</a:t>
            </a:r>
          </a:p>
          <a:p>
            <a:endParaRPr lang="en-US" sz="1800" b="1" i="0" u="none" strike="noStrike" cap="none" baseline="0" dirty="0">
              <a:solidFill>
                <a:schemeClr val="dk1"/>
              </a:solidFill>
              <a:latin typeface="Calibri"/>
              <a:ea typeface="Calibri"/>
              <a:cs typeface="Calibri"/>
              <a:sym typeface="Calibri"/>
            </a:endParaRPr>
          </a:p>
          <a:p>
            <a:pPr marL="457200" marR="0" lvl="0" indent="-342900" algn="l" rtl="0">
              <a:buClr>
                <a:schemeClr val="dk1"/>
              </a:buClr>
              <a:buSzPct val="100000"/>
              <a:buFont typeface="Calibri"/>
              <a:buChar char="●"/>
            </a:pPr>
            <a:r>
              <a:rPr lang="en-US" sz="1800" dirty="0"/>
              <a:t>Cars - Family Travel Belt Loop, Automotive Merit Badge, </a:t>
            </a:r>
            <a:r>
              <a:rPr lang="en-US" sz="1800" dirty="0" smtClean="0"/>
              <a:t>attend </a:t>
            </a:r>
            <a:r>
              <a:rPr lang="en-US" sz="1800" dirty="0"/>
              <a:t>a car </a:t>
            </a:r>
            <a:r>
              <a:rPr lang="en-US" sz="1800" dirty="0" smtClean="0"/>
              <a:t>show.</a:t>
            </a:r>
            <a:endParaRPr lang="en-US" sz="1800" dirty="0"/>
          </a:p>
          <a:p>
            <a:pPr marL="457200" marR="0" lvl="0" indent="-342900" algn="l" rtl="0">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Computers – Computer Belt Loop, Communications Activity Badge, Computers, </a:t>
            </a:r>
            <a:r>
              <a:rPr lang="en-US" sz="1800" b="0" i="0" u="none" strike="noStrike" cap="none" baseline="0" dirty="0" err="1">
                <a:solidFill>
                  <a:schemeClr val="dk1"/>
                </a:solidFill>
                <a:latin typeface="Calibri"/>
                <a:ea typeface="Calibri"/>
                <a:cs typeface="Calibri"/>
                <a:sym typeface="Calibri"/>
              </a:rPr>
              <a:t>GeoCaching</a:t>
            </a:r>
            <a:r>
              <a:rPr lang="en-US" sz="1800" b="0" i="0" u="none" strike="noStrike" cap="none" baseline="0" dirty="0">
                <a:solidFill>
                  <a:schemeClr val="dk1"/>
                </a:solidFill>
                <a:latin typeface="Calibri"/>
                <a:ea typeface="Calibri"/>
                <a:cs typeface="Calibri"/>
                <a:sym typeface="Calibri"/>
              </a:rPr>
              <a:t>, Robotics Merit Badge, tour at a computer company</a:t>
            </a:r>
            <a:r>
              <a:rPr lang="en-US" sz="1800" b="0" i="0" u="none" strike="noStrike" cap="none" baseline="0" dirty="0" smtClean="0">
                <a:solidFill>
                  <a:schemeClr val="dk1"/>
                </a:solidFill>
                <a:latin typeface="Calibri"/>
                <a:ea typeface="Calibri"/>
                <a:cs typeface="Calibri"/>
                <a:sym typeface="Calibri"/>
              </a:rPr>
              <a:t>. </a:t>
            </a:r>
            <a:endParaRPr lang="en-US" sz="1800" dirty="0"/>
          </a:p>
          <a:p>
            <a:pPr marL="114300" marR="0" lvl="0" indent="0" algn="l" rtl="0">
              <a:buClr>
                <a:schemeClr val="dk1"/>
              </a:buClr>
              <a:buSzPct val="100000"/>
              <a:buNone/>
            </a:pPr>
            <a:r>
              <a:rPr lang="en-US" sz="1800" b="0" i="0" u="none" strike="noStrike" cap="none" dirty="0" smtClean="0">
                <a:solidFill>
                  <a:schemeClr val="dk1"/>
                </a:solidFill>
                <a:latin typeface="Calibri"/>
                <a:ea typeface="Calibri"/>
                <a:cs typeface="Calibri"/>
                <a:sym typeface="Calibri"/>
              </a:rPr>
              <a:t>       </a:t>
            </a:r>
            <a:r>
              <a:rPr lang="en-US" sz="1800" b="0" i="0" u="none" strike="noStrike" cap="none" baseline="0" dirty="0" smtClean="0">
                <a:solidFill>
                  <a:schemeClr val="dk1"/>
                </a:solidFill>
                <a:latin typeface="Calibri"/>
                <a:ea typeface="Calibri"/>
                <a:cs typeface="Calibri"/>
                <a:sym typeface="Calibri"/>
              </a:rPr>
              <a:t>STEM</a:t>
            </a:r>
            <a:r>
              <a:rPr lang="en-US" sz="1800" b="0" i="0" u="none" strike="noStrike" cap="none" dirty="0" smtClean="0">
                <a:solidFill>
                  <a:schemeClr val="dk1"/>
                </a:solidFill>
                <a:latin typeface="Calibri"/>
                <a:ea typeface="Calibri"/>
                <a:cs typeface="Calibri"/>
                <a:sym typeface="Calibri"/>
              </a:rPr>
              <a:t> programs (Science, Technology, Engineering and Math)</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Dinosaurs – Wildlife Conservation or Geology Belt Loop, Geologist Activity Badge, Geology Merit Badge, tour at a Museum or hike at someplace like the </a:t>
            </a:r>
            <a:r>
              <a:rPr lang="en-US" sz="1800" dirty="0"/>
              <a:t>c</a:t>
            </a:r>
            <a:r>
              <a:rPr lang="en-US" sz="1800" b="0" i="0" u="none" strike="noStrike" cap="none" baseline="0" dirty="0" smtClean="0">
                <a:solidFill>
                  <a:schemeClr val="dk1"/>
                </a:solidFill>
                <a:latin typeface="Calibri"/>
                <a:ea typeface="Calibri"/>
                <a:cs typeface="Calibri"/>
                <a:sym typeface="Calibri"/>
              </a:rPr>
              <a:t>aves.</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Bridges – Science Belt Loop, Engineer or Scientist Activity Badge, Engineering or Architecture Merit </a:t>
            </a:r>
            <a:r>
              <a:rPr lang="en-US" sz="1800" b="0" i="0" u="none" strike="noStrike" cap="none" baseline="0" dirty="0" smtClean="0">
                <a:solidFill>
                  <a:schemeClr val="dk1"/>
                </a:solidFill>
                <a:latin typeface="Calibri"/>
                <a:ea typeface="Calibri"/>
                <a:cs typeface="Calibri"/>
                <a:sym typeface="Calibri"/>
              </a:rPr>
              <a:t>Badge.</a:t>
            </a:r>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pPr marL="457200" marR="0" lvl="0" indent="-342900" algn="l" rtl="0">
              <a:buClr>
                <a:schemeClr val="dk1"/>
              </a:buClr>
              <a:buSzPct val="100000"/>
              <a:buFont typeface="Calibri"/>
              <a:buChar char="●"/>
            </a:pPr>
            <a:r>
              <a:rPr lang="en-US" sz="1800" b="1" i="0" u="none" strike="noStrike" cap="none" baseline="0" dirty="0">
                <a:solidFill>
                  <a:srgbClr val="C00000"/>
                </a:solidFill>
                <a:latin typeface="Calibri"/>
                <a:ea typeface="Calibri"/>
                <a:cs typeface="Calibri"/>
                <a:sym typeface="Calibri"/>
              </a:rPr>
              <a:t>For all Subjects </a:t>
            </a:r>
            <a:r>
              <a:rPr lang="en-US" sz="1800" b="0" i="0" u="none" strike="noStrike" cap="none" baseline="0" dirty="0">
                <a:solidFill>
                  <a:schemeClr val="dk1"/>
                </a:solidFill>
                <a:latin typeface="Calibri"/>
                <a:ea typeface="Calibri"/>
                <a:cs typeface="Calibri"/>
                <a:sym typeface="Calibri"/>
              </a:rPr>
              <a:t>– Art Belt loop, Communicating Belt Loop, Reading and Writing Belt Loop, Artist or Showman Activity, Reading or Theater Merit Badges</a:t>
            </a:r>
          </a:p>
        </p:txBody>
      </p:sp>
      <p:sp>
        <p:nvSpPr>
          <p:cNvPr id="419" name="Shape 419"/>
          <p:cNvSpPr/>
          <p:nvPr/>
        </p:nvSpPr>
        <p:spPr>
          <a:xfrm>
            <a:off x="560832" y="299245"/>
            <a:ext cx="1262062" cy="1209674"/>
          </a:xfrm>
          <a:prstGeom prst="rect">
            <a:avLst/>
          </a:prstGeom>
          <a:blipFill>
            <a:blip r:embed="rId3"/>
            <a:stretch>
              <a:fillRect/>
            </a:stretch>
          </a:blipFill>
        </p:spPr>
      </p:sp>
      <p:sp>
        <p:nvSpPr>
          <p:cNvPr id="420" name="Shape 420"/>
          <p:cNvSpPr/>
          <p:nvPr/>
        </p:nvSpPr>
        <p:spPr>
          <a:xfrm>
            <a:off x="7162800" y="299245"/>
            <a:ext cx="1019175" cy="1343025"/>
          </a:xfrm>
          <a:prstGeom prst="rect">
            <a:avLst/>
          </a:prstGeom>
          <a:blipFill>
            <a:blip r:embed="rId4"/>
            <a:stretch>
              <a:fillRect/>
            </a:stretch>
          </a:blipFill>
        </p:spPr>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26" name="Shape 42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rgbClr val="C00000"/>
              </a:buClr>
              <a:buSzPct val="25000"/>
              <a:buFont typeface="Calibri"/>
              <a:buNone/>
            </a:pPr>
            <a:r>
              <a:rPr lang="en-US" sz="2000" b="1" i="0" u="none" strike="noStrike" cap="none" baseline="0" dirty="0">
                <a:solidFill>
                  <a:srgbClr val="C00000"/>
                </a:solidFill>
                <a:latin typeface="Calibri"/>
                <a:ea typeface="Calibri"/>
                <a:cs typeface="Calibri"/>
                <a:sym typeface="Calibri"/>
              </a:rPr>
              <a:t>Lack of Engagement in Meetings/Games/Outings</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Work with parents to create a positive reward </a:t>
            </a:r>
            <a:r>
              <a:rPr lang="en-US" sz="1800" b="0" i="0" u="none" strike="noStrike" cap="none" baseline="0" dirty="0" smtClean="0">
                <a:solidFill>
                  <a:schemeClr val="dk1"/>
                </a:solidFill>
                <a:latin typeface="Calibri"/>
                <a:ea typeface="Calibri"/>
                <a:cs typeface="Calibri"/>
                <a:sym typeface="Calibri"/>
              </a:rPr>
              <a:t>system.</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Use positive encouragement for participation and focus.</a:t>
            </a:r>
          </a:p>
          <a:p>
            <a:pPr marL="0" marR="0" lvl="0" indent="0" algn="l" rtl="0">
              <a:lnSpc>
                <a:spcPct val="80000"/>
              </a:lnSpc>
              <a:buClr>
                <a:schemeClr val="dk1"/>
              </a:buClr>
              <a:buSzPct val="25000"/>
              <a:buNone/>
            </a:pPr>
            <a:r>
              <a:rPr lang="en-US" sz="1800" dirty="0"/>
              <a:t>	</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Use of </a:t>
            </a:r>
            <a:r>
              <a:rPr lang="en-US" sz="1800" b="0" i="0" u="none" strike="noStrike" cap="none" baseline="0" dirty="0" smtClean="0">
                <a:solidFill>
                  <a:schemeClr val="dk1"/>
                </a:solidFill>
                <a:latin typeface="Calibri"/>
                <a:ea typeface="Calibri"/>
                <a:cs typeface="Calibri"/>
                <a:sym typeface="Calibri"/>
              </a:rPr>
              <a:t>a </a:t>
            </a:r>
            <a:r>
              <a:rPr lang="en-US" sz="1800" b="0" i="0" u="none" strike="noStrike" cap="none" baseline="0" dirty="0">
                <a:solidFill>
                  <a:schemeClr val="dk1"/>
                </a:solidFill>
                <a:latin typeface="Calibri"/>
                <a:ea typeface="Calibri"/>
                <a:cs typeface="Calibri"/>
                <a:sym typeface="Calibri"/>
              </a:rPr>
              <a:t>Bead </a:t>
            </a:r>
            <a:r>
              <a:rPr lang="en-US" sz="1800" b="0" i="0" u="none" strike="noStrike" cap="none" baseline="0" dirty="0" smtClean="0">
                <a:solidFill>
                  <a:schemeClr val="dk1"/>
                </a:solidFill>
                <a:latin typeface="Calibri"/>
                <a:ea typeface="Calibri"/>
                <a:cs typeface="Calibri"/>
                <a:sym typeface="Calibri"/>
              </a:rPr>
              <a:t>Reward System </a:t>
            </a:r>
            <a:r>
              <a:rPr lang="en-US" sz="1800" dirty="0" smtClean="0"/>
              <a:t>or</a:t>
            </a:r>
            <a:r>
              <a:rPr lang="en-US" sz="1800" dirty="0"/>
              <a:t> </a:t>
            </a:r>
            <a:endParaRPr lang="en-US" sz="1800" dirty="0" smtClean="0"/>
          </a:p>
          <a:p>
            <a:pPr marL="0" marR="0" lvl="0" indent="0" algn="l" rtl="0">
              <a:lnSpc>
                <a:spcPct val="80000"/>
              </a:lnSpc>
              <a:buClr>
                <a:schemeClr val="dk1"/>
              </a:buClr>
              <a:buSzPct val="25000"/>
              <a:buNone/>
            </a:pPr>
            <a:r>
              <a:rPr lang="en-US" sz="1800" b="0" i="0" u="none" strike="noStrike" cap="none" baseline="0" dirty="0">
                <a:solidFill>
                  <a:schemeClr val="dk1"/>
                </a:solidFill>
                <a:latin typeface="Calibri"/>
                <a:ea typeface="Calibri"/>
                <a:cs typeface="Calibri"/>
                <a:sym typeface="Calibri"/>
              </a:rPr>
              <a:t>	</a:t>
            </a:r>
            <a:r>
              <a:rPr lang="en-US" sz="1800" b="0" i="0" u="none" strike="noStrike" cap="none" dirty="0" smtClean="0">
                <a:solidFill>
                  <a:schemeClr val="dk1"/>
                </a:solidFill>
                <a:latin typeface="Calibri"/>
                <a:ea typeface="Calibri"/>
                <a:cs typeface="Calibri"/>
                <a:sym typeface="Calibri"/>
              </a:rPr>
              <a:t> </a:t>
            </a:r>
            <a:r>
              <a:rPr lang="en-US" sz="1800" b="0" i="0" u="none" strike="noStrike" cap="none" baseline="0" dirty="0" smtClean="0">
                <a:solidFill>
                  <a:schemeClr val="dk1"/>
                </a:solidFill>
                <a:latin typeface="Calibri"/>
                <a:ea typeface="Calibri"/>
                <a:cs typeface="Calibri"/>
                <a:sym typeface="Calibri"/>
              </a:rPr>
              <a:t>othe</a:t>
            </a:r>
            <a:r>
              <a:rPr lang="en-US" sz="1800" dirty="0" smtClean="0"/>
              <a:t>r incentive system.</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Give options  - Find a place they will fit or encourage </a:t>
            </a:r>
            <a:r>
              <a:rPr lang="en-US" sz="1800" b="0" i="0" u="none" strike="noStrike" cap="none" baseline="0" dirty="0" smtClean="0">
                <a:solidFill>
                  <a:schemeClr val="dk1"/>
                </a:solidFill>
                <a:latin typeface="Calibri"/>
                <a:ea typeface="Calibri"/>
                <a:cs typeface="Calibri"/>
                <a:sym typeface="Calibri"/>
              </a:rPr>
              <a:t>them. </a:t>
            </a:r>
            <a:endParaRPr lang="en-US" sz="1800" b="0" i="0" u="none" strike="noStrike" cap="none" baseline="0" dirty="0">
              <a:solidFill>
                <a:schemeClr val="dk1"/>
              </a:solidFill>
              <a:latin typeface="Calibri"/>
              <a:ea typeface="Calibri"/>
              <a:cs typeface="Calibri"/>
              <a:sym typeface="Calibri"/>
            </a:endParaRPr>
          </a:p>
          <a:p>
            <a:pPr marL="0" marR="0" lvl="0" indent="0" algn="l" rtl="0">
              <a:lnSpc>
                <a:spcPct val="8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a:t>
            </a:r>
            <a:r>
              <a:rPr lang="en-US" sz="1800" b="0" i="0" u="none" strike="noStrike" cap="none" baseline="0" dirty="0" smtClean="0">
                <a:solidFill>
                  <a:schemeClr val="dk1"/>
                </a:solidFill>
                <a:latin typeface="Calibri"/>
                <a:ea typeface="Calibri"/>
                <a:cs typeface="Calibri"/>
                <a:sym typeface="Calibri"/>
              </a:rPr>
              <a:t>Example: </a:t>
            </a:r>
          </a:p>
          <a:p>
            <a:pPr marL="0" marR="0" lvl="0" indent="0" algn="l" rtl="0">
              <a:lnSpc>
                <a:spcPct val="80000"/>
              </a:lnSpc>
              <a:buClr>
                <a:schemeClr val="dk1"/>
              </a:buClr>
              <a:buSzPct val="25000"/>
              <a:buFont typeface="Calibri"/>
              <a:buNone/>
            </a:pPr>
            <a:r>
              <a:rPr lang="en-US" sz="1800" dirty="0"/>
              <a:t>	</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you can take part </a:t>
            </a:r>
            <a:r>
              <a:rPr lang="en-US" sz="1800" b="1" i="0" u="none" strike="noStrike" cap="none" baseline="0" dirty="0">
                <a:solidFill>
                  <a:schemeClr val="dk1"/>
                </a:solidFill>
                <a:latin typeface="Calibri"/>
                <a:ea typeface="Calibri"/>
                <a:cs typeface="Calibri"/>
                <a:sym typeface="Calibri"/>
              </a:rPr>
              <a:t>or</a:t>
            </a:r>
            <a:r>
              <a:rPr lang="en-US" sz="1800" b="0" i="0" u="none" strike="noStrike" cap="none" baseline="0" dirty="0">
                <a:solidFill>
                  <a:schemeClr val="dk1"/>
                </a:solidFill>
                <a:latin typeface="Calibri"/>
                <a:ea typeface="Calibri"/>
                <a:cs typeface="Calibri"/>
                <a:sym typeface="Calibri"/>
              </a:rPr>
              <a:t> you can be a </a:t>
            </a:r>
            <a:r>
              <a:rPr lang="en-US" sz="1800" b="0" i="0" u="none" strike="noStrike" cap="none" baseline="0" dirty="0" smtClean="0">
                <a:solidFill>
                  <a:schemeClr val="dk1"/>
                </a:solidFill>
                <a:latin typeface="Calibri"/>
                <a:ea typeface="Calibri"/>
                <a:cs typeface="Calibri"/>
                <a:sym typeface="Calibri"/>
              </a:rPr>
              <a:t>judge.</a:t>
            </a:r>
            <a:endParaRPr lang="en-US" sz="1800" b="0" i="0" u="none" strike="noStrike" cap="none" baseline="0" dirty="0">
              <a:solidFill>
                <a:schemeClr val="dk1"/>
              </a:solidFill>
              <a:latin typeface="Calibri"/>
              <a:ea typeface="Calibri"/>
              <a:cs typeface="Calibri"/>
              <a:sym typeface="Calibri"/>
            </a:endParaRPr>
          </a:p>
          <a:p>
            <a:pPr marL="0" marR="0" lvl="0" indent="0" algn="l" rtl="0">
              <a:lnSpc>
                <a:spcPct val="8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you can take part </a:t>
            </a:r>
            <a:r>
              <a:rPr lang="en-US" sz="1800" b="1" i="0" u="none" strike="noStrike" cap="none" baseline="0" dirty="0">
                <a:solidFill>
                  <a:schemeClr val="dk1"/>
                </a:solidFill>
                <a:latin typeface="Calibri"/>
                <a:ea typeface="Calibri"/>
                <a:cs typeface="Calibri"/>
                <a:sym typeface="Calibri"/>
              </a:rPr>
              <a:t>or</a:t>
            </a:r>
            <a:r>
              <a:rPr lang="en-US" sz="1800" b="0" i="0" u="none" strike="noStrike" cap="none" baseline="0" dirty="0">
                <a:solidFill>
                  <a:schemeClr val="dk1"/>
                </a:solidFill>
                <a:latin typeface="Calibri"/>
                <a:ea typeface="Calibri"/>
                <a:cs typeface="Calibri"/>
                <a:sym typeface="Calibri"/>
              </a:rPr>
              <a:t> be my shadow</a:t>
            </a:r>
            <a:r>
              <a:rPr lang="en-US" sz="1800" dirty="0"/>
              <a:t> </a:t>
            </a:r>
            <a:r>
              <a:rPr lang="en-US" sz="1800" dirty="0" smtClean="0"/>
              <a:t>or</a:t>
            </a:r>
            <a:r>
              <a:rPr lang="en-US" sz="1800" dirty="0"/>
              <a:t> </a:t>
            </a:r>
            <a:r>
              <a:rPr lang="en-US" sz="1800" b="0" i="0" u="none" strike="noStrike" cap="none" baseline="0" dirty="0" smtClean="0">
                <a:solidFill>
                  <a:schemeClr val="dk1"/>
                </a:solidFill>
                <a:latin typeface="Calibri"/>
                <a:ea typeface="Calibri"/>
                <a:cs typeface="Calibri"/>
                <a:sym typeface="Calibri"/>
              </a:rPr>
              <a:t>you </a:t>
            </a:r>
            <a:r>
              <a:rPr lang="en-US" sz="1800" b="0" i="0" u="none" strike="noStrike" cap="none" baseline="0" dirty="0">
                <a:solidFill>
                  <a:schemeClr val="dk1"/>
                </a:solidFill>
                <a:latin typeface="Calibri"/>
                <a:ea typeface="Calibri"/>
                <a:cs typeface="Calibri"/>
                <a:sym typeface="Calibri"/>
              </a:rPr>
              <a:t>can watch first, then take </a:t>
            </a:r>
            <a:r>
              <a:rPr lang="en-US" sz="1800" b="0" i="0" u="none" strike="noStrike" cap="none" baseline="0" dirty="0" smtClean="0">
                <a:solidFill>
                  <a:schemeClr val="dk1"/>
                </a:solidFill>
                <a:latin typeface="Calibri"/>
                <a:ea typeface="Calibri"/>
                <a:cs typeface="Calibri"/>
                <a:sym typeface="Calibri"/>
              </a:rPr>
              <a:t>part.</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Let them sit on the sidelines to watch and check in with them.</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Build their special interest into the meeting, game or outing.</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Many times it is </a:t>
            </a:r>
            <a:r>
              <a:rPr lang="en-US" sz="1800" b="0" i="0" u="none" strike="noStrike" cap="none" baseline="0" dirty="0" smtClean="0">
                <a:solidFill>
                  <a:schemeClr val="dk1"/>
                </a:solidFill>
                <a:latin typeface="Calibri"/>
                <a:ea typeface="Calibri"/>
                <a:cs typeface="Calibri"/>
                <a:sym typeface="Calibri"/>
              </a:rPr>
              <a:t>better </a:t>
            </a:r>
            <a:r>
              <a:rPr lang="en-US" sz="1800" b="0" i="0" u="none" strike="noStrike" cap="none" baseline="0" dirty="0">
                <a:solidFill>
                  <a:schemeClr val="dk1"/>
                </a:solidFill>
                <a:latin typeface="Calibri"/>
                <a:ea typeface="Calibri"/>
                <a:cs typeface="Calibri"/>
                <a:sym typeface="Calibri"/>
              </a:rPr>
              <a:t>that a leader encourages and not the parent.  This protects the Parent/Child relationship.</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Encourage inclusion whenever </a:t>
            </a:r>
            <a:r>
              <a:rPr lang="en-US" sz="1800" b="0" i="0" u="none" strike="noStrike" cap="none" baseline="0" dirty="0" smtClean="0">
                <a:solidFill>
                  <a:schemeClr val="dk1"/>
                </a:solidFill>
                <a:latin typeface="Calibri"/>
                <a:ea typeface="Calibri"/>
                <a:cs typeface="Calibri"/>
                <a:sym typeface="Calibri"/>
              </a:rPr>
              <a:t>possible</a:t>
            </a:r>
            <a:r>
              <a:rPr lang="en-US" sz="1800" b="0" i="0" u="none" strike="noStrike" cap="none" dirty="0" smtClean="0">
                <a:solidFill>
                  <a:schemeClr val="dk1"/>
                </a:solidFill>
                <a:latin typeface="Calibri"/>
                <a:ea typeface="Calibri"/>
                <a:cs typeface="Calibri"/>
                <a:sym typeface="Calibri"/>
              </a:rPr>
              <a:t> but</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not to the point of embarrassment  or singling out. </a:t>
            </a:r>
          </a:p>
        </p:txBody>
      </p:sp>
      <p:sp>
        <p:nvSpPr>
          <p:cNvPr id="427" name="Shape 427"/>
          <p:cNvSpPr/>
          <p:nvPr/>
        </p:nvSpPr>
        <p:spPr>
          <a:xfrm>
            <a:off x="670560" y="365919"/>
            <a:ext cx="1192211" cy="1142999"/>
          </a:xfrm>
          <a:prstGeom prst="rect">
            <a:avLst/>
          </a:prstGeom>
          <a:blipFill>
            <a:blip r:embed="rId3"/>
            <a:stretch>
              <a:fillRect/>
            </a:stretch>
          </a:blipFill>
        </p:spPr>
      </p:sp>
      <p:sp>
        <p:nvSpPr>
          <p:cNvPr id="428" name="Shape 428"/>
          <p:cNvSpPr/>
          <p:nvPr/>
        </p:nvSpPr>
        <p:spPr>
          <a:xfrm>
            <a:off x="7275576" y="469392"/>
            <a:ext cx="1019175" cy="1343025"/>
          </a:xfrm>
          <a:prstGeom prst="rect">
            <a:avLst/>
          </a:prstGeom>
          <a:blipFill>
            <a:blip r:embed="rId4"/>
            <a:stretch>
              <a:fillRect/>
            </a:stretch>
          </a:blipFill>
        </p:spPr>
      </p:sp>
      <p:sp>
        <p:nvSpPr>
          <p:cNvPr id="429" name="Shape 429"/>
          <p:cNvSpPr/>
          <p:nvPr/>
        </p:nvSpPr>
        <p:spPr>
          <a:xfrm>
            <a:off x="6537961" y="2135188"/>
            <a:ext cx="1525612" cy="1494980"/>
          </a:xfrm>
          <a:prstGeom prst="rect">
            <a:avLst/>
          </a:prstGeom>
          <a:blipFill>
            <a:blip r:embed="rId5"/>
            <a:stretch>
              <a:fillRect/>
            </a:stretch>
          </a:blipFill>
        </p:spPr>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36" name="Shape 43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chemeClr val="dk1"/>
              </a:buClr>
              <a:buSzPct val="25000"/>
              <a:buFont typeface="Calibri"/>
              <a:buNone/>
            </a:pPr>
            <a:r>
              <a:rPr lang="en-US" sz="2600" b="0" i="0" u="none" strike="noStrike" cap="none" baseline="0" dirty="0">
                <a:solidFill>
                  <a:schemeClr val="dk1"/>
                </a:solidFill>
                <a:latin typeface="Calibri"/>
                <a:ea typeface="Calibri"/>
                <a:cs typeface="Calibri"/>
                <a:sym typeface="Calibri"/>
              </a:rPr>
              <a:t> </a:t>
            </a:r>
            <a:r>
              <a:rPr lang="en-US" sz="2600" b="0" i="0" u="none" strike="noStrike" cap="none" baseline="0" dirty="0" smtClean="0">
                <a:solidFill>
                  <a:srgbClr val="C00000"/>
                </a:solidFill>
                <a:latin typeface="Calibri"/>
                <a:ea typeface="Calibri"/>
                <a:cs typeface="Calibri"/>
                <a:sym typeface="Calibri"/>
              </a:rPr>
              <a:t>How</a:t>
            </a:r>
            <a:r>
              <a:rPr lang="en-US" sz="2600" b="0" i="0" u="none" strike="noStrike" cap="none" dirty="0" smtClean="0">
                <a:solidFill>
                  <a:srgbClr val="C00000"/>
                </a:solidFill>
                <a:latin typeface="Calibri"/>
                <a:ea typeface="Calibri"/>
                <a:cs typeface="Calibri"/>
                <a:sym typeface="Calibri"/>
              </a:rPr>
              <a:t> </a:t>
            </a:r>
            <a:r>
              <a:rPr lang="en-US" sz="2600" b="0" i="0" u="none" strike="noStrike" cap="none" baseline="0" dirty="0" smtClean="0">
                <a:solidFill>
                  <a:srgbClr val="C00000"/>
                </a:solidFill>
                <a:latin typeface="Calibri"/>
                <a:ea typeface="Calibri"/>
                <a:cs typeface="Calibri"/>
                <a:sym typeface="Calibri"/>
              </a:rPr>
              <a:t>each youth learns </a:t>
            </a:r>
            <a:r>
              <a:rPr lang="en-US" sz="2600" dirty="0">
                <a:solidFill>
                  <a:srgbClr val="C00000"/>
                </a:solidFill>
              </a:rPr>
              <a:t>b</a:t>
            </a:r>
            <a:r>
              <a:rPr lang="en-US" sz="2600" b="0" i="0" u="none" strike="noStrike" cap="none" baseline="0" dirty="0" smtClean="0">
                <a:solidFill>
                  <a:srgbClr val="C00000"/>
                </a:solidFill>
                <a:latin typeface="Calibri"/>
                <a:ea typeface="Calibri"/>
                <a:cs typeface="Calibri"/>
                <a:sym typeface="Calibri"/>
              </a:rPr>
              <a:t>est </a:t>
            </a:r>
            <a:endParaRPr lang="en-US" sz="2600" b="0" i="0" u="none" strike="noStrike" cap="none" baseline="0" dirty="0">
              <a:solidFill>
                <a:srgbClr val="C00000"/>
              </a:solidFill>
              <a:latin typeface="Calibri"/>
              <a:ea typeface="Calibri"/>
              <a:cs typeface="Calibri"/>
              <a:sym typeface="Calibri"/>
            </a:endParaRPr>
          </a:p>
          <a:p>
            <a:endParaRPr lang="en-US" sz="2600" b="0" i="0" u="none" strike="noStrike" cap="none" baseline="0" dirty="0">
              <a:solidFill>
                <a:srgbClr val="C00000"/>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Find out which way </a:t>
            </a:r>
            <a:r>
              <a:rPr lang="en-US" sz="1800" dirty="0" smtClean="0"/>
              <a:t>each youth</a:t>
            </a:r>
            <a:r>
              <a:rPr lang="en-US" sz="1800" b="0" i="0" u="none" strike="noStrike" cap="none" baseline="0" dirty="0" smtClean="0">
                <a:solidFill>
                  <a:schemeClr val="dk1"/>
                </a:solidFill>
                <a:latin typeface="Calibri"/>
                <a:ea typeface="Calibri"/>
                <a:cs typeface="Calibri"/>
                <a:sym typeface="Calibri"/>
              </a:rPr>
              <a:t> learns best. </a:t>
            </a:r>
            <a:r>
              <a:rPr lang="en-US" sz="1800" dirty="0"/>
              <a:t>U</a:t>
            </a:r>
            <a:r>
              <a:rPr lang="en-US" sz="1800" b="0" i="0" u="none" strike="noStrike" cap="none" baseline="0" dirty="0" smtClean="0">
                <a:solidFill>
                  <a:schemeClr val="dk1"/>
                </a:solidFill>
                <a:latin typeface="Calibri"/>
                <a:ea typeface="Calibri"/>
                <a:cs typeface="Calibri"/>
                <a:sym typeface="Calibri"/>
              </a:rPr>
              <a:t>se </a:t>
            </a:r>
            <a:r>
              <a:rPr lang="en-US" sz="1800" b="0" i="0" u="none" strike="noStrike" cap="none" baseline="0" dirty="0">
                <a:solidFill>
                  <a:schemeClr val="dk1"/>
                </a:solidFill>
                <a:latin typeface="Calibri"/>
                <a:ea typeface="Calibri"/>
                <a:cs typeface="Calibri"/>
                <a:sym typeface="Calibri"/>
              </a:rPr>
              <a:t>these formats to </a:t>
            </a:r>
            <a:r>
              <a:rPr lang="en-US" sz="1800" dirty="0" smtClean="0"/>
              <a:t>teach and help engage</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From a book, YouTube, </a:t>
            </a:r>
            <a:r>
              <a:rPr lang="en-US" sz="1800" b="0" i="0" u="none" strike="noStrike" cap="none" baseline="0" dirty="0" err="1">
                <a:solidFill>
                  <a:schemeClr val="dk1"/>
                </a:solidFill>
                <a:latin typeface="Calibri"/>
                <a:ea typeface="Calibri"/>
                <a:cs typeface="Calibri"/>
                <a:sym typeface="Calibri"/>
              </a:rPr>
              <a:t>ipad</a:t>
            </a:r>
            <a:r>
              <a:rPr lang="en-US" sz="1800" b="0" i="0" u="none" strike="noStrike" cap="none" baseline="0" dirty="0">
                <a:solidFill>
                  <a:schemeClr val="dk1"/>
                </a:solidFill>
                <a:latin typeface="Calibri"/>
                <a:ea typeface="Calibri"/>
                <a:cs typeface="Calibri"/>
                <a:sym typeface="Calibri"/>
              </a:rPr>
              <a:t> App, hands on, audio, visual </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If </a:t>
            </a:r>
            <a:r>
              <a:rPr lang="en-US" sz="1800" dirty="0" smtClean="0"/>
              <a:t>a youth is not participating</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explain </a:t>
            </a:r>
            <a:r>
              <a:rPr lang="en-US" sz="1800" b="0" i="0" u="none" strike="noStrike" cap="none" baseline="0" dirty="0" smtClean="0">
                <a:solidFill>
                  <a:schemeClr val="dk1"/>
                </a:solidFill>
                <a:latin typeface="Calibri"/>
                <a:ea typeface="Calibri"/>
                <a:cs typeface="Calibri"/>
                <a:sym typeface="Calibri"/>
              </a:rPr>
              <a:t>the objective</a:t>
            </a:r>
            <a:r>
              <a:rPr lang="en-US" sz="1800" dirty="0"/>
              <a:t> </a:t>
            </a:r>
            <a:r>
              <a:rPr lang="en-US" sz="1800" dirty="0" smtClean="0"/>
              <a:t>and</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the goal of the activity to the scout.  Often </a:t>
            </a:r>
            <a:r>
              <a:rPr lang="en-US" sz="1800" b="1" i="0" u="none" strike="noStrike" cap="none" baseline="0" dirty="0">
                <a:solidFill>
                  <a:schemeClr val="dk1"/>
                </a:solidFill>
                <a:latin typeface="Calibri"/>
                <a:ea typeface="Calibri"/>
                <a:cs typeface="Calibri"/>
                <a:sym typeface="Calibri"/>
              </a:rPr>
              <a:t>just knowing why </a:t>
            </a:r>
            <a:r>
              <a:rPr lang="en-US" sz="1800" b="0" i="0" u="none" strike="noStrike" cap="none" baseline="0" dirty="0">
                <a:solidFill>
                  <a:schemeClr val="dk1"/>
                </a:solidFill>
                <a:latin typeface="Calibri"/>
                <a:ea typeface="Calibri"/>
                <a:cs typeface="Calibri"/>
                <a:sym typeface="Calibri"/>
              </a:rPr>
              <a:t>will help them take part because they will see a value for them. </a:t>
            </a:r>
            <a:r>
              <a:rPr lang="en-US" sz="1800" b="0" i="0" u="none" strike="noStrike" cap="none" baseline="0" dirty="0" smtClean="0">
                <a:solidFill>
                  <a:schemeClr val="dk1"/>
                </a:solidFill>
                <a:latin typeface="Calibri"/>
                <a:ea typeface="Calibri"/>
                <a:cs typeface="Calibri"/>
                <a:sym typeface="Calibri"/>
              </a:rPr>
              <a:t>(WIIFM</a:t>
            </a:r>
            <a:r>
              <a:rPr lang="en-US" sz="1800" b="0" i="0" u="none" strike="noStrike" cap="none" dirty="0" smtClean="0">
                <a:solidFill>
                  <a:schemeClr val="dk1"/>
                </a:solidFill>
                <a:latin typeface="Calibri"/>
                <a:ea typeface="Calibri"/>
                <a:cs typeface="Calibri"/>
                <a:sym typeface="Calibri"/>
              </a:rPr>
              <a:t> –What’s in it for me?)</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Find out why </a:t>
            </a:r>
            <a:r>
              <a:rPr lang="en-US" sz="1800" dirty="0" smtClean="0"/>
              <a:t>a youth</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err="1" smtClean="0">
                <a:solidFill>
                  <a:schemeClr val="dk1"/>
                </a:solidFill>
                <a:latin typeface="Calibri"/>
                <a:ea typeface="Calibri"/>
                <a:cs typeface="Calibri"/>
                <a:sym typeface="Calibri"/>
              </a:rPr>
              <a:t>does’t</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want to take part. Fear, embarrassment, sensory issue, not seeing value are some </a:t>
            </a:r>
            <a:r>
              <a:rPr lang="en-US" sz="1800" b="0" i="0" u="none" strike="noStrike" cap="none" baseline="0" dirty="0" smtClean="0">
                <a:solidFill>
                  <a:schemeClr val="dk1"/>
                </a:solidFill>
                <a:latin typeface="Calibri"/>
                <a:ea typeface="Calibri"/>
                <a:cs typeface="Calibri"/>
                <a:sym typeface="Calibri"/>
              </a:rPr>
              <a:t>examples.</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Find out how </a:t>
            </a:r>
            <a:r>
              <a:rPr lang="en-US" sz="1800" b="0" i="0" u="none" strike="noStrike" cap="none" baseline="0" dirty="0" smtClean="0">
                <a:solidFill>
                  <a:schemeClr val="dk1"/>
                </a:solidFill>
                <a:latin typeface="Calibri"/>
                <a:ea typeface="Calibri"/>
                <a:cs typeface="Calibri"/>
                <a:sym typeface="Calibri"/>
              </a:rPr>
              <a:t>the</a:t>
            </a:r>
            <a:r>
              <a:rPr lang="en-US" sz="1800" b="0" i="0" u="none" strike="noStrike" cap="none" dirty="0" smtClean="0">
                <a:solidFill>
                  <a:schemeClr val="dk1"/>
                </a:solidFill>
                <a:latin typeface="Calibri"/>
                <a:ea typeface="Calibri"/>
                <a:cs typeface="Calibri"/>
                <a:sym typeface="Calibri"/>
              </a:rPr>
              <a:t> youth</a:t>
            </a:r>
            <a:r>
              <a:rPr lang="en-US" sz="1800" b="0" i="0" u="none" strike="noStrike" cap="none" baseline="0" dirty="0" smtClean="0">
                <a:solidFill>
                  <a:schemeClr val="dk1"/>
                </a:solidFill>
                <a:latin typeface="Calibri"/>
                <a:ea typeface="Calibri"/>
                <a:cs typeface="Calibri"/>
                <a:sym typeface="Calibri"/>
              </a:rPr>
              <a:t> expresses </a:t>
            </a:r>
            <a:r>
              <a:rPr lang="en-US" sz="1800" dirty="0" smtClean="0"/>
              <a:t>him/herself</a:t>
            </a:r>
            <a:r>
              <a:rPr lang="en-US" sz="1800" b="0" i="0" u="none" strike="noStrike" cap="none" baseline="0" dirty="0" smtClean="0">
                <a:solidFill>
                  <a:schemeClr val="dk1"/>
                </a:solidFill>
                <a:latin typeface="Calibri"/>
                <a:ea typeface="Calibri"/>
                <a:cs typeface="Calibri"/>
                <a:sym typeface="Calibri"/>
              </a:rPr>
              <a:t> best. </a:t>
            </a:r>
            <a:endParaRPr lang="en-US" sz="1800" b="0" i="0" u="none" strike="noStrike" cap="none" baseline="0" dirty="0">
              <a:solidFill>
                <a:schemeClr val="dk1"/>
              </a:solidFill>
              <a:latin typeface="Calibri"/>
              <a:ea typeface="Calibri"/>
              <a:cs typeface="Calibri"/>
              <a:sym typeface="Calibri"/>
            </a:endParaRPr>
          </a:p>
          <a:p>
            <a:pPr marL="0" marR="0" lvl="0" indent="0" algn="l" rtl="0">
              <a:lnSpc>
                <a:spcPct val="8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writing, </a:t>
            </a:r>
            <a:r>
              <a:rPr lang="en-US" sz="1800" b="0" i="0" u="none" strike="noStrike" cap="none" baseline="0" dirty="0" smtClean="0">
                <a:solidFill>
                  <a:schemeClr val="dk1"/>
                </a:solidFill>
                <a:latin typeface="Calibri"/>
                <a:ea typeface="Calibri"/>
                <a:cs typeface="Calibri"/>
                <a:sym typeface="Calibri"/>
              </a:rPr>
              <a:t>verbally, </a:t>
            </a:r>
            <a:r>
              <a:rPr lang="en-US" sz="1800" b="0" i="0" u="none" strike="noStrike" cap="none" baseline="0" dirty="0">
                <a:solidFill>
                  <a:schemeClr val="dk1"/>
                </a:solidFill>
                <a:latin typeface="Calibri"/>
                <a:ea typeface="Calibri"/>
                <a:cs typeface="Calibri"/>
                <a:sym typeface="Calibri"/>
              </a:rPr>
              <a:t>drawing, building</a:t>
            </a:r>
          </a:p>
          <a:p>
            <a:pPr marL="457200" marR="0" lvl="0" indent="-342900" algn="l" rtl="0">
              <a:lnSpc>
                <a:spcPct val="8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Find a buddy </a:t>
            </a:r>
            <a:r>
              <a:rPr lang="en-US" sz="1800" dirty="0" smtClean="0"/>
              <a:t>a peer mentor to</a:t>
            </a:r>
            <a:r>
              <a:rPr lang="en-US" sz="1800" b="0" i="0" u="none" strike="noStrike" cap="none" baseline="0" dirty="0" smtClean="0">
                <a:solidFill>
                  <a:schemeClr val="dk1"/>
                </a:solidFill>
                <a:latin typeface="Calibri"/>
                <a:ea typeface="Calibri"/>
                <a:cs typeface="Calibri"/>
                <a:sym typeface="Calibri"/>
              </a:rPr>
              <a:t> work him/her.</a:t>
            </a:r>
          </a:p>
          <a:p>
            <a:pPr marL="457200" marR="0" lvl="0" indent="-342900" algn="l" rtl="0">
              <a:lnSpc>
                <a:spcPct val="80000"/>
              </a:lnSpc>
              <a:buClr>
                <a:schemeClr val="dk1"/>
              </a:buClr>
              <a:buSzPct val="100000"/>
              <a:buFont typeface="Calibri"/>
              <a:buChar char="●"/>
            </a:pPr>
            <a:r>
              <a:rPr lang="en-US" sz="1800" dirty="0" smtClean="0"/>
              <a:t>Refer back to the ISP and/or observation. </a:t>
            </a:r>
            <a:r>
              <a:rPr lang="en-US" sz="1800" b="0" i="0" u="none" strike="noStrike" cap="none" baseline="0" dirty="0" smtClean="0">
                <a:solidFill>
                  <a:schemeClr val="dk1"/>
                </a:solidFill>
                <a:latin typeface="Calibri"/>
                <a:ea typeface="Calibri"/>
                <a:cs typeface="Calibri"/>
                <a:sym typeface="Calibri"/>
              </a:rPr>
              <a:t> </a:t>
            </a:r>
            <a:endParaRPr lang="en-US" sz="1800" b="0" i="0" u="none" strike="noStrike" cap="none" baseline="0" dirty="0">
              <a:solidFill>
                <a:schemeClr val="dk1"/>
              </a:solidFill>
              <a:latin typeface="Calibri"/>
              <a:ea typeface="Calibri"/>
              <a:cs typeface="Calibri"/>
              <a:sym typeface="Calibri"/>
            </a:endParaRPr>
          </a:p>
        </p:txBody>
      </p:sp>
      <p:sp>
        <p:nvSpPr>
          <p:cNvPr id="437" name="Shape 437"/>
          <p:cNvSpPr/>
          <p:nvPr/>
        </p:nvSpPr>
        <p:spPr>
          <a:xfrm>
            <a:off x="579120" y="289719"/>
            <a:ext cx="1271587" cy="1219200"/>
          </a:xfrm>
          <a:prstGeom prst="rect">
            <a:avLst/>
          </a:prstGeom>
          <a:blipFill>
            <a:blip r:embed="rId3"/>
            <a:stretch>
              <a:fillRect/>
            </a:stretch>
          </a:blipFill>
        </p:spPr>
      </p:sp>
      <p:sp>
        <p:nvSpPr>
          <p:cNvPr id="438" name="Shape 438"/>
          <p:cNvSpPr/>
          <p:nvPr/>
        </p:nvSpPr>
        <p:spPr>
          <a:xfrm>
            <a:off x="7162800" y="381000"/>
            <a:ext cx="1019175" cy="1343025"/>
          </a:xfrm>
          <a:prstGeom prst="rect">
            <a:avLst/>
          </a:prstGeom>
          <a:blipFill>
            <a:blip r:embed="rId4"/>
            <a:stretch>
              <a:fillRect/>
            </a:stretch>
          </a:blipFill>
        </p:spPr>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4956" y="4157091"/>
            <a:ext cx="1905000" cy="1543050"/>
          </a:xfrm>
          <a:prstGeom prst="rect">
            <a:avLst/>
          </a:prstGeom>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44" name="Shape 44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rgbClr val="C00000"/>
              </a:buClr>
              <a:buSzPct val="25000"/>
              <a:buFont typeface="Calibri"/>
              <a:buNone/>
            </a:pPr>
            <a:r>
              <a:rPr lang="en-US" sz="2500" b="0" i="0" u="none" strike="noStrike" cap="none" baseline="0" dirty="0">
                <a:solidFill>
                  <a:srgbClr val="C00000"/>
                </a:solidFill>
                <a:latin typeface="Calibri"/>
                <a:ea typeface="Calibri"/>
                <a:cs typeface="Calibri"/>
                <a:sym typeface="Calibri"/>
              </a:rPr>
              <a:t>Staying </a:t>
            </a:r>
            <a:r>
              <a:rPr lang="en-US" sz="2500" dirty="0" smtClean="0">
                <a:solidFill>
                  <a:srgbClr val="C00000"/>
                </a:solidFill>
              </a:rPr>
              <a:t>Organized, on T</a:t>
            </a:r>
            <a:r>
              <a:rPr lang="en-US" sz="2500" b="0" i="0" u="none" strike="noStrike" cap="none" baseline="0" dirty="0" smtClean="0">
                <a:solidFill>
                  <a:srgbClr val="C00000"/>
                </a:solidFill>
                <a:latin typeface="Calibri"/>
                <a:ea typeface="Calibri"/>
                <a:cs typeface="Calibri"/>
                <a:sym typeface="Calibri"/>
              </a:rPr>
              <a:t>ask </a:t>
            </a:r>
            <a:r>
              <a:rPr lang="en-US" sz="2500" dirty="0" smtClean="0">
                <a:solidFill>
                  <a:srgbClr val="C00000"/>
                </a:solidFill>
              </a:rPr>
              <a:t>and on</a:t>
            </a:r>
            <a:r>
              <a:rPr lang="en-US" sz="2500" b="0" i="0" u="none" strike="noStrike" cap="none" baseline="0" dirty="0" smtClean="0">
                <a:solidFill>
                  <a:srgbClr val="C00000"/>
                </a:solidFill>
                <a:latin typeface="Calibri"/>
                <a:ea typeface="Calibri"/>
                <a:cs typeface="Calibri"/>
                <a:sym typeface="Calibri"/>
              </a:rPr>
              <a:t> </a:t>
            </a:r>
            <a:r>
              <a:rPr lang="en-US" sz="2500" b="0" i="0" u="none" strike="noStrike" cap="none" baseline="0" dirty="0">
                <a:solidFill>
                  <a:srgbClr val="C00000"/>
                </a:solidFill>
                <a:latin typeface="Calibri"/>
                <a:ea typeface="Calibri"/>
                <a:cs typeface="Calibri"/>
                <a:sym typeface="Calibri"/>
              </a:rPr>
              <a:t>Routine</a:t>
            </a:r>
          </a:p>
          <a:p>
            <a:pPr marL="0" marR="0" lvl="0" indent="0" algn="l" rtl="0">
              <a:lnSpc>
                <a:spcPct val="80000"/>
              </a:lnSpc>
              <a:buClr>
                <a:schemeClr val="dk1"/>
              </a:buClr>
              <a:buSzPct val="25000"/>
              <a:buFont typeface="Calibri"/>
              <a:buNone/>
            </a:pPr>
            <a:r>
              <a:rPr lang="en-US" sz="1900" b="0" i="0" u="none" strike="noStrike" cap="none" baseline="0" dirty="0">
                <a:solidFill>
                  <a:schemeClr val="dk1"/>
                </a:solidFill>
                <a:latin typeface="Calibri"/>
                <a:ea typeface="Calibri"/>
                <a:cs typeface="Calibri"/>
                <a:sym typeface="Calibri"/>
              </a:rPr>
              <a:t>Some scouts with ASD may seem inflexible if not adhering to a strict routine</a:t>
            </a:r>
            <a:r>
              <a:rPr lang="en-US" sz="1900" b="0" i="0" u="none" strike="noStrike" cap="none" baseline="0" dirty="0" smtClean="0">
                <a:solidFill>
                  <a:schemeClr val="dk1"/>
                </a:solidFill>
                <a:latin typeface="Calibri"/>
                <a:ea typeface="Calibri"/>
                <a:cs typeface="Calibri"/>
                <a:sym typeface="Calibri"/>
              </a:rPr>
              <a:t>. Many</a:t>
            </a:r>
            <a:r>
              <a:rPr lang="en-US" sz="1900" b="0" i="0" u="none" strike="noStrike" cap="none" dirty="0" smtClean="0">
                <a:solidFill>
                  <a:schemeClr val="dk1"/>
                </a:solidFill>
                <a:latin typeface="Calibri"/>
                <a:ea typeface="Calibri"/>
                <a:cs typeface="Calibri"/>
                <a:sym typeface="Calibri"/>
              </a:rPr>
              <a:t> individuals with ASD also have trouble with Executive Functioning.</a:t>
            </a:r>
            <a:endParaRPr lang="en-US" sz="1900" b="0" i="0" u="none" strike="noStrike" cap="none" baseline="0" dirty="0">
              <a:solidFill>
                <a:schemeClr val="dk1"/>
              </a:solidFill>
              <a:latin typeface="Calibri"/>
              <a:ea typeface="Calibri"/>
              <a:cs typeface="Calibri"/>
              <a:sym typeface="Calibri"/>
            </a:endParaRPr>
          </a:p>
          <a:p>
            <a:pPr marL="0" marR="0" lvl="0" indent="0" algn="ctr" rtl="0">
              <a:lnSpc>
                <a:spcPct val="80000"/>
              </a:lnSpc>
              <a:buClr>
                <a:srgbClr val="C00000"/>
              </a:buClr>
              <a:buSzPct val="25000"/>
              <a:buFont typeface="Calibri"/>
              <a:buNone/>
            </a:pPr>
            <a:r>
              <a:rPr lang="en-US" sz="2400" b="1" i="0" u="none" strike="noStrike" cap="none" baseline="0" dirty="0">
                <a:solidFill>
                  <a:srgbClr val="C00000"/>
                </a:solidFill>
                <a:latin typeface="Calibri"/>
                <a:ea typeface="Calibri"/>
                <a:cs typeface="Calibri"/>
                <a:sym typeface="Calibri"/>
              </a:rPr>
              <a:t>How to assist Scouts with </a:t>
            </a:r>
            <a:r>
              <a:rPr lang="en-US" sz="2400" b="1" i="0" u="none" strike="noStrike" cap="none" baseline="0" dirty="0" smtClean="0">
                <a:solidFill>
                  <a:srgbClr val="C00000"/>
                </a:solidFill>
                <a:latin typeface="Calibri"/>
                <a:ea typeface="Calibri"/>
                <a:cs typeface="Calibri"/>
                <a:sym typeface="Calibri"/>
              </a:rPr>
              <a:t>these</a:t>
            </a:r>
            <a:r>
              <a:rPr lang="en-US" sz="2400" b="1" i="0" u="none" strike="noStrike" cap="none" dirty="0" smtClean="0">
                <a:solidFill>
                  <a:srgbClr val="C00000"/>
                </a:solidFill>
                <a:latin typeface="Calibri"/>
                <a:ea typeface="Calibri"/>
                <a:cs typeface="Calibri"/>
                <a:sym typeface="Calibri"/>
              </a:rPr>
              <a:t> challenges</a:t>
            </a:r>
            <a:endParaRPr lang="en-US" sz="2400" b="1" i="0" u="none" strike="noStrike" cap="none" baseline="0" dirty="0">
              <a:solidFill>
                <a:srgbClr val="C00000"/>
              </a:solidFill>
              <a:latin typeface="Calibri"/>
              <a:ea typeface="Calibri"/>
              <a:cs typeface="Calibri"/>
              <a:sym typeface="Calibri"/>
            </a:endParaRPr>
          </a:p>
          <a:p>
            <a:pPr marL="457200" lvl="0" indent="-342900">
              <a:lnSpc>
                <a:spcPct val="80000"/>
              </a:lnSpc>
              <a:buSzPct val="100000"/>
              <a:buFont typeface="Calibri"/>
              <a:buChar char="●"/>
            </a:pPr>
            <a:r>
              <a:rPr lang="en-US" sz="2000" dirty="0" smtClean="0"/>
              <a:t>If you </a:t>
            </a:r>
            <a:r>
              <a:rPr lang="en-US" sz="2000" dirty="0"/>
              <a:t>give the scout a routine, try to stick to it as much as </a:t>
            </a:r>
            <a:r>
              <a:rPr lang="en-US" sz="2000" dirty="0" smtClean="0"/>
              <a:t>possible. He or she </a:t>
            </a:r>
            <a:r>
              <a:rPr lang="en-US" sz="2000" dirty="0"/>
              <a:t>will look to you as an example of accountability and integrity</a:t>
            </a:r>
            <a:r>
              <a:rPr lang="en-US" sz="2000" dirty="0" smtClean="0"/>
              <a:t>.</a:t>
            </a:r>
          </a:p>
          <a:p>
            <a:pPr marL="457200" lvl="0" indent="-342900">
              <a:lnSpc>
                <a:spcPct val="80000"/>
              </a:lnSpc>
              <a:buSzPct val="100000"/>
              <a:buFont typeface="Calibri"/>
              <a:buChar char="●"/>
            </a:pPr>
            <a:r>
              <a:rPr lang="en-US" sz="2000" dirty="0" smtClean="0"/>
              <a:t>Use of Visual Timer Clocks.</a:t>
            </a:r>
          </a:p>
          <a:p>
            <a:pPr marL="457200" lvl="0" indent="-342900">
              <a:lnSpc>
                <a:spcPct val="80000"/>
              </a:lnSpc>
              <a:buSzPct val="100000"/>
              <a:buFont typeface="Calibri"/>
              <a:buChar char="●"/>
            </a:pPr>
            <a:r>
              <a:rPr lang="en-US" sz="2000" dirty="0" smtClean="0"/>
              <a:t>Use of picture schedules, organizational checklists or planners. </a:t>
            </a:r>
          </a:p>
          <a:p>
            <a:pPr marL="457200" indent="-342900">
              <a:lnSpc>
                <a:spcPct val="80000"/>
              </a:lnSpc>
              <a:buSzPct val="100000"/>
              <a:buFont typeface="Calibri"/>
              <a:buChar char="●"/>
            </a:pPr>
            <a:r>
              <a:rPr lang="en-US" sz="2000" dirty="0"/>
              <a:t>If you are going to vary from routine, try to prepare the scout in advance if possible. </a:t>
            </a:r>
            <a:r>
              <a:rPr lang="en-US" sz="2000" dirty="0" smtClean="0"/>
              <a:t>(</a:t>
            </a:r>
            <a:r>
              <a:rPr lang="en-US" sz="2000" dirty="0"/>
              <a:t>f</a:t>
            </a:r>
            <a:r>
              <a:rPr lang="en-US" sz="2000" dirty="0" smtClean="0"/>
              <a:t>lexible thinking)</a:t>
            </a:r>
          </a:p>
          <a:p>
            <a:pPr marL="457200" lvl="0" indent="-342900">
              <a:lnSpc>
                <a:spcPct val="80000"/>
              </a:lnSpc>
              <a:buSzPct val="100000"/>
              <a:buFont typeface="Calibri"/>
              <a:buChar char="●"/>
            </a:pPr>
            <a:r>
              <a:rPr lang="en-US" sz="2000" dirty="0"/>
              <a:t>Allow time for transitions from one portion of </a:t>
            </a:r>
            <a:r>
              <a:rPr lang="en-US" sz="2000" dirty="0" smtClean="0"/>
              <a:t>a</a:t>
            </a:r>
            <a:r>
              <a:rPr lang="en-US" sz="2000" dirty="0"/>
              <a:t> </a:t>
            </a:r>
            <a:r>
              <a:rPr lang="en-US" sz="2000" dirty="0" smtClean="0"/>
              <a:t>meeting/outing </a:t>
            </a:r>
            <a:r>
              <a:rPr lang="en-US" sz="2000" dirty="0"/>
              <a:t>to the next</a:t>
            </a:r>
            <a:r>
              <a:rPr lang="en-US" sz="2000" dirty="0" smtClean="0"/>
              <a:t>.</a:t>
            </a:r>
          </a:p>
          <a:p>
            <a:pPr marL="457200" indent="-342900">
              <a:lnSpc>
                <a:spcPct val="80000"/>
              </a:lnSpc>
              <a:buSzPct val="100000"/>
              <a:buFont typeface="Calibri"/>
              <a:buChar char="●"/>
            </a:pPr>
            <a:r>
              <a:rPr lang="en-US" sz="2000" dirty="0"/>
              <a:t>Oftentimes scouts on the spectrum are rules-oriented and want things to be “</a:t>
            </a:r>
            <a:r>
              <a:rPr lang="en-US" sz="2000" dirty="0" smtClean="0"/>
              <a:t>fair” and </a:t>
            </a:r>
            <a:r>
              <a:rPr lang="en-US" sz="2000" dirty="0"/>
              <a:t>just. Explaining why something is not equal may need to be addressed. </a:t>
            </a:r>
          </a:p>
          <a:p>
            <a:pPr marL="114300" lvl="0" indent="0">
              <a:lnSpc>
                <a:spcPct val="80000"/>
              </a:lnSpc>
              <a:buSzPct val="100000"/>
              <a:buNone/>
            </a:pPr>
            <a:endParaRPr lang="en-US" sz="2000" dirty="0" smtClean="0"/>
          </a:p>
          <a:p>
            <a:pPr marL="457200" lvl="0" indent="-342900">
              <a:lnSpc>
                <a:spcPct val="80000"/>
              </a:lnSpc>
              <a:buSzPct val="100000"/>
              <a:buFont typeface="Calibri"/>
              <a:buChar char="●"/>
            </a:pPr>
            <a:endParaRPr lang="en-US" sz="2000" dirty="0"/>
          </a:p>
          <a:p>
            <a:pPr marL="457200" indent="-342900">
              <a:lnSpc>
                <a:spcPct val="80000"/>
              </a:lnSpc>
              <a:buSzPct val="100000"/>
              <a:buFont typeface="Calibri"/>
              <a:buChar char="●"/>
            </a:pPr>
            <a:endParaRPr lang="en-US" sz="2000" dirty="0"/>
          </a:p>
          <a:p>
            <a:pPr marL="457200" lvl="0" indent="-342900">
              <a:lnSpc>
                <a:spcPct val="80000"/>
              </a:lnSpc>
              <a:buSzPct val="100000"/>
              <a:buFont typeface="Calibri"/>
              <a:buChar char="●"/>
            </a:pPr>
            <a:endParaRPr lang="en-US" sz="2000" dirty="0" smtClean="0"/>
          </a:p>
          <a:p>
            <a:pPr marL="457200" lvl="0" indent="-342900">
              <a:lnSpc>
                <a:spcPct val="80000"/>
              </a:lnSpc>
              <a:buSzPct val="100000"/>
              <a:buFont typeface="Calibri"/>
              <a:buChar char="●"/>
            </a:pPr>
            <a:endParaRPr lang="en-US" sz="2000" dirty="0"/>
          </a:p>
        </p:txBody>
      </p:sp>
      <p:sp>
        <p:nvSpPr>
          <p:cNvPr id="445" name="Shape 445"/>
          <p:cNvSpPr/>
          <p:nvPr/>
        </p:nvSpPr>
        <p:spPr>
          <a:xfrm>
            <a:off x="734568" y="357187"/>
            <a:ext cx="1192211" cy="1142999"/>
          </a:xfrm>
          <a:prstGeom prst="rect">
            <a:avLst/>
          </a:prstGeom>
          <a:blipFill>
            <a:blip r:embed="rId3"/>
            <a:stretch>
              <a:fillRect/>
            </a:stretch>
          </a:blipFill>
        </p:spPr>
      </p:sp>
      <p:sp>
        <p:nvSpPr>
          <p:cNvPr id="446" name="Shape 446"/>
          <p:cNvSpPr/>
          <p:nvPr/>
        </p:nvSpPr>
        <p:spPr>
          <a:xfrm>
            <a:off x="7239000" y="357187"/>
            <a:ext cx="1019175" cy="1343025"/>
          </a:xfrm>
          <a:prstGeom prst="rect">
            <a:avLst/>
          </a:prstGeom>
          <a:blipFill>
            <a:blip r:embed="rId4"/>
            <a:stretch>
              <a:fillRect/>
            </a:stretch>
          </a:blipFill>
        </p:spPr>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52" name="Shape 45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C00000"/>
              </a:buClr>
              <a:buSzPct val="25000"/>
              <a:buFont typeface="Calibri"/>
              <a:buNone/>
            </a:pPr>
            <a:r>
              <a:rPr lang="en-US" sz="2600" b="0" i="0" u="none" strike="noStrike" cap="none" baseline="0" dirty="0">
                <a:solidFill>
                  <a:srgbClr val="C00000"/>
                </a:solidFill>
                <a:latin typeface="Calibri"/>
                <a:ea typeface="Calibri"/>
                <a:cs typeface="Calibri"/>
                <a:sym typeface="Calibri"/>
              </a:rPr>
              <a:t>Communication and Relating to Peers and Adults </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Encourage Leadership positions </a:t>
            </a:r>
          </a:p>
          <a:p>
            <a:pPr marL="0" marR="0" lvl="0" indent="0" algn="l" rtl="0">
              <a:lnSpc>
                <a:spcPct val="9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 Finding the right fit or starter position is important.</a:t>
            </a:r>
          </a:p>
          <a:p>
            <a:pPr marL="0" marR="0" lvl="0" indent="0" algn="l" rtl="0">
              <a:lnSpc>
                <a:spcPct val="9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 In Cubs, promote the use of the </a:t>
            </a:r>
            <a:r>
              <a:rPr lang="en-US" sz="1800" b="0" i="0" u="none" strike="noStrike" cap="none" baseline="0" dirty="0" err="1">
                <a:solidFill>
                  <a:schemeClr val="dk1"/>
                </a:solidFill>
                <a:latin typeface="Calibri"/>
                <a:ea typeface="Calibri"/>
                <a:cs typeface="Calibri"/>
                <a:sym typeface="Calibri"/>
              </a:rPr>
              <a:t>Denner</a:t>
            </a:r>
            <a:r>
              <a:rPr lang="en-US" sz="1800" b="0" i="0" u="none" strike="noStrike" cap="none" baseline="0" dirty="0">
                <a:solidFill>
                  <a:schemeClr val="dk1"/>
                </a:solidFill>
                <a:latin typeface="Calibri"/>
                <a:ea typeface="Calibri"/>
                <a:cs typeface="Calibri"/>
                <a:sym typeface="Calibri"/>
              </a:rPr>
              <a:t> System.</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Encourage participation in service projects or Eagle Projects. </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Encourage </a:t>
            </a:r>
            <a:r>
              <a:rPr lang="en-US" sz="1800" dirty="0" smtClean="0"/>
              <a:t>each scout</a:t>
            </a:r>
            <a:r>
              <a:rPr lang="en-US" sz="1800" b="0" i="0" u="none" strike="noStrike" cap="none" baseline="0" dirty="0" smtClean="0">
                <a:solidFill>
                  <a:schemeClr val="dk1"/>
                </a:solidFill>
                <a:latin typeface="Calibri"/>
                <a:ea typeface="Calibri"/>
                <a:cs typeface="Calibri"/>
                <a:sym typeface="Calibri"/>
              </a:rPr>
              <a:t> </a:t>
            </a:r>
            <a:r>
              <a:rPr lang="en-US" sz="1800" b="0" i="0" u="none" strike="noStrike" cap="none" baseline="0" dirty="0">
                <a:solidFill>
                  <a:schemeClr val="dk1"/>
                </a:solidFill>
                <a:latin typeface="Calibri"/>
                <a:ea typeface="Calibri"/>
                <a:cs typeface="Calibri"/>
                <a:sym typeface="Calibri"/>
              </a:rPr>
              <a:t>to join hikes and outings.</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Encourage </a:t>
            </a:r>
            <a:r>
              <a:rPr lang="en-US" sz="1800" b="0" i="0" u="none" strike="noStrike" cap="none" baseline="0" dirty="0" smtClean="0">
                <a:solidFill>
                  <a:schemeClr val="dk1"/>
                </a:solidFill>
                <a:latin typeface="Calibri"/>
                <a:ea typeface="Calibri"/>
                <a:cs typeface="Calibri"/>
                <a:sym typeface="Calibri"/>
              </a:rPr>
              <a:t>team </a:t>
            </a:r>
            <a:r>
              <a:rPr lang="en-US" sz="1800" b="0" i="0" u="none" strike="noStrike" cap="none" baseline="0" dirty="0">
                <a:solidFill>
                  <a:schemeClr val="dk1"/>
                </a:solidFill>
                <a:latin typeface="Calibri"/>
                <a:ea typeface="Calibri"/>
                <a:cs typeface="Calibri"/>
                <a:sym typeface="Calibri"/>
              </a:rPr>
              <a:t>building and </a:t>
            </a:r>
            <a:r>
              <a:rPr lang="en-US" sz="1800" b="0" i="0" u="none" strike="noStrike" cap="none" baseline="0" dirty="0" smtClean="0">
                <a:solidFill>
                  <a:schemeClr val="dk1"/>
                </a:solidFill>
                <a:latin typeface="Calibri"/>
                <a:ea typeface="Calibri"/>
                <a:cs typeface="Calibri"/>
                <a:sym typeface="Calibri"/>
              </a:rPr>
              <a:t>patrol </a:t>
            </a:r>
            <a:r>
              <a:rPr lang="en-US" sz="1800" b="0" i="0" u="none" strike="noStrike" cap="none" baseline="0" dirty="0">
                <a:solidFill>
                  <a:schemeClr val="dk1"/>
                </a:solidFill>
                <a:latin typeface="Calibri"/>
                <a:ea typeface="Calibri"/>
                <a:cs typeface="Calibri"/>
                <a:sym typeface="Calibri"/>
              </a:rPr>
              <a:t>or </a:t>
            </a:r>
            <a:r>
              <a:rPr lang="en-US" sz="1800" dirty="0"/>
              <a:t>d</a:t>
            </a:r>
            <a:r>
              <a:rPr lang="en-US" sz="1800" b="0" i="0" u="none" strike="noStrike" cap="none" baseline="0" dirty="0" smtClean="0">
                <a:solidFill>
                  <a:schemeClr val="dk1"/>
                </a:solidFill>
                <a:latin typeface="Calibri"/>
                <a:ea typeface="Calibri"/>
                <a:cs typeface="Calibri"/>
                <a:sym typeface="Calibri"/>
              </a:rPr>
              <a:t>en </a:t>
            </a:r>
            <a:r>
              <a:rPr lang="en-US" sz="1800" b="0" i="0" u="none" strike="noStrike" cap="none" baseline="0" dirty="0">
                <a:solidFill>
                  <a:schemeClr val="dk1"/>
                </a:solidFill>
                <a:latin typeface="Calibri"/>
                <a:ea typeface="Calibri"/>
                <a:cs typeface="Calibri"/>
                <a:sym typeface="Calibri"/>
              </a:rPr>
              <a:t>building.  </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Be careful </a:t>
            </a:r>
            <a:r>
              <a:rPr lang="en-US" sz="1800" dirty="0" smtClean="0"/>
              <a:t>when using </a:t>
            </a:r>
            <a:r>
              <a:rPr lang="en-US" sz="1800" b="0" i="0" u="none" strike="noStrike" cap="none" baseline="0" dirty="0" smtClean="0">
                <a:solidFill>
                  <a:schemeClr val="dk1"/>
                </a:solidFill>
                <a:latin typeface="Calibri"/>
                <a:ea typeface="Calibri"/>
                <a:cs typeface="Calibri"/>
                <a:sym typeface="Calibri"/>
              </a:rPr>
              <a:t>sarcasm or idioms </a:t>
            </a:r>
            <a:r>
              <a:rPr lang="en-US" sz="1800" b="0" i="0" u="none" strike="noStrike" cap="none" baseline="0" dirty="0">
                <a:solidFill>
                  <a:schemeClr val="dk1"/>
                </a:solidFill>
                <a:latin typeface="Calibri"/>
                <a:ea typeface="Calibri"/>
                <a:cs typeface="Calibri"/>
                <a:sym typeface="Calibri"/>
              </a:rPr>
              <a:t>either directly to or around the scout</a:t>
            </a:r>
            <a:r>
              <a:rPr lang="en-US" sz="1800" b="0" i="0" u="none" strike="noStrike" cap="none" baseline="0" dirty="0" smtClean="0">
                <a:solidFill>
                  <a:schemeClr val="dk1"/>
                </a:solidFill>
                <a:latin typeface="Calibri"/>
                <a:ea typeface="Calibri"/>
                <a:cs typeface="Calibri"/>
                <a:sym typeface="Calibri"/>
              </a:rPr>
              <a:t>.</a:t>
            </a:r>
          </a:p>
          <a:p>
            <a:pPr marL="514350" lvl="1" indent="0">
              <a:lnSpc>
                <a:spcPct val="90000"/>
              </a:lnSpc>
              <a:buSzPct val="100000"/>
              <a:buNone/>
            </a:pPr>
            <a:r>
              <a:rPr lang="en-US" sz="1800" dirty="0" smtClean="0"/>
              <a:t>(You may need to explain to literal thinkers).</a:t>
            </a:r>
            <a:endParaRPr lang="en-US" sz="1800" b="0" i="0" u="none" strike="noStrike" cap="none" baseline="0" dirty="0">
              <a:solidFill>
                <a:schemeClr val="dk1"/>
              </a:solidFill>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Don’t talk </a:t>
            </a:r>
            <a:r>
              <a:rPr lang="en-US" sz="1800" b="0" i="0" u="none" strike="noStrike" cap="none" baseline="0" dirty="0" smtClean="0">
                <a:solidFill>
                  <a:schemeClr val="dk1"/>
                </a:solidFill>
                <a:latin typeface="Calibri"/>
                <a:ea typeface="Calibri"/>
                <a:cs typeface="Calibri"/>
                <a:sym typeface="Calibri"/>
              </a:rPr>
              <a:t>down</a:t>
            </a:r>
            <a:r>
              <a:rPr lang="en-US" sz="1800" b="0" i="0" u="none" strike="noStrike" cap="none" dirty="0" smtClean="0">
                <a:solidFill>
                  <a:schemeClr val="dk1"/>
                </a:solidFill>
                <a:latin typeface="Calibri"/>
                <a:ea typeface="Calibri"/>
                <a:cs typeface="Calibri"/>
                <a:sym typeface="Calibri"/>
              </a:rPr>
              <a:t> or demean and </a:t>
            </a:r>
            <a:r>
              <a:rPr lang="en-US" sz="1800" b="0" i="0" u="none" strike="noStrike" cap="none" baseline="0" dirty="0" smtClean="0">
                <a:solidFill>
                  <a:schemeClr val="dk1"/>
                </a:solidFill>
                <a:latin typeface="Calibri"/>
                <a:ea typeface="Calibri"/>
                <a:cs typeface="Calibri"/>
                <a:sym typeface="Calibri"/>
              </a:rPr>
              <a:t>make </a:t>
            </a:r>
            <a:r>
              <a:rPr lang="en-US" sz="1800" b="0" i="0" u="none" strike="noStrike" cap="none" baseline="0" dirty="0">
                <a:solidFill>
                  <a:schemeClr val="dk1"/>
                </a:solidFill>
                <a:latin typeface="Calibri"/>
                <a:ea typeface="Calibri"/>
                <a:cs typeface="Calibri"/>
                <a:sym typeface="Calibri"/>
              </a:rPr>
              <a:t>sure to monitor your tone. </a:t>
            </a:r>
          </a:p>
          <a:p>
            <a:pPr marL="457200" indent="-342900">
              <a:lnSpc>
                <a:spcPct val="90000"/>
              </a:lnSpc>
              <a:buSzPct val="100000"/>
              <a:buFont typeface="Calibri"/>
              <a:buChar char="●"/>
            </a:pPr>
            <a:r>
              <a:rPr lang="en-US" sz="1800" b="0" i="0" u="none" strike="noStrike" cap="none" baseline="0" dirty="0">
                <a:solidFill>
                  <a:schemeClr val="dk1"/>
                </a:solidFill>
                <a:latin typeface="Calibri"/>
                <a:ea typeface="Calibri"/>
                <a:cs typeface="Calibri"/>
                <a:sym typeface="Calibri"/>
              </a:rPr>
              <a:t>Try to avoid absolutes unless it is called </a:t>
            </a:r>
            <a:r>
              <a:rPr lang="en-US" sz="1800" b="0" i="0" u="none" strike="noStrike" cap="none" baseline="0" dirty="0" smtClean="0">
                <a:solidFill>
                  <a:schemeClr val="dk1"/>
                </a:solidFill>
                <a:latin typeface="Calibri"/>
                <a:ea typeface="Calibri"/>
                <a:cs typeface="Calibri"/>
                <a:sym typeface="Calibri"/>
              </a:rPr>
              <a:t>for</a:t>
            </a:r>
            <a:r>
              <a:rPr lang="en-US" sz="1800" b="0" i="0" u="none" strike="noStrike" cap="none" dirty="0" smtClean="0">
                <a:solidFill>
                  <a:schemeClr val="dk1"/>
                </a:solidFill>
                <a:latin typeface="Calibri"/>
                <a:ea typeface="Calibri"/>
                <a:cs typeface="Calibri"/>
                <a:sym typeface="Calibri"/>
              </a:rPr>
              <a:t>: </a:t>
            </a:r>
            <a:r>
              <a:rPr lang="en-US" sz="1800" b="0" i="0" u="none" strike="noStrike" cap="none" baseline="0" dirty="0" smtClean="0">
                <a:solidFill>
                  <a:schemeClr val="dk1"/>
                </a:solidFill>
                <a:latin typeface="Calibri"/>
                <a:ea typeface="Calibri"/>
                <a:cs typeface="Calibri"/>
                <a:sym typeface="Calibri"/>
              </a:rPr>
              <a:t>all</a:t>
            </a:r>
            <a:r>
              <a:rPr lang="en-US" sz="1800" b="0" i="0" u="none" strike="noStrike" cap="none" baseline="0" dirty="0">
                <a:solidFill>
                  <a:schemeClr val="dk1"/>
                </a:solidFill>
                <a:latin typeface="Calibri"/>
                <a:ea typeface="Calibri"/>
                <a:cs typeface="Calibri"/>
                <a:sym typeface="Calibri"/>
              </a:rPr>
              <a:t>, never, </a:t>
            </a:r>
            <a:r>
              <a:rPr lang="en-US" sz="1800" b="0" i="0" u="none" strike="noStrike" cap="none" baseline="0" dirty="0" smtClean="0">
                <a:solidFill>
                  <a:schemeClr val="dk1"/>
                </a:solidFill>
                <a:latin typeface="Calibri"/>
                <a:ea typeface="Calibri"/>
                <a:cs typeface="Calibri"/>
                <a:sym typeface="Calibri"/>
              </a:rPr>
              <a:t>none.</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Some scouts will take what is said literally and not understand the difference. </a:t>
            </a:r>
          </a:p>
          <a:p>
            <a:pPr marL="457200" marR="0" lvl="0" indent="-342900" algn="l" rtl="0">
              <a:lnSpc>
                <a:spcPct val="90000"/>
              </a:lnSpc>
              <a:buClr>
                <a:schemeClr val="dk1"/>
              </a:buClr>
              <a:buSzPct val="100000"/>
              <a:buFont typeface="Calibri"/>
              <a:buChar char="●"/>
            </a:pPr>
            <a:r>
              <a:rPr lang="en-US" sz="1800" dirty="0"/>
              <a:t>Use visual </a:t>
            </a:r>
            <a:r>
              <a:rPr lang="en-US" sz="1800" dirty="0" smtClean="0"/>
              <a:t>schedules, checklists and Social Stories when needed.</a:t>
            </a:r>
            <a:endParaRPr lang="en-US" sz="1800" dirty="0"/>
          </a:p>
          <a:p>
            <a:endParaRPr lang="en-US" sz="1800" dirty="0"/>
          </a:p>
        </p:txBody>
      </p:sp>
      <p:sp>
        <p:nvSpPr>
          <p:cNvPr id="453" name="Shape 453"/>
          <p:cNvSpPr/>
          <p:nvPr/>
        </p:nvSpPr>
        <p:spPr>
          <a:xfrm>
            <a:off x="585216" y="299245"/>
            <a:ext cx="1262062" cy="1209674"/>
          </a:xfrm>
          <a:prstGeom prst="rect">
            <a:avLst/>
          </a:prstGeom>
          <a:blipFill>
            <a:blip r:embed="rId3"/>
            <a:stretch>
              <a:fillRect/>
            </a:stretch>
          </a:blipFill>
        </p:spPr>
      </p:sp>
      <p:sp>
        <p:nvSpPr>
          <p:cNvPr id="454" name="Shape 454"/>
          <p:cNvSpPr/>
          <p:nvPr/>
        </p:nvSpPr>
        <p:spPr>
          <a:xfrm>
            <a:off x="7162800" y="277812"/>
            <a:ext cx="1019175" cy="1343025"/>
          </a:xfrm>
          <a:prstGeom prst="rect">
            <a:avLst/>
          </a:prstGeom>
          <a:blipFill>
            <a:blip r:embed="rId4"/>
            <a:stretch>
              <a:fillRect/>
            </a:stretch>
          </a:blipFill>
        </p:spPr>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61" name="Shape 46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C00000"/>
              </a:buClr>
              <a:buSzPct val="25000"/>
              <a:buFont typeface="Calibri"/>
              <a:buNone/>
            </a:pPr>
            <a:r>
              <a:rPr lang="en-US" sz="3200" b="0" i="0" u="none" strike="noStrike" cap="none" baseline="0" dirty="0">
                <a:solidFill>
                  <a:srgbClr val="C00000"/>
                </a:solidFill>
                <a:latin typeface="Calibri"/>
                <a:ea typeface="Calibri"/>
                <a:cs typeface="Calibri"/>
                <a:sym typeface="Calibri"/>
              </a:rPr>
              <a:t> </a:t>
            </a:r>
            <a:r>
              <a:rPr lang="en-US" sz="2400" b="0" i="0" u="none" strike="noStrike" cap="none" baseline="0" dirty="0">
                <a:solidFill>
                  <a:srgbClr val="C00000"/>
                </a:solidFill>
                <a:latin typeface="Calibri"/>
                <a:ea typeface="Calibri"/>
                <a:cs typeface="Calibri"/>
                <a:sym typeface="Calibri"/>
              </a:rPr>
              <a:t>Relating to Peers and Adults </a:t>
            </a:r>
          </a:p>
          <a:p>
            <a:pPr marL="0" marR="0" lvl="0" indent="0" algn="l" rtl="0">
              <a:buClr>
                <a:srgbClr val="C00000"/>
              </a:buClr>
              <a:buSzPct val="25000"/>
              <a:buFont typeface="Calibri"/>
              <a:buNone/>
            </a:pPr>
            <a:r>
              <a:rPr lang="en-US" sz="2400" b="1" i="0" u="none" strike="noStrike" cap="none" baseline="0" dirty="0">
                <a:solidFill>
                  <a:srgbClr val="C00000"/>
                </a:solidFill>
                <a:latin typeface="Calibri"/>
                <a:ea typeface="Calibri"/>
                <a:cs typeface="Calibri"/>
                <a:sym typeface="Calibri"/>
              </a:rPr>
              <a:t>Bullying &amp; </a:t>
            </a:r>
            <a:r>
              <a:rPr lang="en-US" sz="2400" b="1" dirty="0" err="1" smtClean="0">
                <a:solidFill>
                  <a:srgbClr val="C00000"/>
                </a:solidFill>
              </a:rPr>
              <a:t>H</a:t>
            </a:r>
            <a:r>
              <a:rPr lang="en-US" sz="2400" b="1" i="0" u="none" strike="noStrike" cap="none" baseline="0" dirty="0" err="1" smtClean="0">
                <a:solidFill>
                  <a:srgbClr val="C00000"/>
                </a:solidFill>
                <a:latin typeface="Calibri"/>
                <a:ea typeface="Calibri"/>
                <a:cs typeface="Calibri"/>
                <a:sym typeface="Calibri"/>
              </a:rPr>
              <a:t>arrassment</a:t>
            </a:r>
            <a:r>
              <a:rPr lang="en-US" sz="2400" b="1" i="0" u="none" strike="noStrike" cap="none" baseline="0" dirty="0" smtClean="0">
                <a:solidFill>
                  <a:srgbClr val="C00000"/>
                </a:solidFill>
                <a:latin typeface="Calibri"/>
                <a:ea typeface="Calibri"/>
                <a:cs typeface="Calibri"/>
                <a:sym typeface="Calibri"/>
              </a:rPr>
              <a:t> </a:t>
            </a:r>
            <a:r>
              <a:rPr lang="en-US" sz="2400" b="1" i="0" u="none" strike="noStrike" cap="none" baseline="0" dirty="0">
                <a:solidFill>
                  <a:srgbClr val="C00000"/>
                </a:solidFill>
                <a:latin typeface="Calibri"/>
                <a:ea typeface="Calibri"/>
                <a:cs typeface="Calibri"/>
                <a:sym typeface="Calibri"/>
              </a:rPr>
              <a:t>does happen in Scouting units.</a:t>
            </a:r>
          </a:p>
          <a:p>
            <a:pPr marL="457200" marR="0" lvl="0" indent="-342900" algn="l" rtl="0">
              <a:buClr>
                <a:schemeClr val="dk1"/>
              </a:buClr>
              <a:buSzPct val="100000"/>
              <a:buFont typeface="Calibri"/>
              <a:buChar char="●"/>
            </a:pPr>
            <a:r>
              <a:rPr lang="en-US" sz="1600" b="0" i="0" u="none" strike="noStrike" cap="none" baseline="0" dirty="0">
                <a:solidFill>
                  <a:schemeClr val="dk1"/>
                </a:solidFill>
                <a:sym typeface="Calibri"/>
              </a:rPr>
              <a:t>Watch out for bullying and stop it where it happens.</a:t>
            </a:r>
          </a:p>
          <a:p>
            <a:pPr marL="457200" marR="0" lvl="0" indent="-342900" algn="l" rtl="0">
              <a:buClr>
                <a:schemeClr val="dk1"/>
              </a:buClr>
              <a:buSzPct val="100000"/>
              <a:buFont typeface="Calibri"/>
              <a:buChar char="●"/>
            </a:pPr>
            <a:r>
              <a:rPr lang="en-US" sz="1600" b="0" i="0" u="none" strike="noStrike" cap="none" baseline="0" dirty="0">
                <a:solidFill>
                  <a:schemeClr val="dk1"/>
                </a:solidFill>
                <a:sym typeface="Calibri"/>
              </a:rPr>
              <a:t>Be mindful of the privacy of the scout.</a:t>
            </a:r>
          </a:p>
          <a:p>
            <a:pPr marL="457200" marR="0" lvl="0" indent="-342900" algn="l" rtl="0">
              <a:buClr>
                <a:schemeClr val="dk1"/>
              </a:buClr>
              <a:buSzPct val="100000"/>
              <a:buFont typeface="Calibri"/>
              <a:buChar char="●"/>
            </a:pPr>
            <a:r>
              <a:rPr lang="en-US" sz="1600" b="0" i="0" u="none" strike="noStrike" cap="none" baseline="0" dirty="0">
                <a:solidFill>
                  <a:schemeClr val="dk1"/>
                </a:solidFill>
                <a:sym typeface="Calibri"/>
              </a:rPr>
              <a:t>Misunderstanding and lack of education can lead to intolerance and insensitive behavior by scouts or leaders.</a:t>
            </a:r>
          </a:p>
          <a:p>
            <a:pPr marL="457200" marR="0" lvl="0" indent="-342900" algn="l" rtl="0">
              <a:buClr>
                <a:schemeClr val="dk1"/>
              </a:buClr>
              <a:buSzPct val="100000"/>
              <a:buFont typeface="Calibri"/>
              <a:buChar char="●"/>
            </a:pPr>
            <a:r>
              <a:rPr lang="en-US" sz="1600" b="0" i="0" u="none" strike="noStrike" cap="none" baseline="0" dirty="0">
                <a:solidFill>
                  <a:schemeClr val="dk1"/>
                </a:solidFill>
                <a:sym typeface="Calibri"/>
              </a:rPr>
              <a:t>Run a Disabilities Awareness Merit Badge or Belt Loop </a:t>
            </a:r>
            <a:r>
              <a:rPr lang="en-US" sz="1600" b="0" i="0" u="none" strike="noStrike" cap="none" baseline="0" dirty="0" smtClean="0">
                <a:solidFill>
                  <a:schemeClr val="dk1"/>
                </a:solidFill>
                <a:sym typeface="Calibri"/>
              </a:rPr>
              <a:t>program.</a:t>
            </a:r>
            <a:endParaRPr lang="en-US" sz="1600" b="0" i="0" u="none" strike="noStrike" cap="none" baseline="0" dirty="0">
              <a:solidFill>
                <a:schemeClr val="dk1"/>
              </a:solidFill>
              <a:sym typeface="Calibri"/>
            </a:endParaRPr>
          </a:p>
          <a:p>
            <a:pPr marL="457200" marR="0" lvl="0" indent="-342900" algn="l" rtl="0">
              <a:buClr>
                <a:schemeClr val="dk1"/>
              </a:buClr>
              <a:buSzPct val="100000"/>
              <a:buFont typeface="Calibri"/>
              <a:buChar char="●"/>
            </a:pPr>
            <a:r>
              <a:rPr lang="en-US" sz="1600" b="0" i="0" u="none" strike="noStrike" cap="none" baseline="0" dirty="0">
                <a:solidFill>
                  <a:schemeClr val="dk1"/>
                </a:solidFill>
                <a:sym typeface="Calibri"/>
              </a:rPr>
              <a:t>Bring somebody in from </a:t>
            </a:r>
            <a:r>
              <a:rPr lang="en-US" sz="1600" dirty="0" smtClean="0"/>
              <a:t>a </a:t>
            </a:r>
            <a:r>
              <a:rPr lang="en-US" sz="1600" b="0" i="0" u="none" strike="noStrike" cap="none" baseline="0" dirty="0" smtClean="0">
                <a:solidFill>
                  <a:schemeClr val="dk1"/>
                </a:solidFill>
                <a:sym typeface="Calibri"/>
              </a:rPr>
              <a:t>local </a:t>
            </a:r>
            <a:r>
              <a:rPr lang="en-US" sz="1600" dirty="0" smtClean="0"/>
              <a:t>agency that has bullying prevention program</a:t>
            </a:r>
            <a:r>
              <a:rPr lang="en-US" sz="1600" b="0" i="0" u="none" strike="noStrike" cap="none" baseline="0" dirty="0" smtClean="0">
                <a:solidFill>
                  <a:schemeClr val="dk1"/>
                </a:solidFill>
                <a:sym typeface="Calibri"/>
              </a:rPr>
              <a:t>, </a:t>
            </a:r>
            <a:r>
              <a:rPr lang="en-US" sz="1600" b="0" i="0" u="none" strike="noStrike" cap="none" baseline="0" dirty="0">
                <a:solidFill>
                  <a:schemeClr val="dk1"/>
                </a:solidFill>
                <a:sym typeface="Calibri"/>
              </a:rPr>
              <a:t>law enforcement or other </a:t>
            </a:r>
            <a:r>
              <a:rPr lang="en-US" sz="1600" b="0" i="0" u="none" strike="noStrike" cap="none" baseline="0" dirty="0" smtClean="0">
                <a:solidFill>
                  <a:schemeClr val="dk1"/>
                </a:solidFill>
                <a:sym typeface="Calibri"/>
              </a:rPr>
              <a:t>agency.  </a:t>
            </a:r>
            <a:endParaRPr lang="en-US" sz="1600" b="0" i="0" u="none" strike="noStrike" cap="none" baseline="0" dirty="0">
              <a:solidFill>
                <a:schemeClr val="dk1"/>
              </a:solidFill>
              <a:sym typeface="Calibri"/>
            </a:endParaRPr>
          </a:p>
          <a:p>
            <a:pPr marL="0" marR="0" lvl="0" indent="0" algn="l" rtl="0">
              <a:buClr>
                <a:srgbClr val="C00000"/>
              </a:buClr>
              <a:buSzPct val="25000"/>
              <a:buFont typeface="Calibri"/>
              <a:buNone/>
            </a:pPr>
            <a:r>
              <a:rPr lang="en-US" sz="1800" b="0" i="0" u="none" strike="noStrike" cap="none" baseline="0" dirty="0">
                <a:solidFill>
                  <a:srgbClr val="C00000"/>
                </a:solidFill>
                <a:latin typeface="Calibri"/>
                <a:ea typeface="Calibri"/>
                <a:cs typeface="Calibri"/>
                <a:sym typeface="Calibri"/>
              </a:rPr>
              <a:t>Do not tolerate </a:t>
            </a:r>
            <a:r>
              <a:rPr lang="en-US" sz="1800" dirty="0" smtClean="0">
                <a:solidFill>
                  <a:srgbClr val="C00000"/>
                </a:solidFill>
              </a:rPr>
              <a:t>Bullying &amp; </a:t>
            </a:r>
            <a:r>
              <a:rPr lang="en-US" sz="1800" dirty="0" err="1" smtClean="0">
                <a:solidFill>
                  <a:srgbClr val="C00000"/>
                </a:solidFill>
              </a:rPr>
              <a:t>Harrassment</a:t>
            </a:r>
            <a:r>
              <a:rPr lang="en-US" sz="1800" dirty="0" smtClean="0">
                <a:solidFill>
                  <a:srgbClr val="C00000"/>
                </a:solidFill>
              </a:rPr>
              <a:t>! </a:t>
            </a:r>
            <a:endParaRPr lang="en-US" sz="1800" b="1" i="0" u="none" strike="noStrike" cap="none" baseline="0" dirty="0">
              <a:solidFill>
                <a:srgbClr val="C00000"/>
              </a:solidFill>
              <a:latin typeface="Calibri"/>
              <a:ea typeface="Calibri"/>
              <a:cs typeface="Calibri"/>
              <a:sym typeface="Calibri"/>
            </a:endParaRPr>
          </a:p>
          <a:p>
            <a:pPr marL="0" marR="0" lvl="0" indent="0" algn="l" rtl="0">
              <a:buClr>
                <a:schemeClr val="dk1"/>
              </a:buClr>
              <a:buSzPct val="25000"/>
              <a:buFont typeface="Calibri"/>
              <a:buNone/>
            </a:pPr>
            <a:r>
              <a:rPr lang="en-US" sz="1800" b="1" i="0" u="none" strike="noStrike" cap="none" baseline="0" dirty="0">
                <a:solidFill>
                  <a:srgbClr val="006600"/>
                </a:solidFill>
                <a:latin typeface="Calibri"/>
                <a:ea typeface="Calibri"/>
                <a:cs typeface="Calibri"/>
                <a:sym typeface="Calibri"/>
              </a:rPr>
              <a:t>All scouts and scout leaders should live by the Law and Oath.</a:t>
            </a:r>
          </a:p>
          <a:p>
            <a:r>
              <a:rPr lang="en-US" sz="1600" b="1" i="0" u="none" strike="noStrike" cap="none" baseline="0" dirty="0" smtClean="0">
                <a:solidFill>
                  <a:srgbClr val="006600"/>
                </a:solidFill>
                <a:sym typeface="Calibri"/>
              </a:rPr>
              <a:t>For more information check out Autism</a:t>
            </a:r>
            <a:r>
              <a:rPr lang="en-US" sz="1600" b="1" i="0" u="none" strike="noStrike" cap="none" dirty="0" smtClean="0">
                <a:solidFill>
                  <a:srgbClr val="006600"/>
                </a:solidFill>
                <a:sym typeface="Calibri"/>
              </a:rPr>
              <a:t> Empowerment bullying </a:t>
            </a:r>
          </a:p>
          <a:p>
            <a:pPr marL="203200" indent="0">
              <a:buNone/>
            </a:pPr>
            <a:r>
              <a:rPr lang="en-US" sz="1600" b="1" dirty="0">
                <a:solidFill>
                  <a:srgbClr val="006600"/>
                </a:solidFill>
              </a:rPr>
              <a:t>p</a:t>
            </a:r>
            <a:r>
              <a:rPr lang="en-US" sz="1600" b="1" dirty="0" smtClean="0">
                <a:solidFill>
                  <a:srgbClr val="006600"/>
                </a:solidFill>
              </a:rPr>
              <a:t>revention resources for more information.</a:t>
            </a:r>
            <a:endParaRPr lang="en-US" sz="1600" b="1" i="0" u="none" strike="noStrike" cap="none" baseline="0" dirty="0">
              <a:solidFill>
                <a:srgbClr val="006600"/>
              </a:solidFill>
              <a:sym typeface="Calibri"/>
            </a:endParaRPr>
          </a:p>
          <a:p>
            <a:endParaRPr lang="en-US" sz="1800" b="1" i="0" u="none" strike="noStrike" cap="none" baseline="0" dirty="0">
              <a:solidFill>
                <a:srgbClr val="006600"/>
              </a:solidFill>
              <a:latin typeface="Calibri"/>
              <a:ea typeface="Calibri"/>
              <a:cs typeface="Calibri"/>
              <a:sym typeface="Calibri"/>
            </a:endParaRPr>
          </a:p>
          <a:p>
            <a:endParaRPr lang="en-US" sz="1800" b="1" i="0" u="none" strike="noStrike" cap="none" baseline="0" dirty="0">
              <a:solidFill>
                <a:srgbClr val="006600"/>
              </a:solidFill>
              <a:latin typeface="Calibri"/>
              <a:ea typeface="Calibri"/>
              <a:cs typeface="Calibri"/>
              <a:sym typeface="Calibri"/>
            </a:endParaRPr>
          </a:p>
        </p:txBody>
      </p:sp>
      <p:sp>
        <p:nvSpPr>
          <p:cNvPr id="462" name="Shape 462"/>
          <p:cNvSpPr/>
          <p:nvPr/>
        </p:nvSpPr>
        <p:spPr>
          <a:xfrm>
            <a:off x="658368" y="274637"/>
            <a:ext cx="1219200" cy="1169986"/>
          </a:xfrm>
          <a:prstGeom prst="rect">
            <a:avLst/>
          </a:prstGeom>
          <a:blipFill>
            <a:blip r:embed="rId3"/>
            <a:stretch>
              <a:fillRect/>
            </a:stretch>
          </a:blipFill>
        </p:spPr>
      </p:sp>
      <p:sp>
        <p:nvSpPr>
          <p:cNvPr id="463" name="Shape 463"/>
          <p:cNvSpPr/>
          <p:nvPr/>
        </p:nvSpPr>
        <p:spPr>
          <a:xfrm>
            <a:off x="7239000" y="339725"/>
            <a:ext cx="1019175" cy="1343025"/>
          </a:xfrm>
          <a:prstGeom prst="rect">
            <a:avLst/>
          </a:prstGeom>
          <a:blipFill>
            <a:blip r:embed="rId4"/>
            <a:stretch>
              <a:fillRect/>
            </a:stretch>
          </a:blipFill>
        </p:spPr>
      </p:sp>
      <p:sp>
        <p:nvSpPr>
          <p:cNvPr id="464" name="Shape 464"/>
          <p:cNvSpPr/>
          <p:nvPr/>
        </p:nvSpPr>
        <p:spPr>
          <a:xfrm>
            <a:off x="6596279" y="4508816"/>
            <a:ext cx="1771624" cy="1343025"/>
          </a:xfrm>
          <a:prstGeom prst="rect">
            <a:avLst/>
          </a:prstGeom>
          <a:blipFill>
            <a:blip r:embed="rId5"/>
            <a:stretch>
              <a:fillRect/>
            </a:stretch>
          </a:blipFill>
        </p:spPr>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70" name="Shape 47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90000"/>
              </a:lnSpc>
              <a:buClr>
                <a:srgbClr val="C00000"/>
              </a:buClr>
              <a:buSzPct val="25000"/>
              <a:buFont typeface="Calibri"/>
              <a:buNone/>
            </a:pPr>
            <a:r>
              <a:rPr lang="en-US" sz="3200" b="0" i="0" u="none" strike="noStrike" cap="none" baseline="0" dirty="0" smtClean="0">
                <a:solidFill>
                  <a:srgbClr val="C00000"/>
                </a:solidFill>
                <a:latin typeface="Calibri"/>
                <a:ea typeface="Calibri"/>
                <a:cs typeface="Calibri"/>
                <a:sym typeface="Calibri"/>
              </a:rPr>
              <a:t>Safety </a:t>
            </a:r>
            <a:r>
              <a:rPr lang="en-US" sz="3200" b="0" i="0" u="none" strike="noStrike" cap="none" baseline="0" dirty="0">
                <a:solidFill>
                  <a:srgbClr val="C00000"/>
                </a:solidFill>
                <a:latin typeface="Calibri"/>
                <a:ea typeface="Calibri"/>
                <a:cs typeface="Calibri"/>
                <a:sym typeface="Calibri"/>
              </a:rPr>
              <a:t>issues to be </a:t>
            </a:r>
            <a:r>
              <a:rPr lang="en-US" dirty="0" smtClean="0">
                <a:solidFill>
                  <a:srgbClr val="C00000"/>
                </a:solidFill>
              </a:rPr>
              <a:t>a</a:t>
            </a:r>
            <a:r>
              <a:rPr lang="en-US" sz="3200" b="0" i="0" u="none" strike="noStrike" cap="none" baseline="0" dirty="0" smtClean="0">
                <a:solidFill>
                  <a:srgbClr val="C00000"/>
                </a:solidFill>
                <a:latin typeface="Calibri"/>
                <a:ea typeface="Calibri"/>
                <a:cs typeface="Calibri"/>
                <a:sym typeface="Calibri"/>
              </a:rPr>
              <a:t>ware: </a:t>
            </a:r>
            <a:r>
              <a:rPr lang="en-US" dirty="0" smtClean="0">
                <a:solidFill>
                  <a:srgbClr val="C00000"/>
                </a:solidFill>
              </a:rPr>
              <a:t>Wandering </a:t>
            </a:r>
          </a:p>
          <a:p>
            <a:pPr marL="0" marR="0" lvl="0" indent="0" algn="ctr" rtl="0">
              <a:lnSpc>
                <a:spcPct val="90000"/>
              </a:lnSpc>
              <a:buClr>
                <a:srgbClr val="C00000"/>
              </a:buClr>
              <a:buSzPct val="25000"/>
              <a:buFont typeface="Calibri"/>
              <a:buNone/>
            </a:pPr>
            <a:endParaRPr lang="en-US" dirty="0">
              <a:solidFill>
                <a:srgbClr val="C00000"/>
              </a:solidFill>
            </a:endParaRPr>
          </a:p>
          <a:p>
            <a:pPr marL="0" marR="0" lvl="0" indent="0" algn="l" rtl="0">
              <a:lnSpc>
                <a:spcPct val="90000"/>
              </a:lnSpc>
              <a:buClr>
                <a:schemeClr val="dk1"/>
              </a:buClr>
              <a:buSzPct val="25000"/>
              <a:buFont typeface="Calibri"/>
              <a:buNone/>
            </a:pPr>
            <a:r>
              <a:rPr lang="en-US" sz="1800" b="0" i="0" u="none" strike="noStrike" cap="none" baseline="0" dirty="0" smtClean="0">
                <a:solidFill>
                  <a:schemeClr val="dk1"/>
                </a:solidFill>
                <a:latin typeface="Calibri"/>
                <a:ea typeface="Calibri"/>
                <a:cs typeface="Calibri"/>
                <a:sym typeface="Calibri"/>
              </a:rPr>
              <a:t>Wandering/Elopement </a:t>
            </a:r>
            <a:r>
              <a:rPr lang="en-US" sz="1800" dirty="0" smtClean="0"/>
              <a:t> </a:t>
            </a:r>
            <a:r>
              <a:rPr lang="en-US" sz="1800" dirty="0"/>
              <a:t>- </a:t>
            </a:r>
            <a:r>
              <a:rPr lang="en-US" sz="1800" b="0" i="0" u="none" strike="noStrike" cap="none" baseline="0" dirty="0">
                <a:solidFill>
                  <a:schemeClr val="dk1"/>
                </a:solidFill>
                <a:latin typeface="Calibri"/>
                <a:ea typeface="Calibri"/>
                <a:cs typeface="Calibri"/>
                <a:sym typeface="Calibri"/>
              </a:rPr>
              <a:t>92% of those with Autism are reported to have issues with wandering at some point in time</a:t>
            </a:r>
            <a:r>
              <a:rPr lang="en-US" sz="1800" dirty="0"/>
              <a:t>. </a:t>
            </a:r>
            <a:r>
              <a:rPr lang="en-US" sz="1800" dirty="0" smtClean="0"/>
              <a:t>(</a:t>
            </a:r>
            <a:r>
              <a:rPr lang="en-US" sz="1800" b="0" i="0" u="none" strike="noStrike" cap="none" baseline="0" dirty="0" smtClean="0">
                <a:solidFill>
                  <a:schemeClr val="dk1"/>
                </a:solidFill>
                <a:latin typeface="Calibri"/>
                <a:ea typeface="Calibri"/>
                <a:cs typeface="Calibri"/>
                <a:sym typeface="Calibri"/>
              </a:rPr>
              <a:t>2007 </a:t>
            </a:r>
            <a:r>
              <a:rPr lang="en-US" sz="1800" b="0" i="0" u="none" strike="noStrike" cap="none" baseline="0" dirty="0">
                <a:solidFill>
                  <a:schemeClr val="dk1"/>
                </a:solidFill>
                <a:latin typeface="Calibri"/>
                <a:ea typeface="Calibri"/>
                <a:cs typeface="Calibri"/>
                <a:sym typeface="Calibri"/>
              </a:rPr>
              <a:t>NAA online poll)</a:t>
            </a: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Reinforce the rules of the buddy </a:t>
            </a:r>
            <a:r>
              <a:rPr lang="en-US" sz="1800" b="0" i="0" u="none" strike="noStrike" cap="none" baseline="0" dirty="0" smtClean="0">
                <a:solidFill>
                  <a:schemeClr val="dk1"/>
                </a:solidFill>
                <a:latin typeface="Calibri"/>
                <a:ea typeface="Calibri"/>
                <a:cs typeface="Calibri"/>
                <a:sym typeface="Calibri"/>
              </a:rPr>
              <a:t>system.</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Have extra </a:t>
            </a:r>
            <a:r>
              <a:rPr lang="en-US" sz="1800" b="0" i="0" u="none" strike="noStrike" cap="none" baseline="0" dirty="0" smtClean="0">
                <a:solidFill>
                  <a:schemeClr val="dk1"/>
                </a:solidFill>
                <a:latin typeface="Calibri"/>
                <a:ea typeface="Calibri"/>
                <a:cs typeface="Calibri"/>
                <a:sym typeface="Calibri"/>
              </a:rPr>
              <a:t>vigilance. </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smtClean="0">
                <a:solidFill>
                  <a:schemeClr val="dk1"/>
                </a:solidFill>
                <a:latin typeface="Calibri"/>
                <a:ea typeface="Calibri"/>
                <a:cs typeface="Calibri"/>
                <a:sym typeface="Calibri"/>
              </a:rPr>
              <a:t>Check in more often</a:t>
            </a:r>
            <a:r>
              <a:rPr lang="en-US" sz="1800" dirty="0" smtClean="0"/>
              <a:t> at </a:t>
            </a:r>
            <a:r>
              <a:rPr lang="en-US" sz="1800" dirty="0"/>
              <a:t>c</a:t>
            </a:r>
            <a:r>
              <a:rPr lang="en-US" sz="1800" b="0" i="0" u="none" strike="noStrike" cap="none" baseline="0" dirty="0" smtClean="0">
                <a:solidFill>
                  <a:schemeClr val="dk1"/>
                </a:solidFill>
                <a:latin typeface="Calibri"/>
                <a:ea typeface="Calibri"/>
                <a:cs typeface="Calibri"/>
                <a:sym typeface="Calibri"/>
              </a:rPr>
              <a:t>ampouts </a:t>
            </a:r>
            <a:r>
              <a:rPr lang="en-US" sz="1800" b="0" i="0" u="none" strike="noStrike" cap="none" baseline="0" dirty="0">
                <a:solidFill>
                  <a:schemeClr val="dk1"/>
                </a:solidFill>
                <a:latin typeface="Calibri"/>
                <a:ea typeface="Calibri"/>
                <a:cs typeface="Calibri"/>
                <a:sym typeface="Calibri"/>
              </a:rPr>
              <a:t>and </a:t>
            </a:r>
            <a:r>
              <a:rPr lang="en-US" sz="1800" b="0" i="0" u="none" strike="noStrike" cap="none" baseline="0" dirty="0" smtClean="0">
                <a:solidFill>
                  <a:schemeClr val="dk1"/>
                </a:solidFill>
                <a:latin typeface="Calibri"/>
                <a:ea typeface="Calibri"/>
                <a:cs typeface="Calibri"/>
                <a:sym typeface="Calibri"/>
              </a:rPr>
              <a:t>hikes.</a:t>
            </a:r>
            <a:endParaRPr lang="en-US" sz="1800" b="0" i="0" u="none" strike="noStrike" cap="none" baseline="0" dirty="0">
              <a:solidFill>
                <a:schemeClr val="dk1"/>
              </a:solidFill>
              <a:latin typeface="Calibri"/>
              <a:ea typeface="Calibri"/>
              <a:cs typeface="Calibri"/>
              <a:sym typeface="Calibri"/>
            </a:endParaRPr>
          </a:p>
          <a:p>
            <a:pPr marL="457200" marR="0" lvl="0" indent="-342900" algn="l" rtl="0">
              <a:lnSpc>
                <a:spcPct val="90000"/>
              </a:lnSpc>
              <a:buClr>
                <a:schemeClr val="dk1"/>
              </a:buClr>
              <a:buSzPct val="100000"/>
              <a:buFont typeface="Calibri"/>
              <a:buChar char="●"/>
            </a:pPr>
            <a:r>
              <a:rPr lang="en-US" sz="1800" b="0" i="0" u="none" strike="noStrike" cap="none" baseline="0" dirty="0">
                <a:solidFill>
                  <a:schemeClr val="dk1"/>
                </a:solidFill>
                <a:latin typeface="Calibri"/>
                <a:ea typeface="Calibri"/>
                <a:cs typeface="Calibri"/>
                <a:sym typeface="Calibri"/>
              </a:rPr>
              <a:t>Have the parents fill out an Autism Elopement </a:t>
            </a:r>
            <a:r>
              <a:rPr lang="en-US" sz="1800" dirty="0" smtClean="0"/>
              <a:t>Form</a:t>
            </a:r>
          </a:p>
          <a:p>
            <a:pPr marL="114300" marR="0" lvl="0" indent="0" algn="l" rtl="0">
              <a:lnSpc>
                <a:spcPct val="90000"/>
              </a:lnSpc>
              <a:buClr>
                <a:schemeClr val="dk1"/>
              </a:buClr>
              <a:buSzPct val="100000"/>
              <a:buNone/>
            </a:pPr>
            <a:r>
              <a:rPr lang="en-US" sz="1800" dirty="0"/>
              <a:t>a</a:t>
            </a:r>
            <a:r>
              <a:rPr lang="en-US" sz="1800" dirty="0" smtClean="0"/>
              <a:t>nd make sure that all leaders are aware of this safety </a:t>
            </a:r>
          </a:p>
          <a:p>
            <a:pPr marL="114300" marR="0" lvl="0" indent="0" algn="l" rtl="0">
              <a:lnSpc>
                <a:spcPct val="90000"/>
              </a:lnSpc>
              <a:buClr>
                <a:schemeClr val="dk1"/>
              </a:buClr>
              <a:buSzPct val="100000"/>
              <a:buNone/>
            </a:pPr>
            <a:r>
              <a:rPr lang="en-US" sz="1800" dirty="0"/>
              <a:t>i</a:t>
            </a:r>
            <a:r>
              <a:rPr lang="en-US" sz="1800" dirty="0" smtClean="0"/>
              <a:t>ssue. </a:t>
            </a:r>
          </a:p>
          <a:p>
            <a:pPr marL="457200" lvl="0" indent="-342900">
              <a:lnSpc>
                <a:spcPct val="90000"/>
              </a:lnSpc>
              <a:buSzPct val="100000"/>
              <a:buFont typeface="Calibri"/>
              <a:buChar char="●"/>
            </a:pPr>
            <a:r>
              <a:rPr lang="en-US" sz="1800" dirty="0" smtClean="0"/>
              <a:t>Even if the scout has never wandered before, doesn’t</a:t>
            </a:r>
          </a:p>
          <a:p>
            <a:pPr marL="114300" lvl="0" indent="0">
              <a:lnSpc>
                <a:spcPct val="90000"/>
              </a:lnSpc>
              <a:buSzPct val="100000"/>
              <a:buNone/>
            </a:pPr>
            <a:r>
              <a:rPr lang="en-US" sz="1800" dirty="0"/>
              <a:t>m</a:t>
            </a:r>
            <a:r>
              <a:rPr lang="en-US" sz="1800" dirty="0" smtClean="0"/>
              <a:t>ean that he or she is not At Risk.  </a:t>
            </a:r>
            <a:endParaRPr lang="en-US" sz="2400" dirty="0"/>
          </a:p>
        </p:txBody>
      </p:sp>
      <p:sp>
        <p:nvSpPr>
          <p:cNvPr id="471" name="Shape 471"/>
          <p:cNvSpPr/>
          <p:nvPr/>
        </p:nvSpPr>
        <p:spPr>
          <a:xfrm>
            <a:off x="612648" y="299245"/>
            <a:ext cx="1262062" cy="1209674"/>
          </a:xfrm>
          <a:prstGeom prst="rect">
            <a:avLst/>
          </a:prstGeom>
          <a:blipFill>
            <a:blip r:embed="rId3"/>
            <a:stretch>
              <a:fillRect/>
            </a:stretch>
          </a:blipFill>
        </p:spPr>
      </p:sp>
      <p:sp>
        <p:nvSpPr>
          <p:cNvPr id="472" name="Shape 472"/>
          <p:cNvSpPr/>
          <p:nvPr/>
        </p:nvSpPr>
        <p:spPr>
          <a:xfrm>
            <a:off x="7239000" y="290512"/>
            <a:ext cx="1019175" cy="1343025"/>
          </a:xfrm>
          <a:prstGeom prst="rect">
            <a:avLst/>
          </a:prstGeom>
          <a:blipFill>
            <a:blip r:embed="rId4"/>
            <a:stretch>
              <a:fillRect/>
            </a:stretch>
          </a:blipFill>
        </p:spPr>
      </p:sp>
      <p:sp>
        <p:nvSpPr>
          <p:cNvPr id="473" name="Shape 473"/>
          <p:cNvSpPr/>
          <p:nvPr/>
        </p:nvSpPr>
        <p:spPr>
          <a:xfrm>
            <a:off x="6016088" y="3863180"/>
            <a:ext cx="2445824" cy="1644749"/>
          </a:xfrm>
          <a:prstGeom prst="rect">
            <a:avLst/>
          </a:prstGeom>
          <a:blipFill>
            <a:blip r:embed="rId5"/>
            <a:stretch>
              <a:fillRect/>
            </a:stretch>
          </a:blipFill>
        </p:spPr>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325562"/>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91" name="Shape 9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buClr>
                <a:srgbClr val="660066"/>
              </a:buClr>
              <a:buSzPct val="25000"/>
              <a:buFont typeface="Calibri"/>
              <a:buNone/>
            </a:pPr>
            <a:r>
              <a:rPr lang="en-US" sz="1800" b="0" i="0" u="none" strike="noStrike" cap="none" baseline="0">
                <a:solidFill>
                  <a:schemeClr val="dk1"/>
                </a:solidFill>
                <a:latin typeface="Calibri"/>
                <a:ea typeface="Calibri"/>
                <a:cs typeface="Calibri"/>
                <a:sym typeface="Calibri"/>
              </a:rPr>
              <a:t>
</a:t>
            </a:r>
            <a:r>
              <a:rPr lang="en-US" sz="3200" b="1" i="0" u="none" strike="noStrike" cap="none" baseline="0">
                <a:solidFill>
                  <a:srgbClr val="660066"/>
                </a:solidFill>
                <a:latin typeface="Calibri"/>
                <a:ea typeface="Calibri"/>
                <a:cs typeface="Calibri"/>
                <a:sym typeface="Calibri"/>
              </a:rPr>
              <a:t>“The wonderful thing about such boys is their cheerfulness and their eagerness to do as much in scouting as they possibly can. They do not want more special tests and treatment than is absolutely necessary.”</a:t>
            </a:r>
          </a:p>
          <a:p>
            <a:endParaRPr lang="en-US" sz="3200" b="1" i="0" u="none" strike="noStrike" cap="none" baseline="0">
              <a:solidFill>
                <a:srgbClr val="660066"/>
              </a:solidFill>
              <a:latin typeface="Calibri"/>
              <a:ea typeface="Calibri"/>
              <a:cs typeface="Calibri"/>
              <a:sym typeface="Calibri"/>
            </a:endParaRPr>
          </a:p>
          <a:p>
            <a:pPr marL="0" marR="0" lvl="0" indent="0" algn="l" rtl="0">
              <a:buClr>
                <a:srgbClr val="7030A0"/>
              </a:buClr>
              <a:buSzPct val="25000"/>
              <a:buFont typeface="Calibri"/>
              <a:buNone/>
            </a:pPr>
            <a:r>
              <a:rPr lang="en-US" sz="3200" b="1" i="0" u="none" strike="noStrike" cap="none" baseline="0">
                <a:solidFill>
                  <a:srgbClr val="7030A0"/>
                </a:solidFill>
                <a:latin typeface="Calibri"/>
                <a:ea typeface="Calibri"/>
                <a:cs typeface="Calibri"/>
                <a:sym typeface="Calibri"/>
              </a:rPr>
              <a:t>		</a:t>
            </a:r>
            <a:r>
              <a:rPr lang="en-US" sz="3200" b="1" i="0" u="none" strike="noStrike" cap="none" baseline="0">
                <a:solidFill>
                  <a:srgbClr val="C00000"/>
                </a:solidFill>
                <a:latin typeface="Calibri"/>
                <a:ea typeface="Calibri"/>
                <a:cs typeface="Calibri"/>
                <a:sym typeface="Calibri"/>
              </a:rPr>
              <a:t>Robert Baden-Powell   </a:t>
            </a:r>
          </a:p>
          <a:p>
            <a:pPr marL="0" marR="0" lvl="0" indent="0" algn="r" rtl="0">
              <a:buClr>
                <a:schemeClr val="dk1"/>
              </a:buClr>
              <a:buSzPct val="25000"/>
              <a:buFont typeface="Calibri"/>
              <a:buNone/>
            </a:pPr>
            <a:r>
              <a:rPr lang="en-US" sz="1400" b="0" i="0" u="none" strike="noStrike" cap="none" baseline="0">
                <a:solidFill>
                  <a:schemeClr val="dk1"/>
                </a:solidFill>
                <a:latin typeface="Calibri"/>
                <a:ea typeface="Calibri"/>
                <a:cs typeface="Calibri"/>
                <a:sym typeface="Calibri"/>
              </a:rPr>
              <a:t> </a:t>
            </a:r>
          </a:p>
        </p:txBody>
      </p:sp>
      <p:sp>
        <p:nvSpPr>
          <p:cNvPr id="92" name="Shape 92"/>
          <p:cNvSpPr/>
          <p:nvPr/>
        </p:nvSpPr>
        <p:spPr>
          <a:xfrm>
            <a:off x="6257926" y="4474464"/>
            <a:ext cx="1209674" cy="1425575"/>
          </a:xfrm>
          <a:prstGeom prst="rect">
            <a:avLst/>
          </a:prstGeom>
          <a:blipFill>
            <a:blip r:embed="rId3"/>
            <a:stretch>
              <a:fillRect/>
            </a:stretch>
          </a:blipFill>
        </p:spPr>
      </p:sp>
      <p:sp>
        <p:nvSpPr>
          <p:cNvPr id="93" name="Shape 93"/>
          <p:cNvSpPr/>
          <p:nvPr/>
        </p:nvSpPr>
        <p:spPr>
          <a:xfrm>
            <a:off x="457200" y="274636"/>
            <a:ext cx="1066799" cy="1022350"/>
          </a:xfrm>
          <a:prstGeom prst="rect">
            <a:avLst/>
          </a:prstGeom>
          <a:blipFill>
            <a:blip r:embed="rId4"/>
            <a:stretch>
              <a:fillRect/>
            </a:stretch>
          </a:blipFill>
        </p:spPr>
      </p:sp>
      <p:sp>
        <p:nvSpPr>
          <p:cNvPr id="94" name="Shape 94"/>
          <p:cNvSpPr/>
          <p:nvPr/>
        </p:nvSpPr>
        <p:spPr>
          <a:xfrm>
            <a:off x="7467600" y="436562"/>
            <a:ext cx="1019175" cy="1343025"/>
          </a:xfrm>
          <a:prstGeom prst="rect">
            <a:avLst/>
          </a:prstGeom>
          <a:blipFill>
            <a:blip r:embed="rId5"/>
            <a:stretch>
              <a:fillRect/>
            </a:stretch>
          </a:blipFill>
        </p:spPr>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79" name="Shape 47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C00000"/>
              </a:buClr>
              <a:buSzPct val="25000"/>
              <a:buFont typeface="Calibri"/>
              <a:buNone/>
            </a:pPr>
            <a:r>
              <a:rPr lang="en-US" sz="3000" b="0" i="0" u="none" strike="noStrike" cap="none" baseline="0" dirty="0">
                <a:solidFill>
                  <a:srgbClr val="C00000"/>
                </a:solidFill>
                <a:latin typeface="Calibri"/>
                <a:ea typeface="Calibri"/>
                <a:cs typeface="Calibri"/>
                <a:sym typeface="Calibri"/>
              </a:rPr>
              <a:t>Other </a:t>
            </a:r>
            <a:r>
              <a:rPr lang="en-US" sz="3000" b="0" i="0" u="none" strike="noStrike" cap="none" baseline="0" dirty="0" smtClean="0">
                <a:solidFill>
                  <a:srgbClr val="C00000"/>
                </a:solidFill>
                <a:latin typeface="Calibri"/>
                <a:ea typeface="Calibri"/>
                <a:cs typeface="Calibri"/>
                <a:sym typeface="Calibri"/>
              </a:rPr>
              <a:t>possible</a:t>
            </a:r>
            <a:r>
              <a:rPr lang="en-US" sz="3000" b="0" i="0" u="none" strike="noStrike" cap="none" dirty="0" smtClean="0">
                <a:solidFill>
                  <a:srgbClr val="C00000"/>
                </a:solidFill>
                <a:latin typeface="Calibri"/>
                <a:ea typeface="Calibri"/>
                <a:cs typeface="Calibri"/>
                <a:sym typeface="Calibri"/>
              </a:rPr>
              <a:t> Health and Safety Issues</a:t>
            </a:r>
          </a:p>
          <a:p>
            <a:pPr marL="0" marR="0" lvl="0" indent="0" algn="ctr" rtl="0">
              <a:buClr>
                <a:srgbClr val="C00000"/>
              </a:buClr>
              <a:buSzPct val="25000"/>
              <a:buFont typeface="Calibri"/>
              <a:buNone/>
            </a:pPr>
            <a:endParaRPr lang="en-US" sz="3000" b="0" i="0" u="none" strike="noStrike" cap="none" baseline="0" dirty="0">
              <a:solidFill>
                <a:srgbClr val="C00000"/>
              </a:solidFill>
              <a:latin typeface="Calibri"/>
              <a:ea typeface="Calibri"/>
              <a:cs typeface="Calibri"/>
              <a:sym typeface="Calibri"/>
            </a:endParaRPr>
          </a:p>
          <a:p>
            <a:pPr marL="457200" marR="0" lvl="0" indent="-342900" algn="l" rtl="0">
              <a:buClr>
                <a:schemeClr val="dk1"/>
              </a:buClr>
              <a:buSzPct val="100000"/>
              <a:buFont typeface="Calibri"/>
              <a:buChar char="●"/>
            </a:pPr>
            <a:r>
              <a:rPr lang="en-US" sz="1800" b="1" i="0" u="none" strike="noStrike" cap="none" baseline="0" dirty="0">
                <a:solidFill>
                  <a:schemeClr val="dk1"/>
                </a:solidFill>
                <a:latin typeface="Calibri"/>
                <a:ea typeface="Calibri"/>
                <a:cs typeface="Calibri"/>
                <a:sym typeface="Calibri"/>
              </a:rPr>
              <a:t>Seizures</a:t>
            </a:r>
            <a:r>
              <a:rPr lang="en-US" sz="1800" b="0" i="0" u="none" strike="noStrike" cap="none" baseline="0" dirty="0">
                <a:solidFill>
                  <a:schemeClr val="dk1"/>
                </a:solidFill>
                <a:latin typeface="Calibri"/>
                <a:ea typeface="Calibri"/>
                <a:cs typeface="Calibri"/>
                <a:sym typeface="Calibri"/>
              </a:rPr>
              <a:t> - Roughly 25-30% of adolescents with Autism have been reported to develop seizures at some point in time.</a:t>
            </a:r>
          </a:p>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Make sure all contact information is updated.		</a:t>
            </a:r>
          </a:p>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Make sure leadership leading an outing </a:t>
            </a:r>
            <a:r>
              <a:rPr lang="en-US" sz="1800" dirty="0" smtClean="0"/>
              <a:t>are</a:t>
            </a:r>
            <a:r>
              <a:rPr lang="en-US" sz="1800" b="0" i="0" u="none" strike="noStrike" cap="none" baseline="0" dirty="0" smtClean="0">
                <a:solidFill>
                  <a:schemeClr val="dk1"/>
                </a:solidFill>
                <a:latin typeface="Calibri"/>
                <a:ea typeface="Calibri"/>
                <a:cs typeface="Calibri"/>
                <a:sym typeface="Calibri"/>
              </a:rPr>
              <a:t> aware.</a:t>
            </a:r>
            <a:r>
              <a:rPr lang="en-US" sz="1800" b="0" i="0" u="none" strike="noStrike" cap="none" baseline="0" dirty="0">
                <a:solidFill>
                  <a:schemeClr val="dk1"/>
                </a:solidFill>
                <a:latin typeface="Calibri"/>
                <a:ea typeface="Calibri"/>
                <a:cs typeface="Calibri"/>
                <a:sym typeface="Calibri"/>
              </a:rPr>
              <a:t>	</a:t>
            </a:r>
          </a:p>
          <a:p>
            <a:pPr marL="457200" marR="0" lvl="0" indent="-342900" algn="l" rtl="0">
              <a:buClr>
                <a:schemeClr val="dk1"/>
              </a:buClr>
              <a:buSzPct val="100000"/>
              <a:buFont typeface="Calibri"/>
              <a:buChar char="●"/>
            </a:pPr>
            <a:r>
              <a:rPr lang="en-US" sz="1800" b="1" i="0" u="none" strike="noStrike" cap="none" baseline="0" dirty="0">
                <a:solidFill>
                  <a:schemeClr val="dk1"/>
                </a:solidFill>
                <a:latin typeface="Calibri"/>
                <a:ea typeface="Calibri"/>
                <a:cs typeface="Calibri"/>
                <a:sym typeface="Calibri"/>
              </a:rPr>
              <a:t>Depression and Anxiety </a:t>
            </a:r>
            <a:r>
              <a:rPr lang="en-US" sz="1800" b="1" i="0" u="none" strike="noStrike" cap="none" baseline="0" dirty="0" smtClean="0">
                <a:solidFill>
                  <a:schemeClr val="dk1"/>
                </a:solidFill>
                <a:latin typeface="Calibri"/>
                <a:ea typeface="Calibri"/>
                <a:cs typeface="Calibri"/>
                <a:sym typeface="Calibri"/>
              </a:rPr>
              <a:t>- </a:t>
            </a:r>
            <a:r>
              <a:rPr lang="en-US" sz="1800" dirty="0"/>
              <a:t> </a:t>
            </a:r>
            <a:r>
              <a:rPr lang="en-US" sz="1800" dirty="0" smtClean="0"/>
              <a:t>Higher risk due to a variety of factors</a:t>
            </a:r>
            <a:r>
              <a:rPr lang="en-US" sz="1800" b="0" i="0" u="none" strike="noStrike" cap="none" baseline="0" dirty="0" smtClean="0">
                <a:solidFill>
                  <a:schemeClr val="dk1"/>
                </a:solidFill>
                <a:latin typeface="Calibri"/>
                <a:ea typeface="Calibri"/>
                <a:cs typeface="Calibri"/>
                <a:sym typeface="Calibri"/>
              </a:rPr>
              <a:t>.</a:t>
            </a:r>
            <a:r>
              <a:rPr lang="en-US" sz="1800" b="0" i="0" u="none" strike="noStrike" cap="none" baseline="0" dirty="0">
                <a:solidFill>
                  <a:schemeClr val="dk1"/>
                </a:solidFill>
                <a:latin typeface="Calibri"/>
                <a:ea typeface="Calibri"/>
                <a:cs typeface="Calibri"/>
                <a:sym typeface="Calibri"/>
              </a:rPr>
              <a:t>	</a:t>
            </a:r>
          </a:p>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Be a good Mentor.</a:t>
            </a:r>
          </a:p>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Learn about the signs of depression and anxiety.</a:t>
            </a:r>
          </a:p>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Provide support for the family.</a:t>
            </a:r>
          </a:p>
          <a:p>
            <a:pPr marL="0" marR="0" lvl="0" indent="0" algn="l"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Remember the guide to Safe Scouting.</a:t>
            </a:r>
          </a:p>
          <a:p>
            <a:endParaRPr lang="en-US" sz="1800" b="0" i="0" u="none" strike="noStrike" cap="none" baseline="0" dirty="0">
              <a:solidFill>
                <a:schemeClr val="dk1"/>
              </a:solidFill>
              <a:latin typeface="Calibri"/>
              <a:ea typeface="Calibri"/>
              <a:cs typeface="Calibri"/>
              <a:sym typeface="Calibri"/>
            </a:endParaRPr>
          </a:p>
        </p:txBody>
      </p:sp>
      <p:sp>
        <p:nvSpPr>
          <p:cNvPr id="480" name="Shape 480"/>
          <p:cNvSpPr/>
          <p:nvPr/>
        </p:nvSpPr>
        <p:spPr>
          <a:xfrm>
            <a:off x="679704" y="274638"/>
            <a:ext cx="1192211" cy="1142999"/>
          </a:xfrm>
          <a:prstGeom prst="rect">
            <a:avLst/>
          </a:prstGeom>
          <a:blipFill>
            <a:blip r:embed="rId3"/>
            <a:stretch>
              <a:fillRect/>
            </a:stretch>
          </a:blipFill>
        </p:spPr>
      </p:sp>
      <p:sp>
        <p:nvSpPr>
          <p:cNvPr id="481" name="Shape 481"/>
          <p:cNvSpPr/>
          <p:nvPr/>
        </p:nvSpPr>
        <p:spPr>
          <a:xfrm>
            <a:off x="7162800" y="473075"/>
            <a:ext cx="1019175" cy="1343025"/>
          </a:xfrm>
          <a:prstGeom prst="rect">
            <a:avLst/>
          </a:prstGeom>
          <a:blipFill>
            <a:blip r:embed="rId4"/>
            <a:stretch>
              <a:fillRect/>
            </a:stretch>
          </a:blipFill>
        </p:spPr>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88" name="Shape 48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
</a:t>
            </a:r>
            <a:r>
              <a:rPr lang="en-US" sz="3200" b="0" i="0" u="none" strike="noStrike" cap="none" baseline="0" dirty="0">
                <a:solidFill>
                  <a:schemeClr val="dk1"/>
                </a:solidFill>
                <a:latin typeface="Calibri"/>
                <a:ea typeface="Calibri"/>
                <a:cs typeface="Calibri"/>
                <a:sym typeface="Calibri"/>
              </a:rPr>
              <a:t>Faces of Autism </a:t>
            </a:r>
          </a:p>
          <a:p>
            <a:endParaRPr lang="en-US" sz="3200" b="0" i="0" u="none" strike="noStrike" cap="none" baseline="0" dirty="0">
              <a:solidFill>
                <a:schemeClr val="dk1"/>
              </a:solidFill>
              <a:latin typeface="Calibri"/>
              <a:ea typeface="Calibri"/>
              <a:cs typeface="Calibri"/>
              <a:sym typeface="Calibri"/>
            </a:endParaRPr>
          </a:p>
          <a:p>
            <a:pPr marL="0" marR="0" lvl="0" indent="0" algn="ctr" rtl="0">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Which of these individuals are on the </a:t>
            </a:r>
          </a:p>
          <a:p>
            <a:pPr marL="0" marR="0" lvl="0" indent="0" algn="ctr" rtl="0">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Autism Spectrum?</a:t>
            </a:r>
          </a:p>
          <a:p>
            <a:endParaRPr lang="en-US" sz="3200" b="0" i="0" u="none" strike="noStrike" cap="none" baseline="0" dirty="0">
              <a:solidFill>
                <a:schemeClr val="dk1"/>
              </a:solidFill>
              <a:latin typeface="Calibri"/>
              <a:ea typeface="Calibri"/>
              <a:cs typeface="Calibri"/>
              <a:sym typeface="Calibri"/>
            </a:endParaRPr>
          </a:p>
          <a:p>
            <a:pPr marL="0" marR="0" lvl="0" indent="0" algn="ctr" rtl="0">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It </a:t>
            </a:r>
            <a:r>
              <a:rPr lang="en-US" dirty="0" smtClean="0"/>
              <a:t>often</a:t>
            </a:r>
            <a:r>
              <a:rPr lang="en-US" sz="3200" b="0" i="0" u="none" strike="noStrike" cap="none" baseline="0" dirty="0" smtClean="0">
                <a:solidFill>
                  <a:schemeClr val="dk1"/>
                </a:solidFill>
                <a:latin typeface="Calibri"/>
                <a:ea typeface="Calibri"/>
                <a:cs typeface="Calibri"/>
                <a:sym typeface="Calibri"/>
              </a:rPr>
              <a:t> </a:t>
            </a:r>
            <a:r>
              <a:rPr lang="en-US" sz="3200" b="0" i="0" u="none" strike="noStrike" cap="none" baseline="0" dirty="0">
                <a:solidFill>
                  <a:schemeClr val="dk1"/>
                </a:solidFill>
                <a:latin typeface="Calibri"/>
                <a:ea typeface="Calibri"/>
                <a:cs typeface="Calibri"/>
                <a:sym typeface="Calibri"/>
              </a:rPr>
              <a:t>a hidden disability – never assume…</a:t>
            </a:r>
          </a:p>
        </p:txBody>
      </p:sp>
      <p:sp>
        <p:nvSpPr>
          <p:cNvPr id="489" name="Shape 489"/>
          <p:cNvSpPr/>
          <p:nvPr/>
        </p:nvSpPr>
        <p:spPr>
          <a:xfrm>
            <a:off x="612648" y="381001"/>
            <a:ext cx="1081086" cy="1036636"/>
          </a:xfrm>
          <a:prstGeom prst="rect">
            <a:avLst/>
          </a:prstGeom>
          <a:blipFill>
            <a:blip r:embed="rId3"/>
            <a:stretch>
              <a:fillRect/>
            </a:stretch>
          </a:blipFill>
        </p:spPr>
      </p:sp>
      <p:sp>
        <p:nvSpPr>
          <p:cNvPr id="490" name="Shape 490"/>
          <p:cNvSpPr/>
          <p:nvPr/>
        </p:nvSpPr>
        <p:spPr>
          <a:xfrm>
            <a:off x="7467600" y="374650"/>
            <a:ext cx="1019175" cy="1343025"/>
          </a:xfrm>
          <a:prstGeom prst="rect">
            <a:avLst/>
          </a:prstGeom>
          <a:blipFill>
            <a:blip r:embed="rId4"/>
            <a:stretch>
              <a:fillRect/>
            </a:stretch>
          </a:blipFill>
        </p:spPr>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496" name="Shape 496"/>
          <p:cNvSpPr txBox="1">
            <a:spLocks noGrp="1"/>
          </p:cNvSpPr>
          <p:nvPr>
            <p:ph type="body" idx="1"/>
          </p:nvPr>
        </p:nvSpPr>
        <p:spPr>
          <a:xfrm>
            <a:off x="457200" y="1499616"/>
            <a:ext cx="8229600" cy="4525961"/>
          </a:xfrm>
          <a:prstGeom prst="rect">
            <a:avLst/>
          </a:prstGeom>
          <a:noFill/>
          <a:ln>
            <a:noFill/>
          </a:ln>
        </p:spPr>
        <p:txBody>
          <a:bodyPr lIns="91425" tIns="45700" rIns="91425" bIns="45700" anchor="t" anchorCtr="0">
            <a:noAutofit/>
          </a:bodyPr>
          <a:lstStyle/>
          <a:p>
            <a:pPr marL="0" marR="0" lvl="0" indent="0" algn="l" rtl="0">
              <a:buSzPct val="25000"/>
              <a:buNone/>
            </a:pPr>
            <a:r>
              <a:rPr lang="en-US" sz="1800" b="0" i="0" u="none" strike="noStrike" cap="none" baseline="0" dirty="0">
                <a:solidFill>
                  <a:schemeClr val="dk1"/>
                </a:solidFill>
                <a:latin typeface="Calibri"/>
                <a:ea typeface="Calibri"/>
                <a:cs typeface="Calibri"/>
                <a:sym typeface="Calibri"/>
              </a:rPr>
              <a:t>
</a:t>
            </a:r>
          </a:p>
          <a:p>
            <a:endParaRPr lang="en-US" sz="1800" b="0" i="0" u="none" strike="noStrike" cap="none" baseline="0" dirty="0">
              <a:solidFill>
                <a:schemeClr val="dk1"/>
              </a:solidFill>
              <a:latin typeface="Calibri"/>
              <a:ea typeface="Calibri"/>
              <a:cs typeface="Calibri"/>
              <a:sym typeface="Calibri"/>
            </a:endParaRPr>
          </a:p>
          <a:p>
            <a:pPr marL="0" marR="0" lvl="0" indent="0" algn="l" rtl="0">
              <a:buClr>
                <a:srgbClr val="009900"/>
              </a:buClr>
              <a:buSzPct val="25000"/>
              <a:buFont typeface="Calibri"/>
              <a:buNone/>
            </a:pPr>
            <a:r>
              <a:rPr lang="en-US" sz="2800" b="1" i="0" u="none" strike="noStrike" cap="none" baseline="0" dirty="0">
                <a:solidFill>
                  <a:srgbClr val="009900"/>
                </a:solidFill>
                <a:latin typeface="Calibri"/>
                <a:ea typeface="Calibri"/>
                <a:cs typeface="Calibri"/>
                <a:sym typeface="Calibri"/>
              </a:rPr>
              <a:t>Accept</a:t>
            </a:r>
            <a:r>
              <a:rPr lang="en-US" sz="2800" b="0" i="0" u="none" strike="noStrike" cap="none" baseline="0" dirty="0">
                <a:solidFill>
                  <a:schemeClr val="dk1"/>
                </a:solidFill>
                <a:latin typeface="Calibri"/>
                <a:ea typeface="Calibri"/>
                <a:cs typeface="Calibri"/>
                <a:sym typeface="Calibri"/>
              </a:rPr>
              <a:t> </a:t>
            </a:r>
            <a:r>
              <a:rPr lang="en-US" sz="2800" b="0" i="0" u="none" strike="noStrike" cap="none" baseline="0" dirty="0" smtClean="0">
                <a:solidFill>
                  <a:schemeClr val="dk1"/>
                </a:solidFill>
                <a:latin typeface="Calibri"/>
                <a:ea typeface="Calibri"/>
                <a:cs typeface="Calibri"/>
                <a:sym typeface="Calibri"/>
              </a:rPr>
              <a:t>scouts </a:t>
            </a:r>
            <a:r>
              <a:rPr lang="en-US" sz="2800" b="0" i="0" u="none" strike="noStrike" cap="none" baseline="0" dirty="0">
                <a:solidFill>
                  <a:schemeClr val="dk1"/>
                </a:solidFill>
                <a:latin typeface="Calibri"/>
                <a:ea typeface="Calibri"/>
                <a:cs typeface="Calibri"/>
                <a:sym typeface="Calibri"/>
              </a:rPr>
              <a:t>for who they are, where they are. </a:t>
            </a:r>
          </a:p>
          <a:p>
            <a:pPr marL="0" marR="0" lvl="0" indent="0" algn="l" rtl="0">
              <a:buClr>
                <a:srgbClr val="C61C0A"/>
              </a:buClr>
              <a:buSzPct val="25000"/>
              <a:buFont typeface="Calibri"/>
              <a:buNone/>
            </a:pPr>
            <a:r>
              <a:rPr lang="en-US" sz="2800" b="1" i="0" u="none" strike="noStrike" cap="none" baseline="0" dirty="0">
                <a:solidFill>
                  <a:srgbClr val="C61C0A"/>
                </a:solidFill>
                <a:latin typeface="Calibri"/>
                <a:ea typeface="Calibri"/>
                <a:cs typeface="Calibri"/>
                <a:sym typeface="Calibri"/>
              </a:rPr>
              <a:t>Enrich</a:t>
            </a:r>
            <a:r>
              <a:rPr lang="en-US" sz="2800" b="0" i="0" u="none" strike="noStrike" cap="none" baseline="0" dirty="0">
                <a:solidFill>
                  <a:schemeClr val="dk1"/>
                </a:solidFill>
                <a:latin typeface="Calibri"/>
                <a:ea typeface="Calibri"/>
                <a:cs typeface="Calibri"/>
                <a:sym typeface="Calibri"/>
              </a:rPr>
              <a:t> their lives by teaching them lifelong skills.</a:t>
            </a:r>
          </a:p>
          <a:p>
            <a:pPr marL="0" marR="0" lvl="0" indent="0" algn="l" rtl="0">
              <a:buClr>
                <a:srgbClr val="E46C0A"/>
              </a:buClr>
              <a:buSzPct val="25000"/>
              <a:buFont typeface="Calibri"/>
              <a:buNone/>
            </a:pPr>
            <a:r>
              <a:rPr lang="en-US" sz="2800" b="1" i="0" u="none" strike="noStrike" cap="none" baseline="0" dirty="0">
                <a:solidFill>
                  <a:srgbClr val="E46C0A"/>
                </a:solidFill>
                <a:latin typeface="Calibri"/>
                <a:ea typeface="Calibri"/>
                <a:cs typeface="Calibri"/>
                <a:sym typeface="Calibri"/>
              </a:rPr>
              <a:t>Inspire</a:t>
            </a:r>
            <a:r>
              <a:rPr lang="en-US" sz="2800" b="1" i="0" u="none" strike="noStrike" cap="none" baseline="0" dirty="0">
                <a:solidFill>
                  <a:srgbClr val="7030A0"/>
                </a:solidFill>
                <a:latin typeface="Calibri"/>
                <a:ea typeface="Calibri"/>
                <a:cs typeface="Calibri"/>
                <a:sym typeface="Calibri"/>
              </a:rPr>
              <a:t> </a:t>
            </a:r>
            <a:r>
              <a:rPr lang="en-US" sz="2800" b="0" i="0" u="none" strike="noStrike" cap="none" baseline="0" dirty="0">
                <a:solidFill>
                  <a:schemeClr val="dk1"/>
                </a:solidFill>
                <a:latin typeface="Calibri"/>
                <a:ea typeface="Calibri"/>
                <a:cs typeface="Calibri"/>
                <a:sym typeface="Calibri"/>
              </a:rPr>
              <a:t>them to be Exceptional. Chances are that they’ll inspire you too. </a:t>
            </a:r>
          </a:p>
          <a:p>
            <a:pPr marL="0" marR="0" lvl="0" indent="0" algn="l" rtl="0">
              <a:buClr>
                <a:srgbClr val="7030A0"/>
              </a:buClr>
              <a:buSzPct val="25000"/>
              <a:buFont typeface="Calibri"/>
              <a:buNone/>
            </a:pPr>
            <a:r>
              <a:rPr lang="en-US" sz="2800" b="1" i="0" u="none" strike="noStrike" cap="none" baseline="0" dirty="0">
                <a:solidFill>
                  <a:srgbClr val="7030A0"/>
                </a:solidFill>
                <a:latin typeface="Calibri"/>
                <a:ea typeface="Calibri"/>
                <a:cs typeface="Calibri"/>
                <a:sym typeface="Calibri"/>
              </a:rPr>
              <a:t>Empower </a:t>
            </a:r>
            <a:r>
              <a:rPr lang="en-US" sz="2800" b="0" i="0" u="none" strike="noStrike" cap="none" baseline="0" dirty="0">
                <a:solidFill>
                  <a:schemeClr val="dk1"/>
                </a:solidFill>
                <a:latin typeface="Calibri"/>
                <a:ea typeface="Calibri"/>
                <a:cs typeface="Calibri"/>
                <a:sym typeface="Calibri"/>
              </a:rPr>
              <a:t>them by giving </a:t>
            </a:r>
            <a:r>
              <a:rPr lang="en-US" sz="2800" b="0" i="0" u="none" strike="noStrike" cap="none" baseline="0" dirty="0" smtClean="0">
                <a:solidFill>
                  <a:schemeClr val="dk1"/>
                </a:solidFill>
                <a:latin typeface="Calibri"/>
                <a:ea typeface="Calibri"/>
                <a:cs typeface="Calibri"/>
                <a:sym typeface="Calibri"/>
              </a:rPr>
              <a:t>the </a:t>
            </a:r>
            <a:r>
              <a:rPr lang="en-US" sz="2800" b="0" i="0" u="none" strike="noStrike" cap="none" baseline="0" dirty="0">
                <a:solidFill>
                  <a:schemeClr val="dk1"/>
                </a:solidFill>
                <a:latin typeface="Calibri"/>
                <a:ea typeface="Calibri"/>
                <a:cs typeface="Calibri"/>
                <a:sym typeface="Calibri"/>
              </a:rPr>
              <a:t>tools to be self-sufficient and successful.</a:t>
            </a:r>
          </a:p>
        </p:txBody>
      </p:sp>
      <p:sp>
        <p:nvSpPr>
          <p:cNvPr id="497" name="Shape 497"/>
          <p:cNvSpPr/>
          <p:nvPr/>
        </p:nvSpPr>
        <p:spPr>
          <a:xfrm>
            <a:off x="3035809" y="1255776"/>
            <a:ext cx="2871216" cy="1395983"/>
          </a:xfrm>
          <a:prstGeom prst="rect">
            <a:avLst/>
          </a:prstGeom>
          <a:blipFill>
            <a:blip r:embed="rId3"/>
            <a:stretch>
              <a:fillRect/>
            </a:stretch>
          </a:blipFill>
        </p:spPr>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503" name="Shape 50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buSzPct val="25000"/>
              <a:buNone/>
            </a:pPr>
            <a:r>
              <a:rPr lang="en-US" sz="1800" b="0" i="0" u="none" strike="noStrike" cap="none" baseline="0" dirty="0">
                <a:solidFill>
                  <a:schemeClr val="dk1"/>
                </a:solidFill>
                <a:latin typeface="Calibri"/>
                <a:ea typeface="Calibri"/>
                <a:cs typeface="Calibri"/>
                <a:sym typeface="Calibri"/>
              </a:rPr>
              <a:t>
</a:t>
            </a:r>
          </a:p>
          <a:p>
            <a:pPr marL="203200" indent="0">
              <a:buNone/>
            </a:pPr>
            <a:endParaRPr lang="en-US" sz="1800" b="0" i="0" u="none" strike="noStrike" cap="none" baseline="0" dirty="0" smtClean="0">
              <a:solidFill>
                <a:schemeClr val="dk1"/>
              </a:solidFill>
              <a:latin typeface="Calibri"/>
              <a:ea typeface="Calibri"/>
              <a:cs typeface="Calibri"/>
              <a:sym typeface="Calibri"/>
            </a:endParaRPr>
          </a:p>
          <a:p>
            <a:pPr marL="203200" indent="0">
              <a:buNone/>
            </a:pPr>
            <a:endParaRPr lang="en-US" sz="1800" b="0" i="0" u="none" strike="noStrike" cap="none" baseline="0" dirty="0">
              <a:solidFill>
                <a:schemeClr val="dk1"/>
              </a:solidFill>
              <a:latin typeface="Calibri"/>
              <a:ea typeface="Calibri"/>
              <a:cs typeface="Calibri"/>
              <a:sym typeface="Calibri"/>
            </a:endParaRPr>
          </a:p>
          <a:p>
            <a:pPr marL="0" marR="0" lvl="0" indent="0" algn="ctr" rtl="0">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Autism and Scouting Program</a:t>
            </a:r>
          </a:p>
          <a:p>
            <a:pPr marL="0" marR="0" lvl="0" indent="0" algn="l" rtl="0">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Autism and Scouting Resources at </a:t>
            </a:r>
            <a:r>
              <a:rPr lang="en-US" sz="1400" b="0" i="0" u="sng" strike="noStrike" cap="none" baseline="0" dirty="0">
                <a:solidFill>
                  <a:schemeClr val="hlink"/>
                </a:solidFill>
                <a:latin typeface="Calibri"/>
                <a:ea typeface="Calibri"/>
                <a:cs typeface="Calibri"/>
                <a:sym typeface="Calibri"/>
                <a:hlinkClick r:id="rId3"/>
              </a:rPr>
              <a:t>http://www.autismempowerment.org/autism-scouting-program/</a:t>
            </a:r>
          </a:p>
          <a:p>
            <a:pPr marL="0" marR="0" lvl="0" indent="0" algn="l" rtl="0">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	Support for Individuals on the Autism Spectrum, Families and Volunteers </a:t>
            </a:r>
          </a:p>
          <a:p>
            <a:pPr marL="0" marR="0" lvl="0" indent="0" algn="l" rtl="0">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	Autism and Scouting Radio</a:t>
            </a:r>
          </a:p>
          <a:p>
            <a:pPr marL="0" marR="0" lvl="0" indent="0" algn="l" rtl="0">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	Autism and Scouting Blog </a:t>
            </a:r>
          </a:p>
          <a:p>
            <a:pPr marL="0" marR="0" lvl="0" indent="0" algn="l" rtl="0">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	Autism and Scouting  Facebook Support</a:t>
            </a:r>
          </a:p>
          <a:p>
            <a:pPr marL="0" marR="0" lvl="0" indent="0" algn="l" rtl="0">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	Access to Training </a:t>
            </a:r>
          </a:p>
          <a:p>
            <a:pPr marL="0" marR="0" lvl="0" indent="0" algn="l" rtl="0">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	Resources</a:t>
            </a:r>
          </a:p>
          <a:p>
            <a:pPr marL="0" marR="0" lvl="0" indent="0" algn="l" rtl="0">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	New World Unit Locator </a:t>
            </a:r>
          </a:p>
        </p:txBody>
      </p:sp>
      <p:sp>
        <p:nvSpPr>
          <p:cNvPr id="504" name="Shape 504"/>
          <p:cNvSpPr/>
          <p:nvPr/>
        </p:nvSpPr>
        <p:spPr>
          <a:xfrm>
            <a:off x="3769900" y="1417637"/>
            <a:ext cx="1441449" cy="1381124"/>
          </a:xfrm>
          <a:prstGeom prst="rect">
            <a:avLst/>
          </a:prstGeom>
          <a:blipFill>
            <a:blip r:embed="rId4"/>
            <a:stretch>
              <a:fillRect/>
            </a:stretch>
          </a:blipFill>
        </p:spPr>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510" name="Shape 51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Additional Resources included on your CD</a:t>
            </a:r>
          </a:p>
          <a:p>
            <a:endParaRPr lang="en-US" sz="3200" b="0" i="0" u="none" strike="noStrike" cap="none" baseline="0" dirty="0">
              <a:solidFill>
                <a:schemeClr val="dk1"/>
              </a:solidFill>
              <a:latin typeface="Calibri"/>
              <a:ea typeface="Calibri"/>
              <a:cs typeface="Calibri"/>
              <a:sym typeface="Calibri"/>
            </a:endParaRPr>
          </a:p>
          <a:p>
            <a:pPr marL="0" marR="0" lvl="0" indent="0" algn="l" rtl="0">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Autism and Scouting Contact Information</a:t>
            </a:r>
          </a:p>
          <a:p>
            <a:pPr marL="0" marR="0" lvl="0" indent="0" algn="l" rtl="0">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Autism Empowerment </a:t>
            </a:r>
            <a:r>
              <a:rPr lang="en-US" sz="2400" dirty="0" smtClean="0"/>
              <a:t>Individual Scout Profile (ISP)</a:t>
            </a:r>
          </a:p>
          <a:p>
            <a:pPr marL="0" marR="0" lvl="0" indent="0" algn="l" rtl="0">
              <a:buClr>
                <a:schemeClr val="dk1"/>
              </a:buClr>
              <a:buSzPct val="25000"/>
              <a:buFont typeface="Calibri"/>
              <a:buNone/>
            </a:pPr>
            <a:r>
              <a:rPr lang="en-US" sz="2400" b="0" i="0" u="none" strike="noStrike" cap="none" baseline="0" dirty="0" smtClean="0">
                <a:solidFill>
                  <a:schemeClr val="dk1"/>
                </a:solidFill>
                <a:latin typeface="Calibri"/>
                <a:ea typeface="Calibri"/>
                <a:cs typeface="Calibri"/>
                <a:sym typeface="Calibri"/>
              </a:rPr>
              <a:t>Autism Empowerment Handouts </a:t>
            </a:r>
            <a:endParaRPr lang="en-US" sz="2400" b="0" i="0" u="none" strike="noStrike" cap="none" baseline="0" dirty="0">
              <a:solidFill>
                <a:schemeClr val="dk1"/>
              </a:solidFill>
              <a:latin typeface="Calibri"/>
              <a:ea typeface="Calibri"/>
              <a:cs typeface="Calibri"/>
              <a:sym typeface="Calibri"/>
            </a:endParaRPr>
          </a:p>
          <a:p>
            <a:pPr marL="0" marR="0" lvl="0" indent="0" algn="l" rtl="0">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BSA “Scouting for Youth with Disabilities” no. </a:t>
            </a:r>
            <a:r>
              <a:rPr lang="en-US" sz="2400" b="0" i="0" u="none" strike="noStrike" cap="none" baseline="0" dirty="0" smtClean="0">
                <a:solidFill>
                  <a:schemeClr val="dk1"/>
                </a:solidFill>
                <a:latin typeface="Calibri"/>
                <a:ea typeface="Calibri"/>
                <a:cs typeface="Calibri"/>
                <a:sym typeface="Calibri"/>
              </a:rPr>
              <a:t>34059</a:t>
            </a:r>
            <a:endParaRPr lang="en-US" sz="2400" b="0" i="0" u="none" strike="noStrike" cap="none" baseline="0" dirty="0">
              <a:solidFill>
                <a:schemeClr val="dk1"/>
              </a:solidFill>
              <a:latin typeface="Calibri"/>
              <a:ea typeface="Calibri"/>
              <a:cs typeface="Calibri"/>
              <a:sym typeface="Calibri"/>
            </a:endParaRPr>
          </a:p>
        </p:txBody>
      </p:sp>
      <p:sp>
        <p:nvSpPr>
          <p:cNvPr id="511" name="Shape 511"/>
          <p:cNvSpPr/>
          <p:nvPr/>
        </p:nvSpPr>
        <p:spPr>
          <a:xfrm>
            <a:off x="557784" y="299245"/>
            <a:ext cx="1262062" cy="1209674"/>
          </a:xfrm>
          <a:prstGeom prst="rect">
            <a:avLst/>
          </a:prstGeom>
          <a:blipFill>
            <a:blip r:embed="rId3"/>
            <a:stretch>
              <a:fillRect/>
            </a:stretch>
          </a:blipFill>
        </p:spPr>
      </p:sp>
      <p:sp>
        <p:nvSpPr>
          <p:cNvPr id="512" name="Shape 512"/>
          <p:cNvSpPr/>
          <p:nvPr/>
        </p:nvSpPr>
        <p:spPr>
          <a:xfrm>
            <a:off x="7162800" y="390525"/>
            <a:ext cx="1019175" cy="1343025"/>
          </a:xfrm>
          <a:prstGeom prst="rect">
            <a:avLst/>
          </a:prstGeom>
          <a:blipFill>
            <a:blip r:embed="rId4"/>
            <a:stretch>
              <a:fillRect/>
            </a:stretch>
          </a:blipFill>
        </p:spPr>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518" name="Shape 51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lnSpc>
                <a:spcPct val="80000"/>
              </a:lnSpc>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Supplemental Resources </a:t>
            </a:r>
            <a:endParaRPr lang="en-US" sz="2000" b="0" i="0" u="none" strike="noStrike" cap="none" baseline="0" dirty="0" smtClean="0">
              <a:solidFill>
                <a:schemeClr val="dk1"/>
              </a:solidFill>
              <a:latin typeface="Calibri"/>
              <a:ea typeface="Calibri"/>
              <a:cs typeface="Calibri"/>
              <a:sym typeface="Calibri"/>
            </a:endParaRPr>
          </a:p>
          <a:p>
            <a:pPr marL="0" marR="0" lvl="0" indent="0" algn="ctr" rtl="0">
              <a:lnSpc>
                <a:spcPct val="80000"/>
              </a:lnSpc>
              <a:buClr>
                <a:schemeClr val="dk1"/>
              </a:buClr>
              <a:buSzPct val="25000"/>
              <a:buFont typeface="Calibri"/>
              <a:buNone/>
            </a:pPr>
            <a:endParaRPr lang="en-US" sz="2000" dirty="0"/>
          </a:p>
          <a:p>
            <a:pPr marL="0" marR="0" lvl="0" indent="0" algn="ctr" rtl="0">
              <a:lnSpc>
                <a:spcPct val="80000"/>
              </a:lnSpc>
              <a:buClr>
                <a:schemeClr val="dk1"/>
              </a:buClr>
              <a:buSzPct val="25000"/>
              <a:buFont typeface="Calibri"/>
              <a:buNone/>
            </a:pPr>
            <a:endParaRPr lang="en-US" sz="2000" b="0" i="0" u="none" strike="noStrike" cap="none" baseline="0" dirty="0" smtClean="0">
              <a:solidFill>
                <a:schemeClr val="dk1"/>
              </a:solidFill>
              <a:latin typeface="Calibri"/>
              <a:ea typeface="Calibri"/>
              <a:cs typeface="Calibri"/>
              <a:sym typeface="Calibri"/>
            </a:endParaRPr>
          </a:p>
          <a:p>
            <a:pPr marL="0" marR="0" lvl="0" indent="0" algn="ctr" rtl="0">
              <a:lnSpc>
                <a:spcPct val="80000"/>
              </a:lnSpc>
              <a:buClr>
                <a:schemeClr val="dk1"/>
              </a:buClr>
              <a:buSzPct val="25000"/>
              <a:buFont typeface="Calibri"/>
              <a:buNone/>
            </a:pPr>
            <a:endParaRPr lang="en-US" sz="2000" dirty="0"/>
          </a:p>
          <a:p>
            <a:pPr marL="0" marR="0" lvl="0" indent="0" algn="ctr" rtl="0">
              <a:lnSpc>
                <a:spcPct val="80000"/>
              </a:lnSpc>
              <a:buClr>
                <a:schemeClr val="dk1"/>
              </a:buClr>
              <a:buSzPct val="25000"/>
              <a:buFont typeface="Calibri"/>
              <a:buNone/>
            </a:pPr>
            <a:endParaRPr lang="en-US" sz="2000" b="0" i="0" u="none" strike="noStrike" cap="none" baseline="0" dirty="0">
              <a:solidFill>
                <a:schemeClr val="dk1"/>
              </a:solidFill>
              <a:latin typeface="Calibri"/>
              <a:ea typeface="Calibri"/>
              <a:cs typeface="Calibri"/>
              <a:sym typeface="Calibri"/>
            </a:endParaRP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3"/>
              </a:rPr>
              <a:t>http://autismempowerment.org</a:t>
            </a:r>
            <a:r>
              <a:rPr lang="en-US" sz="1400" b="0" i="0" u="none" strike="noStrike" cap="none" baseline="0" dirty="0">
                <a:solidFill>
                  <a:schemeClr val="dk1"/>
                </a:solidFill>
                <a:latin typeface="Calibri"/>
                <a:ea typeface="Calibri"/>
                <a:cs typeface="Calibri"/>
                <a:sym typeface="Calibri"/>
              </a:rPr>
              <a:t>  - Autism Empowerment – Founded in Vancouver, WA  in 2011</a:t>
            </a: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Accept, Enrich, Inspire, Empower. – </a:t>
            </a:r>
            <a:r>
              <a:rPr lang="en-US" sz="1400" b="0" i="0" u="sng" strike="noStrike" cap="none" baseline="0" dirty="0">
                <a:solidFill>
                  <a:schemeClr val="hlink"/>
                </a:solidFill>
                <a:latin typeface="Calibri"/>
                <a:ea typeface="Calibri"/>
                <a:cs typeface="Calibri"/>
                <a:sym typeface="Calibri"/>
                <a:hlinkClick r:id="rId4"/>
              </a:rPr>
              <a:t>http://www.facebook.com/autismempowerment</a:t>
            </a:r>
            <a:r>
              <a:rPr lang="en-US" sz="1400" b="0" i="0" u="none" strike="noStrike" cap="none" baseline="0" dirty="0">
                <a:solidFill>
                  <a:schemeClr val="dk1"/>
                </a:solidFill>
                <a:latin typeface="Calibri"/>
                <a:ea typeface="Calibri"/>
                <a:cs typeface="Calibri"/>
                <a:sym typeface="Calibri"/>
              </a:rPr>
              <a:t>  @</a:t>
            </a:r>
            <a:r>
              <a:rPr lang="en-US" sz="1400" b="0" i="0" u="none" strike="noStrike" cap="none" baseline="0" dirty="0" err="1">
                <a:solidFill>
                  <a:schemeClr val="dk1"/>
                </a:solidFill>
                <a:latin typeface="Calibri"/>
                <a:ea typeface="Calibri"/>
                <a:cs typeface="Calibri"/>
                <a:sym typeface="Calibri"/>
              </a:rPr>
              <a:t>AutismEmpowermt</a:t>
            </a:r>
            <a:endParaRPr lang="en-US" sz="1400" b="0" i="0" u="none" strike="noStrike" cap="none" baseline="0" dirty="0">
              <a:solidFill>
                <a:schemeClr val="dk1"/>
              </a:solidFill>
              <a:latin typeface="Calibri"/>
              <a:ea typeface="Calibri"/>
              <a:cs typeface="Calibri"/>
              <a:sym typeface="Calibri"/>
            </a:endParaRP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5"/>
              </a:rPr>
              <a:t>http://www.facebook.com/autismandscouting</a:t>
            </a:r>
            <a:r>
              <a:rPr lang="en-US" sz="1400" b="0" i="0" u="none" strike="noStrike" cap="none" baseline="0" dirty="0">
                <a:solidFill>
                  <a:schemeClr val="dk1"/>
                </a:solidFill>
                <a:latin typeface="Calibri"/>
                <a:ea typeface="Calibri"/>
                <a:cs typeface="Calibri"/>
                <a:sym typeface="Calibri"/>
              </a:rPr>
              <a:t> - Autism and Scouting Facebook Page &amp; Online Support</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6"/>
              </a:rPr>
              <a:t>http://www.blogtalkradio.com/autismandscoutingradio</a:t>
            </a:r>
            <a:r>
              <a:rPr lang="en-US" sz="1400" b="0" i="0" u="none" strike="noStrike" cap="none" baseline="0" dirty="0">
                <a:solidFill>
                  <a:schemeClr val="dk1"/>
                </a:solidFill>
                <a:latin typeface="Calibri"/>
                <a:ea typeface="Calibri"/>
                <a:cs typeface="Calibri"/>
                <a:sym typeface="Calibri"/>
              </a:rPr>
              <a:t>  - Autism and Scouting Radio (free broadcasts)</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7"/>
              </a:rPr>
              <a:t>http://itunes.apple.com/us/podcast/autism-scouting-radio-blog/id550043079</a:t>
            </a:r>
            <a:r>
              <a:rPr lang="en-US" sz="1400" b="0" i="0" u="none" strike="noStrike" cap="none" baseline="0" dirty="0">
                <a:solidFill>
                  <a:schemeClr val="dk1"/>
                </a:solidFill>
                <a:latin typeface="Calibri"/>
                <a:ea typeface="Calibri"/>
                <a:cs typeface="Calibri"/>
                <a:sym typeface="Calibri"/>
              </a:rPr>
              <a:t>  Radio show on iTunes</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8"/>
              </a:rPr>
              <a:t>http://www.blogtalkradio.com/autismempowerment</a:t>
            </a:r>
            <a:r>
              <a:rPr lang="en-US" sz="1400" b="0" i="0" u="none" strike="noStrike" cap="none" baseline="0" dirty="0">
                <a:solidFill>
                  <a:schemeClr val="dk1"/>
                </a:solidFill>
                <a:latin typeface="Calibri"/>
                <a:ea typeface="Calibri"/>
                <a:cs typeface="Calibri"/>
                <a:sym typeface="Calibri"/>
              </a:rPr>
              <a:t> - Autism Empowerment Radio (also on iTunes)</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9"/>
              </a:rPr>
              <a:t>http://www.scouting.org/filestore/pdf/34059.pdf</a:t>
            </a:r>
            <a:r>
              <a:rPr lang="en-US" sz="1400" b="0" i="0" u="none" strike="noStrike" cap="none" baseline="0" dirty="0">
                <a:solidFill>
                  <a:schemeClr val="dk1"/>
                </a:solidFill>
                <a:latin typeface="Calibri"/>
                <a:ea typeface="Calibri"/>
                <a:cs typeface="Calibri"/>
                <a:sym typeface="Calibri"/>
              </a:rPr>
              <a:t>  - BSA Special-Needs </a:t>
            </a:r>
            <a:r>
              <a:rPr lang="en-US" sz="1400" b="1" i="0" u="none" strike="noStrike" cap="none" baseline="0" dirty="0">
                <a:solidFill>
                  <a:schemeClr val="dk1"/>
                </a:solidFill>
                <a:latin typeface="Calibri"/>
                <a:ea typeface="Calibri"/>
                <a:cs typeface="Calibri"/>
                <a:sym typeface="Calibri"/>
              </a:rPr>
              <a:t>Scouting</a:t>
            </a:r>
            <a:r>
              <a:rPr lang="en-US" sz="1400" b="0" i="0" u="none" strike="noStrike" cap="none" baseline="0" dirty="0">
                <a:solidFill>
                  <a:schemeClr val="dk1"/>
                </a:solidFill>
                <a:latin typeface="Calibri"/>
                <a:ea typeface="Calibri"/>
                <a:cs typeface="Calibri"/>
                <a:sym typeface="Calibri"/>
              </a:rPr>
              <a:t> </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10"/>
              </a:rPr>
              <a:t>http://</a:t>
            </a:r>
            <a:r>
              <a:rPr lang="en-US" sz="1400" b="0" i="0" u="sng" strike="noStrike" cap="none" baseline="0" dirty="0" smtClean="0">
                <a:solidFill>
                  <a:schemeClr val="hlink"/>
                </a:solidFill>
                <a:latin typeface="Calibri"/>
                <a:ea typeface="Calibri"/>
                <a:cs typeface="Calibri"/>
                <a:sym typeface="Calibri"/>
                <a:hlinkClick r:id="rId10"/>
              </a:rPr>
              <a:t>scout.org/en/information_events/library/diversity/guidelines_on_scouting_for</a:t>
            </a:r>
            <a:r>
              <a:rPr lang="en-US" sz="1400" b="0" i="0" u="sng" strike="noStrike" cap="none" dirty="0" smtClean="0">
                <a:solidFill>
                  <a:schemeClr val="hlink"/>
                </a:solidFill>
                <a:latin typeface="Calibri"/>
                <a:ea typeface="Calibri"/>
                <a:cs typeface="Calibri"/>
                <a:sym typeface="Calibri"/>
                <a:hlinkClick r:id="rId10"/>
              </a:rPr>
              <a:t> </a:t>
            </a:r>
            <a:r>
              <a:rPr lang="en-US" sz="1400" b="0" i="0" u="sng" strike="noStrike" cap="none" baseline="0" dirty="0" err="1" smtClean="0">
                <a:solidFill>
                  <a:schemeClr val="hlink"/>
                </a:solidFill>
                <a:latin typeface="Calibri"/>
                <a:ea typeface="Calibri"/>
                <a:cs typeface="Calibri"/>
                <a:sym typeface="Calibri"/>
                <a:hlinkClick r:id="rId10"/>
              </a:rPr>
              <a:t>people_with_disabilities</a:t>
            </a:r>
            <a:r>
              <a:rPr lang="en-US" sz="1400" b="0" i="0" u="none" strike="noStrike" cap="none" baseline="0" dirty="0" smtClean="0">
                <a:solidFill>
                  <a:schemeClr val="dk1"/>
                </a:solidFill>
                <a:latin typeface="Calibri"/>
                <a:ea typeface="Calibri"/>
                <a:cs typeface="Calibri"/>
                <a:sym typeface="Calibri"/>
              </a:rPr>
              <a:t> </a:t>
            </a:r>
            <a:endParaRPr lang="en-US" sz="1400" b="0" i="0" u="none" strike="noStrike" cap="none" baseline="0" dirty="0">
              <a:solidFill>
                <a:schemeClr val="dk1"/>
              </a:solidFill>
              <a:latin typeface="Calibri"/>
              <a:ea typeface="Calibri"/>
              <a:cs typeface="Calibri"/>
              <a:sym typeface="Calibri"/>
            </a:endParaRP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World Brotherhood </a:t>
            </a:r>
            <a:r>
              <a:rPr lang="en-US" sz="1400" dirty="0" smtClean="0"/>
              <a:t>for</a:t>
            </a:r>
            <a:r>
              <a:rPr lang="en-US" sz="1400" b="0" i="0" u="none" strike="noStrike" cap="none" baseline="0" dirty="0" smtClean="0">
                <a:solidFill>
                  <a:schemeClr val="dk1"/>
                </a:solidFill>
                <a:latin typeface="Calibri"/>
                <a:ea typeface="Calibri"/>
                <a:cs typeface="Calibri"/>
                <a:sym typeface="Calibri"/>
              </a:rPr>
              <a:t> </a:t>
            </a:r>
            <a:r>
              <a:rPr lang="en-US" sz="1400" b="0" i="0" u="none" strike="noStrike" cap="none" baseline="0" dirty="0">
                <a:solidFill>
                  <a:schemeClr val="dk1"/>
                </a:solidFill>
                <a:latin typeface="Calibri"/>
                <a:ea typeface="Calibri"/>
                <a:cs typeface="Calibri"/>
                <a:sym typeface="Calibri"/>
              </a:rPr>
              <a:t>Scouting People with Disabilities </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11"/>
              </a:rPr>
              <a:t>http://scout.org/en/information_events/library/diversity/scouting_with_the_disabled</a:t>
            </a:r>
            <a:r>
              <a:rPr lang="en-US" sz="1400" b="0" i="0" u="none" strike="noStrike" cap="none" baseline="0" dirty="0">
                <a:solidFill>
                  <a:schemeClr val="dk1"/>
                </a:solidFill>
                <a:latin typeface="Calibri"/>
                <a:ea typeface="Calibri"/>
                <a:cs typeface="Calibri"/>
                <a:sym typeface="Calibri"/>
              </a:rPr>
              <a:t> - World Brotherhood of Scouting </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12"/>
              </a:rPr>
              <a:t>http://www.wwswd.org/</a:t>
            </a:r>
            <a:r>
              <a:rPr lang="en-US" sz="1400" b="0" i="0" u="none" strike="noStrike" cap="none" baseline="0" dirty="0">
                <a:solidFill>
                  <a:schemeClr val="dk1"/>
                </a:solidFill>
                <a:latin typeface="Calibri"/>
                <a:ea typeface="Calibri"/>
                <a:cs typeface="Calibri"/>
                <a:sym typeface="Calibri"/>
              </a:rPr>
              <a:t> -  Working with Scouts with Disabilities </a:t>
            </a:r>
          </a:p>
        </p:txBody>
      </p:sp>
      <p:sp>
        <p:nvSpPr>
          <p:cNvPr id="519" name="Shape 519"/>
          <p:cNvSpPr/>
          <p:nvPr/>
        </p:nvSpPr>
        <p:spPr>
          <a:xfrm>
            <a:off x="530352" y="355600"/>
            <a:ext cx="1295399" cy="1241424"/>
          </a:xfrm>
          <a:prstGeom prst="rect">
            <a:avLst/>
          </a:prstGeom>
          <a:blipFill>
            <a:blip r:embed="rId13"/>
            <a:stretch>
              <a:fillRect/>
            </a:stretch>
          </a:blipFill>
        </p:spPr>
      </p:sp>
      <p:sp>
        <p:nvSpPr>
          <p:cNvPr id="520" name="Shape 520"/>
          <p:cNvSpPr/>
          <p:nvPr/>
        </p:nvSpPr>
        <p:spPr>
          <a:xfrm>
            <a:off x="7239000" y="355600"/>
            <a:ext cx="1019175" cy="1343025"/>
          </a:xfrm>
          <a:prstGeom prst="rect">
            <a:avLst/>
          </a:prstGeom>
          <a:blipFill>
            <a:blip r:embed="rId14"/>
            <a:stretch>
              <a:fillRect/>
            </a:stretch>
          </a:blipFill>
        </p:spPr>
      </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859721" y="1938147"/>
            <a:ext cx="1480376" cy="1108853"/>
          </a:xfrm>
          <a:prstGeom prst="rect">
            <a:avLst/>
          </a:prstGeom>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526" name="Shape 526"/>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90000"/>
              </a:lnSpc>
              <a:buClr>
                <a:schemeClr val="dk1"/>
              </a:buClr>
              <a:buSzPct val="25000"/>
              <a:buFont typeface="Calibri"/>
              <a:buNone/>
            </a:pPr>
            <a:r>
              <a:rPr lang="en-US" sz="1800" b="0" i="0" u="sng" strike="noStrike" cap="none" baseline="0" dirty="0" smtClean="0">
                <a:solidFill>
                  <a:schemeClr val="hlink"/>
                </a:solidFill>
                <a:latin typeface="Calibri"/>
                <a:ea typeface="Calibri"/>
                <a:cs typeface="Calibri"/>
                <a:sym typeface="Calibri"/>
                <a:hlinkClick r:id="rId3"/>
              </a:rPr>
              <a:t>http</a:t>
            </a:r>
            <a:r>
              <a:rPr lang="en-US" sz="1800" b="0" i="0" u="sng" strike="noStrike" cap="none" baseline="0" dirty="0">
                <a:solidFill>
                  <a:schemeClr val="hlink"/>
                </a:solidFill>
                <a:latin typeface="Calibri"/>
                <a:ea typeface="Calibri"/>
                <a:cs typeface="Calibri"/>
                <a:sym typeface="Calibri"/>
                <a:hlinkClick r:id="rId3"/>
              </a:rPr>
              <a:t>://asperkids.com/</a:t>
            </a:r>
            <a:r>
              <a:rPr lang="en-US" sz="1800" b="0" i="0" u="none" strike="noStrike" cap="none" baseline="0" dirty="0">
                <a:solidFill>
                  <a:schemeClr val="dk1"/>
                </a:solidFill>
                <a:latin typeface="Calibri"/>
                <a:ea typeface="Calibri"/>
                <a:cs typeface="Calibri"/>
                <a:sym typeface="Calibri"/>
              </a:rPr>
              <a:t>  </a:t>
            </a:r>
            <a:r>
              <a:rPr lang="en-US" sz="1800" b="0" i="0" u="none" strike="noStrike" cap="none" baseline="0" dirty="0" err="1">
                <a:solidFill>
                  <a:schemeClr val="dk1"/>
                </a:solidFill>
                <a:latin typeface="Calibri"/>
                <a:ea typeface="Calibri"/>
                <a:cs typeface="Calibri"/>
                <a:sym typeface="Calibri"/>
              </a:rPr>
              <a:t>Asperkids</a:t>
            </a:r>
            <a:r>
              <a:rPr lang="en-US" sz="1800" b="0" i="0" u="none" strike="noStrike" cap="none" baseline="0" dirty="0">
                <a:solidFill>
                  <a:schemeClr val="dk1"/>
                </a:solidFill>
                <a:latin typeface="Calibri"/>
                <a:ea typeface="Calibri"/>
                <a:cs typeface="Calibri"/>
                <a:sym typeface="Calibri"/>
              </a:rPr>
              <a:t> website – educational resources and learning tools </a:t>
            </a:r>
          </a:p>
          <a:p>
            <a:pPr marL="0" marR="0" lvl="0" indent="0" algn="l" rtl="0">
              <a:lnSpc>
                <a:spcPct val="90000"/>
              </a:lnSpc>
              <a:buClr>
                <a:schemeClr val="dk1"/>
              </a:buClr>
              <a:buSzPct val="25000"/>
              <a:buFont typeface="Calibri"/>
              <a:buNone/>
            </a:pPr>
            <a:r>
              <a:rPr lang="en-US" sz="1800" b="0" i="0" u="sng" strike="noStrike" cap="none" baseline="0" dirty="0">
                <a:solidFill>
                  <a:schemeClr val="hlink"/>
                </a:solidFill>
                <a:latin typeface="Calibri"/>
                <a:ea typeface="Calibri"/>
                <a:cs typeface="Calibri"/>
                <a:sym typeface="Calibri"/>
                <a:hlinkClick r:id="rId4"/>
              </a:rPr>
              <a:t>http://www.pacer.org/</a:t>
            </a:r>
            <a:r>
              <a:rPr lang="en-US" sz="1800" b="0" i="0" u="none" strike="noStrike" cap="none" baseline="0" dirty="0">
                <a:solidFill>
                  <a:schemeClr val="dk1"/>
                </a:solidFill>
                <a:latin typeface="Calibri"/>
                <a:ea typeface="Calibri"/>
                <a:cs typeface="Calibri"/>
                <a:sym typeface="Calibri"/>
              </a:rPr>
              <a:t> - PACER supports families of all disabilities</a:t>
            </a:r>
          </a:p>
          <a:p>
            <a:pPr marL="0" marR="0" lvl="0" indent="0" algn="l" rtl="0">
              <a:lnSpc>
                <a:spcPct val="90000"/>
              </a:lnSpc>
              <a:buClr>
                <a:schemeClr val="dk1"/>
              </a:buClr>
              <a:buSzPct val="25000"/>
              <a:buFont typeface="Calibri"/>
              <a:buNone/>
            </a:pPr>
            <a:r>
              <a:rPr lang="en-US" sz="1800" b="0" i="0" u="sng" strike="noStrike" cap="none" baseline="0" dirty="0">
                <a:solidFill>
                  <a:schemeClr val="hlink"/>
                </a:solidFill>
                <a:latin typeface="Calibri"/>
                <a:ea typeface="Calibri"/>
                <a:cs typeface="Calibri"/>
                <a:sym typeface="Calibri"/>
                <a:hlinkClick r:id="rId5"/>
              </a:rPr>
              <a:t>http://www.pacer.org/bullying</a:t>
            </a:r>
            <a:r>
              <a:rPr lang="en-US" sz="1800" b="0" i="0" u="none" strike="noStrike" cap="none" baseline="0" dirty="0">
                <a:solidFill>
                  <a:schemeClr val="dk1"/>
                </a:solidFill>
                <a:latin typeface="Calibri"/>
                <a:ea typeface="Calibri"/>
                <a:cs typeface="Calibri"/>
                <a:sym typeface="Calibri"/>
              </a:rPr>
              <a:t> - PACER National Bullying Prevention Center</a:t>
            </a:r>
          </a:p>
          <a:p>
            <a:pPr marL="0" marR="0" lvl="0" indent="0" algn="l" rtl="0">
              <a:lnSpc>
                <a:spcPct val="90000"/>
              </a:lnSpc>
              <a:buClr>
                <a:schemeClr val="dk1"/>
              </a:buClr>
              <a:buSzPct val="25000"/>
              <a:buFont typeface="Calibri"/>
              <a:buNone/>
            </a:pPr>
            <a:r>
              <a:rPr lang="en-US" sz="1800" b="0" i="0" u="sng" strike="noStrike" cap="none" baseline="0" dirty="0">
                <a:solidFill>
                  <a:schemeClr val="hlink"/>
                </a:solidFill>
                <a:latin typeface="Calibri"/>
                <a:ea typeface="Calibri"/>
                <a:cs typeface="Calibri"/>
                <a:sym typeface="Calibri"/>
                <a:hlinkClick r:id="rId6"/>
              </a:rPr>
              <a:t>http://www.scouting.org/filestore/pdf/bks-scout.pdf</a:t>
            </a:r>
            <a:r>
              <a:rPr lang="en-US" sz="1800" b="0" i="0" u="none" strike="noStrike" cap="none" baseline="0" dirty="0">
                <a:solidFill>
                  <a:schemeClr val="dk1"/>
                </a:solidFill>
                <a:latin typeface="Calibri"/>
                <a:ea typeface="Calibri"/>
                <a:cs typeface="Calibri"/>
                <a:sym typeface="Calibri"/>
              </a:rPr>
              <a:t>  - Books from  </a:t>
            </a:r>
            <a:r>
              <a:rPr lang="en-US" sz="1800" b="0" i="0" u="none" strike="noStrike" cap="none" baseline="0" dirty="0" err="1">
                <a:solidFill>
                  <a:schemeClr val="dk1"/>
                </a:solidFill>
                <a:latin typeface="Calibri"/>
                <a:ea typeface="Calibri"/>
                <a:cs typeface="Calibri"/>
                <a:sym typeface="Calibri"/>
              </a:rPr>
              <a:t>Bookshare</a:t>
            </a:r>
            <a:r>
              <a:rPr lang="en-US" sz="1800" b="0" i="0" u="none" strike="noStrike" cap="none" baseline="0" dirty="0">
                <a:solidFill>
                  <a:schemeClr val="dk1"/>
                </a:solidFill>
                <a:latin typeface="Calibri"/>
                <a:ea typeface="Calibri"/>
                <a:cs typeface="Calibri"/>
                <a:sym typeface="Calibri"/>
              </a:rPr>
              <a:t> </a:t>
            </a:r>
          </a:p>
          <a:p>
            <a:pPr marL="0" marR="0" lvl="0" indent="0" algn="l" rtl="0">
              <a:lnSpc>
                <a:spcPct val="90000"/>
              </a:lnSpc>
              <a:buClr>
                <a:schemeClr val="dk1"/>
              </a:buClr>
              <a:buSzPct val="25000"/>
              <a:buFont typeface="Calibri"/>
              <a:buNone/>
            </a:pPr>
            <a:r>
              <a:rPr lang="en-US" sz="1800" b="0" i="0" u="sng" strike="noStrike" cap="none" baseline="0" dirty="0">
                <a:solidFill>
                  <a:schemeClr val="hlink"/>
                </a:solidFill>
                <a:latin typeface="Calibri"/>
                <a:ea typeface="Calibri"/>
                <a:cs typeface="Calibri"/>
                <a:sym typeface="Calibri"/>
                <a:hlinkClick r:id="rId7"/>
              </a:rPr>
              <a:t>http://www.autism-society.org/</a:t>
            </a:r>
            <a:r>
              <a:rPr lang="en-US" sz="1800" b="0" i="0" u="none" strike="noStrike" cap="none" baseline="0" dirty="0">
                <a:solidFill>
                  <a:schemeClr val="dk1"/>
                </a:solidFill>
                <a:latin typeface="Calibri"/>
                <a:ea typeface="Calibri"/>
                <a:cs typeface="Calibri"/>
                <a:sym typeface="Calibri"/>
              </a:rPr>
              <a:t>  - Autism Society of America</a:t>
            </a:r>
          </a:p>
          <a:p>
            <a:pPr marL="0" marR="0" lvl="0" indent="0" algn="l" rtl="0">
              <a:lnSpc>
                <a:spcPct val="90000"/>
              </a:lnSpc>
              <a:buClr>
                <a:schemeClr val="dk1"/>
              </a:buClr>
              <a:buSzPct val="25000"/>
              <a:buFont typeface="Calibri"/>
              <a:buNone/>
            </a:pPr>
            <a:r>
              <a:rPr lang="en-US" sz="1800" b="0" i="0" u="sng" strike="noStrike" cap="none" baseline="0" dirty="0">
                <a:solidFill>
                  <a:schemeClr val="hlink"/>
                </a:solidFill>
                <a:latin typeface="Calibri"/>
                <a:ea typeface="Calibri"/>
                <a:cs typeface="Calibri"/>
                <a:sym typeface="Calibri"/>
                <a:hlinkClick r:id="rId8"/>
              </a:rPr>
              <a:t>http://www.autismspeaks.org/</a:t>
            </a:r>
            <a:r>
              <a:rPr lang="en-US" sz="1800" b="0" i="0" u="none" strike="noStrike" cap="none" baseline="0" dirty="0">
                <a:solidFill>
                  <a:schemeClr val="dk1"/>
                </a:solidFill>
                <a:latin typeface="Calibri"/>
                <a:ea typeface="Calibri"/>
                <a:cs typeface="Calibri"/>
                <a:sym typeface="Calibri"/>
              </a:rPr>
              <a:t>  -Autism Speaks </a:t>
            </a:r>
          </a:p>
          <a:p>
            <a:pPr marL="0" marR="0" lvl="0" indent="0" algn="l" rtl="0">
              <a:lnSpc>
                <a:spcPct val="90000"/>
              </a:lnSpc>
              <a:buClr>
                <a:schemeClr val="dk1"/>
              </a:buClr>
              <a:buSzPct val="25000"/>
              <a:buFont typeface="Calibri"/>
              <a:buNone/>
            </a:pPr>
            <a:r>
              <a:rPr lang="en-US" sz="1800" b="0" i="0" u="sng" strike="noStrike" cap="none" baseline="0" dirty="0">
                <a:solidFill>
                  <a:schemeClr val="hlink"/>
                </a:solidFill>
                <a:latin typeface="Calibri"/>
                <a:ea typeface="Calibri"/>
                <a:cs typeface="Calibri"/>
                <a:sym typeface="Calibri"/>
                <a:hlinkClick r:id="rId9"/>
              </a:rPr>
              <a:t>http://usautism.org/</a:t>
            </a:r>
          </a:p>
          <a:p>
            <a:pPr marL="0" marR="0" lvl="0" indent="0" algn="l" rtl="0">
              <a:lnSpc>
                <a:spcPct val="9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US Autism and Asperger Association </a:t>
            </a:r>
          </a:p>
          <a:p>
            <a:pPr marL="0" marR="0" lvl="0" indent="0" algn="l" rtl="0">
              <a:lnSpc>
                <a:spcPct val="9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10"/>
              </a:rPr>
              <a:t>http://www.nationalautismassociation.org/pdf/AUTISM%20ELOPEMENT%20ALERT%20FORM.pdf</a:t>
            </a:r>
          </a:p>
          <a:p>
            <a:pPr marL="0" marR="0" lvl="0" indent="0" algn="l" rtl="0">
              <a:lnSpc>
                <a:spcPct val="90000"/>
              </a:lnSpc>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National Autism Association Elopement </a:t>
            </a:r>
            <a:r>
              <a:rPr lang="en-US" sz="1800" b="0" i="0" u="none" strike="noStrike" cap="none" baseline="0" dirty="0" smtClean="0">
                <a:solidFill>
                  <a:schemeClr val="dk1"/>
                </a:solidFill>
                <a:latin typeface="Calibri"/>
                <a:ea typeface="Calibri"/>
                <a:cs typeface="Calibri"/>
                <a:sym typeface="Calibri"/>
              </a:rPr>
              <a:t>form</a:t>
            </a:r>
          </a:p>
          <a:p>
            <a:pPr marL="203200" indent="0">
              <a:buNone/>
            </a:pPr>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a:p>
            <a:endParaRPr lang="en-US" sz="1800" b="0" i="0" u="none" strike="noStrike" cap="none" baseline="0" dirty="0">
              <a:solidFill>
                <a:schemeClr val="dk1"/>
              </a:solidFill>
              <a:latin typeface="Calibri"/>
              <a:ea typeface="Calibri"/>
              <a:cs typeface="Calibri"/>
              <a:sym typeface="Calibri"/>
            </a:endParaRPr>
          </a:p>
        </p:txBody>
      </p:sp>
      <p:sp>
        <p:nvSpPr>
          <p:cNvPr id="527" name="Shape 527"/>
          <p:cNvSpPr/>
          <p:nvPr/>
        </p:nvSpPr>
        <p:spPr>
          <a:xfrm>
            <a:off x="594360" y="274637"/>
            <a:ext cx="1219200" cy="1169986"/>
          </a:xfrm>
          <a:prstGeom prst="rect">
            <a:avLst/>
          </a:prstGeom>
          <a:blipFill>
            <a:blip r:embed="rId11"/>
            <a:stretch>
              <a:fillRect/>
            </a:stretch>
          </a:blipFill>
        </p:spPr>
      </p:sp>
      <p:sp>
        <p:nvSpPr>
          <p:cNvPr id="528" name="Shape 528"/>
          <p:cNvSpPr/>
          <p:nvPr/>
        </p:nvSpPr>
        <p:spPr>
          <a:xfrm>
            <a:off x="7239000" y="358775"/>
            <a:ext cx="1019175" cy="1343025"/>
          </a:xfrm>
          <a:prstGeom prst="rect">
            <a:avLst/>
          </a:prstGeom>
          <a:blipFill>
            <a:blip r:embed="rId12"/>
            <a:stretch>
              <a:fillRect/>
            </a:stretch>
          </a:blipFill>
        </p:spPr>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534" name="Shape 53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80000"/>
              </a:lnSpc>
              <a:buClr>
                <a:schemeClr val="dk1"/>
              </a:buClr>
              <a:buSzPct val="25000"/>
              <a:buFont typeface="Calibri"/>
              <a:buNone/>
            </a:pPr>
            <a:endParaRPr lang="en-US" sz="1300" b="0" i="0" u="sng" strike="noStrike" cap="none" baseline="0" dirty="0" smtClean="0">
              <a:solidFill>
                <a:schemeClr val="hlink"/>
              </a:solidFill>
              <a:latin typeface="Calibri"/>
              <a:ea typeface="Calibri"/>
              <a:cs typeface="Calibri"/>
              <a:sym typeface="Calibri"/>
              <a:hlinkClick r:id="rId3"/>
            </a:endParaRPr>
          </a:p>
          <a:p>
            <a:pPr marL="0" marR="0" lvl="0" indent="0" algn="l" rtl="0">
              <a:lnSpc>
                <a:spcPct val="80000"/>
              </a:lnSpc>
              <a:buClr>
                <a:schemeClr val="dk1"/>
              </a:buClr>
              <a:buSzPct val="25000"/>
              <a:buFont typeface="Calibri"/>
              <a:buNone/>
            </a:pPr>
            <a:endParaRPr lang="en-US" sz="1300" u="sng" dirty="0">
              <a:solidFill>
                <a:schemeClr val="hlink"/>
              </a:solidFill>
              <a:hlinkClick r:id="rId3"/>
            </a:endParaRPr>
          </a:p>
          <a:p>
            <a:pPr marL="0" marR="0" lvl="0" indent="0" algn="l" rtl="0">
              <a:lnSpc>
                <a:spcPct val="80000"/>
              </a:lnSpc>
              <a:buClr>
                <a:schemeClr val="dk1"/>
              </a:buClr>
              <a:buSzPct val="25000"/>
              <a:buFont typeface="Calibri"/>
              <a:buNone/>
            </a:pPr>
            <a:r>
              <a:rPr lang="en-US" sz="1300" b="0" i="0" u="sng" strike="noStrike" cap="none" baseline="0" dirty="0" smtClean="0">
                <a:solidFill>
                  <a:schemeClr val="hlink"/>
                </a:solidFill>
                <a:latin typeface="Calibri"/>
                <a:ea typeface="Calibri"/>
                <a:cs typeface="Calibri"/>
                <a:sym typeface="Calibri"/>
                <a:hlinkClick r:id="rId3"/>
              </a:rPr>
              <a:t>h</a:t>
            </a:r>
            <a:r>
              <a:rPr lang="en-US" sz="1400" b="0" i="0" u="sng" strike="noStrike" cap="none" baseline="0" dirty="0" smtClean="0">
                <a:solidFill>
                  <a:schemeClr val="hlink"/>
                </a:solidFill>
                <a:latin typeface="Calibri"/>
                <a:ea typeface="Calibri"/>
                <a:cs typeface="Calibri"/>
                <a:sym typeface="Calibri"/>
                <a:hlinkClick r:id="rId3"/>
              </a:rPr>
              <a:t>ttp</a:t>
            </a:r>
            <a:r>
              <a:rPr lang="en-US" sz="1400" b="0" i="0" u="sng" strike="noStrike" cap="none" baseline="0" dirty="0">
                <a:solidFill>
                  <a:schemeClr val="hlink"/>
                </a:solidFill>
                <a:latin typeface="Calibri"/>
                <a:ea typeface="Calibri"/>
                <a:cs typeface="Calibri"/>
                <a:sym typeface="Calibri"/>
                <a:hlinkClick r:id="rId3"/>
              </a:rPr>
              <a:t>://www.sinetwork.org/</a:t>
            </a: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The Sensory Processing Disorder Foundation</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4"/>
              </a:rPr>
              <a:t>http://www.understandingspd.com</a:t>
            </a: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Understand Sensory Processing Disorder – Free </a:t>
            </a:r>
            <a:r>
              <a:rPr lang="en-US" sz="1400" b="0" i="0" u="none" strike="noStrike" cap="none" baseline="0" dirty="0" err="1">
                <a:solidFill>
                  <a:schemeClr val="dk1"/>
                </a:solidFill>
                <a:latin typeface="Calibri"/>
                <a:ea typeface="Calibri"/>
                <a:cs typeface="Calibri"/>
                <a:sym typeface="Calibri"/>
              </a:rPr>
              <a:t>printables</a:t>
            </a:r>
            <a:r>
              <a:rPr lang="en-US" sz="1400" b="0" i="0" u="none" strike="noStrike" cap="none" baseline="0" dirty="0">
                <a:solidFill>
                  <a:schemeClr val="dk1"/>
                </a:solidFill>
                <a:latin typeface="Calibri"/>
                <a:ea typeface="Calibri"/>
                <a:cs typeface="Calibri"/>
                <a:sym typeface="Calibri"/>
              </a:rPr>
              <a:t> and educational resources from Angie Voss</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5"/>
              </a:rPr>
              <a:t>http://www.help4adhd.org/</a:t>
            </a: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National Resource Center on </a:t>
            </a:r>
            <a:r>
              <a:rPr lang="en-US" sz="1400" b="0" i="0" u="none" strike="noStrike" cap="none" baseline="0" dirty="0" smtClean="0">
                <a:solidFill>
                  <a:schemeClr val="dk1"/>
                </a:solidFill>
                <a:latin typeface="Calibri"/>
                <a:ea typeface="Calibri"/>
                <a:cs typeface="Calibri"/>
                <a:sym typeface="Calibri"/>
              </a:rPr>
              <a:t>ADHD</a:t>
            </a:r>
          </a:p>
          <a:p>
            <a:pPr marL="0" marR="0" lvl="0" indent="0" algn="l" rtl="0">
              <a:lnSpc>
                <a:spcPct val="80000"/>
              </a:lnSpc>
              <a:buClr>
                <a:schemeClr val="dk1"/>
              </a:buClr>
              <a:buSzPct val="25000"/>
              <a:buFont typeface="Calibri"/>
              <a:buNone/>
            </a:pPr>
            <a:r>
              <a:rPr lang="en-US" sz="1400" dirty="0" smtClean="0">
                <a:hlinkClick r:id="rId6"/>
              </a:rPr>
              <a:t>http://www.chadd.org</a:t>
            </a:r>
            <a:endParaRPr lang="en-US" sz="1400" dirty="0" smtClean="0"/>
          </a:p>
          <a:p>
            <a:pPr marL="0" marR="0" lvl="0" indent="0" algn="l" rtl="0">
              <a:lnSpc>
                <a:spcPct val="80000"/>
              </a:lnSpc>
              <a:buClr>
                <a:schemeClr val="dk1"/>
              </a:buClr>
              <a:buSzPct val="25000"/>
              <a:buFont typeface="Calibri"/>
              <a:buNone/>
            </a:pPr>
            <a:r>
              <a:rPr lang="en-US" sz="1400" b="0" i="0" u="none" strike="noStrike" cap="none" baseline="0" dirty="0" smtClean="0">
                <a:solidFill>
                  <a:schemeClr val="dk1"/>
                </a:solidFill>
                <a:latin typeface="Calibri"/>
                <a:ea typeface="Calibri"/>
                <a:cs typeface="Calibri"/>
                <a:sym typeface="Calibri"/>
              </a:rPr>
              <a:t>Children</a:t>
            </a:r>
            <a:r>
              <a:rPr lang="en-US" sz="1400" b="0" i="0" u="none" strike="noStrike" cap="none" dirty="0" smtClean="0">
                <a:solidFill>
                  <a:schemeClr val="dk1"/>
                </a:solidFill>
                <a:latin typeface="Calibri"/>
                <a:ea typeface="Calibri"/>
                <a:cs typeface="Calibri"/>
                <a:sym typeface="Calibri"/>
              </a:rPr>
              <a:t> and Adults with ADHD</a:t>
            </a:r>
            <a:endParaRPr lang="en-US" sz="1400" b="0" i="0" u="none" strike="noStrike" cap="none" baseline="0" dirty="0">
              <a:solidFill>
                <a:schemeClr val="dk1"/>
              </a:solidFill>
              <a:latin typeface="Calibri"/>
              <a:ea typeface="Calibri"/>
              <a:cs typeface="Calibri"/>
              <a:sym typeface="Calibri"/>
            </a:endParaRP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7"/>
              </a:rPr>
              <a:t>http://www.tsa-usa.org/</a:t>
            </a: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National Tourette Syndrome Association</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8"/>
              </a:rPr>
              <a:t>http://www.rettsyndrome.org/</a:t>
            </a: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International </a:t>
            </a:r>
            <a:r>
              <a:rPr lang="en-US" sz="1400" b="0" i="0" u="none" strike="noStrike" cap="none" baseline="0" dirty="0" err="1">
                <a:solidFill>
                  <a:schemeClr val="dk1"/>
                </a:solidFill>
                <a:latin typeface="Calibri"/>
                <a:ea typeface="Calibri"/>
                <a:cs typeface="Calibri"/>
                <a:sym typeface="Calibri"/>
              </a:rPr>
              <a:t>Rett</a:t>
            </a:r>
            <a:r>
              <a:rPr lang="en-US" sz="1400" b="0" i="0" u="none" strike="noStrike" cap="none" baseline="0" dirty="0">
                <a:solidFill>
                  <a:schemeClr val="dk1"/>
                </a:solidFill>
                <a:latin typeface="Calibri"/>
                <a:ea typeface="Calibri"/>
                <a:cs typeface="Calibri"/>
                <a:sym typeface="Calibri"/>
              </a:rPr>
              <a:t> Syndrome Foundation</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9"/>
              </a:rPr>
              <a:t>http://www.dyslexia-parent.com/</a:t>
            </a: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Dyslexia Parents Resource</a:t>
            </a:r>
          </a:p>
          <a:p>
            <a:pPr marL="0" marR="0" lvl="0" indent="0" algn="l" rtl="0">
              <a:lnSpc>
                <a:spcPct val="80000"/>
              </a:lnSpc>
              <a:buClr>
                <a:schemeClr val="dk1"/>
              </a:buClr>
              <a:buSzPct val="25000"/>
              <a:buFont typeface="Calibri"/>
              <a:buNone/>
            </a:pPr>
            <a:r>
              <a:rPr lang="en-US" sz="1400" b="0" i="0" u="sng" strike="noStrike" cap="none" baseline="0" dirty="0">
                <a:solidFill>
                  <a:schemeClr val="hlink"/>
                </a:solidFill>
                <a:latin typeface="Calibri"/>
                <a:ea typeface="Calibri"/>
                <a:cs typeface="Calibri"/>
                <a:sym typeface="Calibri"/>
                <a:hlinkClick r:id="rId10"/>
              </a:rPr>
              <a:t>http://www.cdc.gov/ncbddd/autism/index.html</a:t>
            </a:r>
            <a:r>
              <a:rPr lang="en-US" sz="1400" b="0" i="0" u="none" strike="noStrike" cap="none" baseline="0" dirty="0">
                <a:solidFill>
                  <a:schemeClr val="dk1"/>
                </a:solidFill>
                <a:latin typeface="Calibri"/>
                <a:ea typeface="Calibri"/>
                <a:cs typeface="Calibri"/>
                <a:sym typeface="Calibri"/>
              </a:rPr>
              <a:t> </a:t>
            </a:r>
          </a:p>
          <a:p>
            <a:pPr marL="0" marR="0" lvl="0" indent="0" algn="l" rtl="0">
              <a:lnSpc>
                <a:spcPct val="80000"/>
              </a:lnSpc>
              <a:buClr>
                <a:schemeClr val="dk1"/>
              </a:buClr>
              <a:buSzPct val="25000"/>
              <a:buFont typeface="Calibri"/>
              <a:buNone/>
            </a:pPr>
            <a:r>
              <a:rPr lang="en-US" sz="1400" b="0" i="0" u="none" strike="noStrike" cap="none" baseline="0" dirty="0">
                <a:solidFill>
                  <a:schemeClr val="dk1"/>
                </a:solidFill>
                <a:latin typeface="Calibri"/>
                <a:ea typeface="Calibri"/>
                <a:cs typeface="Calibri"/>
                <a:sym typeface="Calibri"/>
              </a:rPr>
              <a:t>Center for Disease Control and Prevention</a:t>
            </a:r>
          </a:p>
        </p:txBody>
      </p:sp>
      <p:sp>
        <p:nvSpPr>
          <p:cNvPr id="535" name="Shape 535"/>
          <p:cNvSpPr/>
          <p:nvPr/>
        </p:nvSpPr>
        <p:spPr>
          <a:xfrm>
            <a:off x="588264" y="340519"/>
            <a:ext cx="1219200" cy="1168400"/>
          </a:xfrm>
          <a:prstGeom prst="rect">
            <a:avLst/>
          </a:prstGeom>
          <a:blipFill>
            <a:blip r:embed="rId11"/>
            <a:stretch>
              <a:fillRect/>
            </a:stretch>
          </a:blipFill>
        </p:spPr>
      </p:sp>
      <p:sp>
        <p:nvSpPr>
          <p:cNvPr id="536" name="Shape 536"/>
          <p:cNvSpPr/>
          <p:nvPr/>
        </p:nvSpPr>
        <p:spPr>
          <a:xfrm>
            <a:off x="7239000" y="344487"/>
            <a:ext cx="1019175" cy="1343025"/>
          </a:xfrm>
          <a:prstGeom prst="rect">
            <a:avLst/>
          </a:prstGeom>
          <a:blipFill>
            <a:blip r:embed="rId12"/>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01" name="Shape 10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ctr" rtl="0">
              <a:buClr>
                <a:srgbClr val="C00000"/>
              </a:buClr>
              <a:buSzPct val="25000"/>
              <a:buFont typeface="Calibri"/>
              <a:buNone/>
            </a:pPr>
            <a:r>
              <a:rPr lang="en-US" sz="3200" b="1" i="0" u="none" strike="noStrike" cap="none" baseline="0" dirty="0">
                <a:solidFill>
                  <a:srgbClr val="C00000"/>
                </a:solidFill>
                <a:latin typeface="Calibri"/>
                <a:ea typeface="Calibri"/>
                <a:cs typeface="Calibri"/>
                <a:sym typeface="Calibri"/>
              </a:rPr>
              <a:t>Current Prevalence Rate </a:t>
            </a:r>
          </a:p>
          <a:p>
            <a:pPr marL="0" marR="0" lvl="0" indent="0" algn="ctr" rtl="0">
              <a:buClr>
                <a:schemeClr val="dk1"/>
              </a:buClr>
              <a:buSzPct val="25000"/>
              <a:buFont typeface="Calibri"/>
              <a:buNone/>
            </a:pPr>
            <a:r>
              <a:rPr lang="en-US" sz="3200" b="0" i="0" u="none" strike="noStrike" cap="none" baseline="0" dirty="0">
                <a:solidFill>
                  <a:schemeClr val="dk1"/>
                </a:solidFill>
                <a:latin typeface="Calibri"/>
                <a:ea typeface="Calibri"/>
                <a:cs typeface="Calibri"/>
                <a:sym typeface="Calibri"/>
              </a:rPr>
              <a:t>Autism in the US is 1 in 88 *</a:t>
            </a:r>
          </a:p>
          <a:p>
            <a:pPr marL="0" marR="0" lvl="0" indent="0" algn="ctr" rtl="0">
              <a:buClr>
                <a:schemeClr val="dk1"/>
              </a:buClr>
              <a:buSzPct val="25000"/>
              <a:buFont typeface="Calibri"/>
              <a:buNone/>
            </a:pPr>
            <a:r>
              <a:rPr lang="en-US" sz="2000" b="0" i="0" u="none" strike="noStrike" cap="none" baseline="0" dirty="0">
                <a:solidFill>
                  <a:schemeClr val="dk1"/>
                </a:solidFill>
                <a:latin typeface="Calibri"/>
                <a:ea typeface="Calibri"/>
                <a:cs typeface="Calibri"/>
                <a:sym typeface="Calibri"/>
              </a:rPr>
              <a:t>(this includes Asperger Syndrome, PDD-NOS and all ASDs)</a:t>
            </a:r>
          </a:p>
          <a:p>
            <a:pPr marL="0" marR="0" lvl="0" indent="0" algn="ctr" rtl="0">
              <a:buClr>
                <a:srgbClr val="009900"/>
              </a:buClr>
              <a:buSzPct val="25000"/>
              <a:buFont typeface="Calibri"/>
              <a:buNone/>
            </a:pPr>
            <a:r>
              <a:rPr lang="en-US" sz="3000" b="0" i="0" u="none" strike="noStrike" cap="none" baseline="0" dirty="0">
                <a:solidFill>
                  <a:srgbClr val="009900"/>
                </a:solidFill>
                <a:latin typeface="Calibri"/>
                <a:ea typeface="Calibri"/>
                <a:cs typeface="Calibri"/>
                <a:sym typeface="Calibri"/>
              </a:rPr>
              <a:t>Autism among boys is 1 in 54 (1 in 252 for girls)*</a:t>
            </a:r>
          </a:p>
          <a:p>
            <a:pPr marL="0" marR="0" lvl="0" indent="0" algn="ctr" rtl="0">
              <a:buClr>
                <a:srgbClr val="C61C0A"/>
              </a:buClr>
              <a:buSzPct val="25000"/>
              <a:buFont typeface="Calibri"/>
              <a:buNone/>
            </a:pPr>
            <a:r>
              <a:rPr lang="en-US" sz="3000" b="1" dirty="0">
                <a:solidFill>
                  <a:srgbClr val="C61C0A"/>
                </a:solidFill>
              </a:rPr>
              <a:t>For i</a:t>
            </a:r>
            <a:r>
              <a:rPr lang="en-US" sz="3000" b="1" i="0" u="none" strike="noStrike" cap="none" baseline="0" dirty="0">
                <a:solidFill>
                  <a:srgbClr val="C61C0A"/>
                </a:solidFill>
                <a:latin typeface="Calibri"/>
                <a:ea typeface="Calibri"/>
                <a:cs typeface="Calibri"/>
                <a:sym typeface="Calibri"/>
              </a:rPr>
              <a:t>ndividuals with Autism</a:t>
            </a:r>
            <a:r>
              <a:rPr lang="en-US" sz="3000" b="1" dirty="0">
                <a:solidFill>
                  <a:srgbClr val="C61C0A"/>
                </a:solidFill>
              </a:rPr>
              <a:t>, it</a:t>
            </a:r>
            <a:r>
              <a:rPr lang="en-US" sz="3000" b="1" i="0" u="none" strike="noStrike" cap="none" baseline="0" dirty="0">
                <a:solidFill>
                  <a:srgbClr val="C61C0A"/>
                </a:solidFill>
                <a:latin typeface="Calibri"/>
                <a:ea typeface="Calibri"/>
                <a:cs typeface="Calibri"/>
                <a:sym typeface="Calibri"/>
              </a:rPr>
              <a:t> is 1 in 1</a:t>
            </a:r>
          </a:p>
          <a:p>
            <a:pPr marL="0" marR="0" lvl="0" indent="0" algn="ctr" rtl="0">
              <a:buClr>
                <a:srgbClr val="FF9900"/>
              </a:buClr>
              <a:buSzPct val="25000"/>
              <a:buFont typeface="Calibri"/>
              <a:buNone/>
            </a:pPr>
            <a:r>
              <a:rPr lang="en-US" sz="3000" b="1" i="0" u="none" strike="noStrike" cap="none" baseline="0" dirty="0">
                <a:solidFill>
                  <a:srgbClr val="FF9900"/>
                </a:solidFill>
                <a:latin typeface="Calibri"/>
                <a:ea typeface="Calibri"/>
                <a:cs typeface="Calibri"/>
                <a:sym typeface="Calibri"/>
              </a:rPr>
              <a:t>Autism Empowerment serves the 1 in 1</a:t>
            </a:r>
          </a:p>
          <a:p>
            <a:pPr marL="0" marR="0" lvl="0" indent="0" algn="ctr" rtl="0">
              <a:buClr>
                <a:srgbClr val="660066"/>
              </a:buClr>
              <a:buSzPct val="25000"/>
              <a:buFont typeface="Calibri"/>
              <a:buNone/>
            </a:pPr>
            <a:r>
              <a:rPr lang="en-US" sz="3000" b="1" i="0" u="none" strike="noStrike" cap="none" baseline="0" dirty="0">
                <a:solidFill>
                  <a:srgbClr val="660066"/>
                </a:solidFill>
                <a:latin typeface="Calibri"/>
                <a:ea typeface="Calibri"/>
                <a:cs typeface="Calibri"/>
                <a:sym typeface="Calibri"/>
              </a:rPr>
              <a:t>Scout Leaders should serve the 1 in 1</a:t>
            </a:r>
          </a:p>
          <a:p>
            <a:pPr marL="0" marR="0" lvl="0" indent="0" algn="ctr" rtl="0">
              <a:buClr>
                <a:schemeClr val="dk1"/>
              </a:buClr>
              <a:buSzPct val="25000"/>
              <a:buFont typeface="Calibri"/>
              <a:buNone/>
            </a:pPr>
            <a:r>
              <a:rPr lang="en-US" sz="1600" b="1" i="0" u="none" strike="noStrike" cap="none" baseline="0" dirty="0">
                <a:solidFill>
                  <a:schemeClr val="dk1"/>
                </a:solidFill>
                <a:latin typeface="Calibri"/>
                <a:ea typeface="Calibri"/>
                <a:cs typeface="Calibri"/>
                <a:sym typeface="Calibri"/>
              </a:rPr>
              <a:t>* Rates are based from 2008 CDC Rates </a:t>
            </a:r>
          </a:p>
          <a:p>
            <a:endParaRPr lang="en-US" sz="1600" b="1" i="0" u="none" strike="noStrike" cap="none" baseline="0" dirty="0">
              <a:solidFill>
                <a:schemeClr val="dk1"/>
              </a:solidFill>
              <a:latin typeface="Calibri"/>
              <a:ea typeface="Calibri"/>
              <a:cs typeface="Calibri"/>
              <a:sym typeface="Calibri"/>
            </a:endParaRPr>
          </a:p>
        </p:txBody>
      </p:sp>
      <p:sp>
        <p:nvSpPr>
          <p:cNvPr id="102" name="Shape 102"/>
          <p:cNvSpPr/>
          <p:nvPr/>
        </p:nvSpPr>
        <p:spPr>
          <a:xfrm>
            <a:off x="533400" y="274637"/>
            <a:ext cx="1309687" cy="1255712"/>
          </a:xfrm>
          <a:prstGeom prst="rect">
            <a:avLst/>
          </a:prstGeom>
          <a:blipFill>
            <a:blip r:embed="rId3"/>
            <a:stretch>
              <a:fillRect/>
            </a:stretch>
          </a:blipFill>
        </p:spPr>
      </p:sp>
      <p:sp>
        <p:nvSpPr>
          <p:cNvPr id="103" name="Shape 103"/>
          <p:cNvSpPr/>
          <p:nvPr/>
        </p:nvSpPr>
        <p:spPr>
          <a:xfrm>
            <a:off x="7365275" y="174624"/>
            <a:ext cx="1019175" cy="1343025"/>
          </a:xfrm>
          <a:prstGeom prst="rect">
            <a:avLst/>
          </a:prstGeom>
          <a:blipFill>
            <a:blip r:embed="rId4"/>
            <a:stretch>
              <a:fillRect/>
            </a:stretch>
          </a:blipFill>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09" name="Shape 10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marR="0" lvl="0" indent="0" algn="l" rtl="0">
              <a:lnSpc>
                <a:spcPct val="80000"/>
              </a:lnSpc>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What is Autism vs. Asperger syndrome (AS</a:t>
            </a:r>
            <a:r>
              <a:rPr lang="en-US" sz="2400" dirty="0"/>
              <a:t>) </a:t>
            </a:r>
            <a:r>
              <a:rPr lang="en-US" sz="2400" b="0" i="0" u="none" strike="noStrike" cap="none" baseline="0" dirty="0">
                <a:solidFill>
                  <a:schemeClr val="dk1"/>
                </a:solidFill>
                <a:latin typeface="Calibri"/>
                <a:ea typeface="Calibri"/>
                <a:cs typeface="Calibri"/>
                <a:sym typeface="Calibri"/>
              </a:rPr>
              <a:t>vs. Autism Spectrum Disorder (ASD</a:t>
            </a:r>
            <a:r>
              <a:rPr lang="en-US" sz="2400" b="0" i="0" u="none" strike="noStrike" cap="none" baseline="0" dirty="0" smtClean="0">
                <a:solidFill>
                  <a:schemeClr val="dk1"/>
                </a:solidFill>
                <a:latin typeface="Calibri"/>
                <a:ea typeface="Calibri"/>
                <a:cs typeface="Calibri"/>
                <a:sym typeface="Calibri"/>
              </a:rPr>
              <a:t>)</a:t>
            </a:r>
            <a:r>
              <a:rPr lang="en-US" sz="2400" dirty="0"/>
              <a:t>?</a:t>
            </a:r>
            <a:endParaRPr lang="en-US" sz="2400" b="0" i="0" u="none" strike="noStrike" cap="none" baseline="0" dirty="0">
              <a:solidFill>
                <a:schemeClr val="dk1"/>
              </a:solidFill>
              <a:latin typeface="Calibri"/>
              <a:ea typeface="Calibri"/>
              <a:cs typeface="Calibri"/>
              <a:sym typeface="Calibri"/>
            </a:endParaRPr>
          </a:p>
          <a:p>
            <a:pPr marL="0" lvl="0" indent="0">
              <a:lnSpc>
                <a:spcPct val="80000"/>
              </a:lnSpc>
              <a:buClr>
                <a:srgbClr val="002060"/>
              </a:buClr>
              <a:buSzPct val="25000"/>
              <a:buNone/>
            </a:pPr>
            <a:r>
              <a:rPr lang="en-US" sz="2400" b="0" i="0" u="none" strike="noStrike" cap="none" baseline="0" dirty="0">
                <a:solidFill>
                  <a:srgbClr val="002060"/>
                </a:solidFill>
                <a:latin typeface="Calibri"/>
                <a:ea typeface="Calibri"/>
                <a:cs typeface="Calibri"/>
                <a:sym typeface="Calibri"/>
              </a:rPr>
              <a:t>Autism is defined as a </a:t>
            </a:r>
            <a:r>
              <a:rPr lang="en-US" sz="2400" b="0" i="1" u="none" strike="noStrike" cap="none" baseline="0" dirty="0">
                <a:solidFill>
                  <a:srgbClr val="002060"/>
                </a:solidFill>
                <a:latin typeface="Calibri"/>
                <a:ea typeface="Calibri"/>
                <a:cs typeface="Calibri"/>
                <a:sym typeface="Calibri"/>
              </a:rPr>
              <a:t>Neurological</a:t>
            </a:r>
            <a:r>
              <a:rPr lang="en-US" sz="2400" b="0" i="0" u="none" strike="noStrike" cap="none" baseline="0" dirty="0">
                <a:solidFill>
                  <a:srgbClr val="002060"/>
                </a:solidFill>
                <a:latin typeface="Calibri"/>
                <a:ea typeface="Calibri"/>
                <a:cs typeface="Calibri"/>
                <a:sym typeface="Calibri"/>
              </a:rPr>
              <a:t> Disorder and a complex developmental disability that affects each person differently and to varying degrees of severity. </a:t>
            </a:r>
            <a:r>
              <a:rPr lang="en-US" sz="2400" dirty="0">
                <a:solidFill>
                  <a:schemeClr val="accent2"/>
                </a:solidFill>
              </a:rPr>
              <a:t>It is a Spectrum </a:t>
            </a:r>
            <a:r>
              <a:rPr lang="en-US" sz="2400" dirty="0" smtClean="0">
                <a:solidFill>
                  <a:schemeClr val="accent2"/>
                </a:solidFill>
              </a:rPr>
              <a:t>Disorder.</a:t>
            </a:r>
            <a:endParaRPr lang="en-US" sz="2400" b="0" i="0" u="none" strike="noStrike" cap="none" baseline="0" dirty="0">
              <a:solidFill>
                <a:srgbClr val="002060"/>
              </a:solidFill>
              <a:latin typeface="Calibri"/>
              <a:ea typeface="Calibri"/>
              <a:cs typeface="Calibri"/>
              <a:sym typeface="Calibri"/>
            </a:endParaRPr>
          </a:p>
          <a:p>
            <a:pPr marL="0" marR="0" lvl="0" indent="0" algn="l" rtl="0">
              <a:lnSpc>
                <a:spcPct val="80000"/>
              </a:lnSpc>
              <a:buClr>
                <a:srgbClr val="C00000"/>
              </a:buClr>
              <a:buSzPct val="25000"/>
              <a:buFont typeface="Calibri"/>
              <a:buNone/>
            </a:pPr>
            <a:r>
              <a:rPr lang="en-US" sz="2400" b="0" i="0" u="none" strike="noStrike" cap="none" baseline="0" dirty="0">
                <a:solidFill>
                  <a:srgbClr val="C00000"/>
                </a:solidFill>
                <a:latin typeface="Calibri"/>
                <a:ea typeface="Calibri"/>
                <a:cs typeface="Calibri"/>
                <a:sym typeface="Calibri"/>
              </a:rPr>
              <a:t>“If you have met one person with </a:t>
            </a:r>
            <a:r>
              <a:rPr lang="en-US" sz="2400" dirty="0">
                <a:solidFill>
                  <a:srgbClr val="C00000"/>
                </a:solidFill>
              </a:rPr>
              <a:t>a</a:t>
            </a:r>
            <a:r>
              <a:rPr lang="en-US" sz="2400" b="0" i="0" u="none" strike="noStrike" cap="none" baseline="0" dirty="0">
                <a:solidFill>
                  <a:srgbClr val="C00000"/>
                </a:solidFill>
                <a:latin typeface="Calibri"/>
                <a:ea typeface="Calibri"/>
                <a:cs typeface="Calibri"/>
                <a:sym typeface="Calibri"/>
              </a:rPr>
              <a:t>utism, you have met one person with </a:t>
            </a:r>
            <a:r>
              <a:rPr lang="en-US" sz="2400" dirty="0">
                <a:solidFill>
                  <a:srgbClr val="C00000"/>
                </a:solidFill>
              </a:rPr>
              <a:t>a</a:t>
            </a:r>
            <a:r>
              <a:rPr lang="en-US" sz="2400" b="0" i="0" u="none" strike="noStrike" cap="none" baseline="0" dirty="0">
                <a:solidFill>
                  <a:srgbClr val="C00000"/>
                </a:solidFill>
                <a:latin typeface="Calibri"/>
                <a:ea typeface="Calibri"/>
                <a:cs typeface="Calibri"/>
                <a:sym typeface="Calibri"/>
              </a:rPr>
              <a:t>utism.“</a:t>
            </a:r>
          </a:p>
          <a:p>
            <a:pPr marL="0" marR="0" lvl="0" indent="0" algn="l" rtl="0">
              <a:lnSpc>
                <a:spcPct val="80000"/>
              </a:lnSpc>
              <a:buClr>
                <a:schemeClr val="dk1"/>
              </a:buClr>
              <a:buSzPct val="25000"/>
              <a:buFont typeface="Calibri"/>
              <a:buNone/>
            </a:pPr>
            <a:r>
              <a:rPr lang="en-US" sz="2400" b="0" i="0" u="none" strike="noStrike" cap="none" baseline="0" dirty="0">
                <a:solidFill>
                  <a:schemeClr val="dk1"/>
                </a:solidFill>
                <a:latin typeface="Calibri"/>
                <a:ea typeface="Calibri"/>
                <a:cs typeface="Calibri"/>
                <a:sym typeface="Calibri"/>
              </a:rPr>
              <a:t>				</a:t>
            </a:r>
            <a:r>
              <a:rPr lang="en-US" sz="2000" b="0" i="0" u="none" strike="noStrike" cap="none" baseline="0" dirty="0">
                <a:solidFill>
                  <a:schemeClr val="dk1"/>
                </a:solidFill>
                <a:sym typeface="Calibri"/>
              </a:rPr>
              <a:t>Common </a:t>
            </a:r>
            <a:r>
              <a:rPr lang="en-US" sz="2000" dirty="0"/>
              <a:t>s</a:t>
            </a:r>
            <a:r>
              <a:rPr lang="en-US" sz="2000" b="0" i="0" u="none" strike="noStrike" cap="none" baseline="0" dirty="0">
                <a:solidFill>
                  <a:schemeClr val="dk1"/>
                </a:solidFill>
                <a:sym typeface="Calibri"/>
              </a:rPr>
              <a:t>aying in the </a:t>
            </a:r>
            <a:r>
              <a:rPr lang="en-US" sz="2000" dirty="0"/>
              <a:t>a</a:t>
            </a:r>
            <a:r>
              <a:rPr lang="en-US" sz="2000" b="0" i="0" u="none" strike="noStrike" cap="none" baseline="0" dirty="0">
                <a:solidFill>
                  <a:schemeClr val="dk1"/>
                </a:solidFill>
                <a:sym typeface="Calibri"/>
              </a:rPr>
              <a:t>utism </a:t>
            </a:r>
            <a:r>
              <a:rPr lang="en-US" sz="2000" dirty="0" smtClean="0"/>
              <a:t>c</a:t>
            </a:r>
            <a:r>
              <a:rPr lang="en-US" sz="2000" b="0" i="0" u="none" strike="noStrike" cap="none" baseline="0" dirty="0" smtClean="0">
                <a:solidFill>
                  <a:schemeClr val="dk1"/>
                </a:solidFill>
                <a:sym typeface="Calibri"/>
              </a:rPr>
              <a:t>ommunity</a:t>
            </a:r>
          </a:p>
          <a:p>
            <a:pPr marL="0" marR="0" lvl="0" indent="0" algn="l" rtl="0">
              <a:lnSpc>
                <a:spcPct val="80000"/>
              </a:lnSpc>
              <a:buClr>
                <a:schemeClr val="dk1"/>
              </a:buClr>
              <a:buSzPct val="25000"/>
              <a:buFont typeface="Calibri"/>
              <a:buNone/>
            </a:pPr>
            <a:endParaRPr lang="en-US" sz="2000" b="0" i="0" u="none" strike="noStrike" cap="none" baseline="0" dirty="0">
              <a:solidFill>
                <a:schemeClr val="dk1"/>
              </a:solidFill>
              <a:sym typeface="Calibri"/>
            </a:endParaRPr>
          </a:p>
          <a:p>
            <a:pPr marL="0" marR="0" lvl="0" indent="0" algn="l" rtl="0">
              <a:lnSpc>
                <a:spcPct val="80000"/>
              </a:lnSpc>
              <a:buClr>
                <a:schemeClr val="dk1"/>
              </a:buClr>
              <a:buSzPct val="25000"/>
              <a:buFont typeface="Calibri"/>
              <a:buNone/>
            </a:pPr>
            <a:r>
              <a:rPr lang="en-US" sz="2400" b="1" i="0" u="none" strike="noStrike" cap="none" baseline="0" dirty="0">
                <a:solidFill>
                  <a:srgbClr val="38761D"/>
                </a:solidFill>
                <a:latin typeface="Calibri"/>
                <a:ea typeface="Calibri"/>
                <a:cs typeface="Calibri"/>
                <a:sym typeface="Calibri"/>
              </a:rPr>
              <a:t>Important take-away</a:t>
            </a:r>
            <a:r>
              <a:rPr lang="en-US" sz="2400" b="0" i="0" u="none" strike="noStrike" cap="none" baseline="0" dirty="0">
                <a:solidFill>
                  <a:schemeClr val="dk1"/>
                </a:solidFill>
                <a:latin typeface="Calibri"/>
                <a:ea typeface="Calibri"/>
                <a:cs typeface="Calibri"/>
                <a:sym typeface="Calibri"/>
              </a:rPr>
              <a:t>:</a:t>
            </a:r>
            <a:r>
              <a:rPr lang="en-US" sz="2400" dirty="0"/>
              <a:t> </a:t>
            </a:r>
            <a:r>
              <a:rPr lang="en-US" sz="2400" b="0" i="0" u="none" strike="noStrike" cap="none" baseline="0" dirty="0">
                <a:solidFill>
                  <a:schemeClr val="dk1"/>
                </a:solidFill>
                <a:latin typeface="Calibri"/>
                <a:ea typeface="Calibri"/>
                <a:cs typeface="Calibri"/>
                <a:sym typeface="Calibri"/>
              </a:rPr>
              <a:t>Although there are many on the </a:t>
            </a:r>
            <a:r>
              <a:rPr lang="en-US" sz="2400" dirty="0"/>
              <a:t>a</a:t>
            </a:r>
            <a:r>
              <a:rPr lang="en-US" sz="2400" b="0" i="0" u="none" strike="noStrike" cap="none" baseline="0" dirty="0">
                <a:solidFill>
                  <a:schemeClr val="dk1"/>
                </a:solidFill>
                <a:latin typeface="Calibri"/>
                <a:ea typeface="Calibri"/>
                <a:cs typeface="Calibri"/>
                <a:sym typeface="Calibri"/>
              </a:rPr>
              <a:t>utism </a:t>
            </a:r>
            <a:r>
              <a:rPr lang="en-US" sz="2400" dirty="0"/>
              <a:t>s</a:t>
            </a:r>
            <a:r>
              <a:rPr lang="en-US" sz="2400" b="0" i="0" u="none" strike="noStrike" cap="none" baseline="0" dirty="0">
                <a:solidFill>
                  <a:schemeClr val="dk1"/>
                </a:solidFill>
                <a:latin typeface="Calibri"/>
                <a:ea typeface="Calibri"/>
                <a:cs typeface="Calibri"/>
                <a:sym typeface="Calibri"/>
              </a:rPr>
              <a:t>pectrum who show similar characteristics, </a:t>
            </a:r>
            <a:r>
              <a:rPr lang="en-US" sz="2400" b="1" i="0" u="sng" strike="noStrike" cap="none" baseline="0" dirty="0">
                <a:solidFill>
                  <a:srgbClr val="C00000"/>
                </a:solidFill>
                <a:latin typeface="Calibri"/>
                <a:ea typeface="Calibri"/>
                <a:cs typeface="Calibri"/>
                <a:sym typeface="Calibri"/>
              </a:rPr>
              <a:t>no</a:t>
            </a:r>
            <a:r>
              <a:rPr lang="en-US" sz="2400" b="0" i="0" u="none" strike="noStrike" cap="none" baseline="0" dirty="0">
                <a:solidFill>
                  <a:srgbClr val="C00000"/>
                </a:solidFill>
                <a:latin typeface="Calibri"/>
                <a:ea typeface="Calibri"/>
                <a:cs typeface="Calibri"/>
                <a:sym typeface="Calibri"/>
              </a:rPr>
              <a:t> two people on the </a:t>
            </a:r>
            <a:r>
              <a:rPr lang="en-US" sz="2400" b="0" i="0" u="none" strike="noStrike" cap="none" baseline="0" dirty="0" smtClean="0">
                <a:solidFill>
                  <a:srgbClr val="C00000"/>
                </a:solidFill>
                <a:latin typeface="Calibri"/>
                <a:ea typeface="Calibri"/>
                <a:cs typeface="Calibri"/>
                <a:sym typeface="Calibri"/>
              </a:rPr>
              <a:t>autism </a:t>
            </a:r>
            <a:r>
              <a:rPr lang="en-US" sz="2400" b="0" i="0" u="none" strike="noStrike" cap="none" baseline="0" dirty="0">
                <a:solidFill>
                  <a:srgbClr val="C00000"/>
                </a:solidFill>
                <a:latin typeface="Calibri"/>
                <a:ea typeface="Calibri"/>
                <a:cs typeface="Calibri"/>
                <a:sym typeface="Calibri"/>
              </a:rPr>
              <a:t>spectrum are the same.</a:t>
            </a:r>
          </a:p>
          <a:p>
            <a:endParaRPr lang="en-US" sz="2400" b="0" i="0" u="none" strike="noStrike" cap="none" baseline="0" dirty="0">
              <a:solidFill>
                <a:srgbClr val="C00000"/>
              </a:solidFill>
              <a:latin typeface="Calibri"/>
              <a:ea typeface="Calibri"/>
              <a:cs typeface="Calibri"/>
              <a:sym typeface="Calibri"/>
            </a:endParaRPr>
          </a:p>
        </p:txBody>
      </p:sp>
      <p:sp>
        <p:nvSpPr>
          <p:cNvPr id="110" name="Shape 110"/>
          <p:cNvSpPr/>
          <p:nvPr/>
        </p:nvSpPr>
        <p:spPr>
          <a:xfrm>
            <a:off x="609600" y="274637"/>
            <a:ext cx="1192211" cy="1142999"/>
          </a:xfrm>
          <a:prstGeom prst="rect">
            <a:avLst/>
          </a:prstGeom>
          <a:blipFill>
            <a:blip r:embed="rId3"/>
            <a:stretch>
              <a:fillRect/>
            </a:stretch>
          </a:blipFill>
        </p:spPr>
      </p:sp>
      <p:sp>
        <p:nvSpPr>
          <p:cNvPr id="111" name="Shape 111"/>
          <p:cNvSpPr/>
          <p:nvPr/>
        </p:nvSpPr>
        <p:spPr>
          <a:xfrm>
            <a:off x="7527400" y="174612"/>
            <a:ext cx="1019175" cy="1343025"/>
          </a:xfrm>
          <a:prstGeom prst="rect">
            <a:avLst/>
          </a:prstGeom>
          <a:blipFill>
            <a:blip r:embed="rId4"/>
            <a:stretch>
              <a:fillRect/>
            </a:stretch>
          </a:blipFill>
        </p:spPr>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Clr>
                <a:srgbClr val="660066"/>
              </a:buClr>
              <a:buSzPct val="25000"/>
            </a:pPr>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b="1" i="0" u="none" strike="noStrike" cap="none" baseline="0" dirty="0">
              <a:solidFill>
                <a:srgbClr val="7030A0"/>
              </a:solidFill>
              <a:latin typeface="Calibri"/>
              <a:ea typeface="Calibri"/>
              <a:cs typeface="Calibri"/>
              <a:sym typeface="Calibri"/>
            </a:endParaRPr>
          </a:p>
        </p:txBody>
      </p:sp>
      <p:sp>
        <p:nvSpPr>
          <p:cNvPr id="118" name="Shape 118"/>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0" lvl="0" indent="0" algn="ctr">
              <a:buSzPct val="25000"/>
              <a:buNone/>
            </a:pPr>
            <a:r>
              <a:rPr lang="en-US" sz="2000" b="1" dirty="0"/>
              <a:t>Autism within the Medical Community </a:t>
            </a:r>
            <a:endParaRPr lang="en-US" sz="2000" b="1" dirty="0" smtClean="0"/>
          </a:p>
          <a:p>
            <a:pPr fontAlgn="base"/>
            <a:r>
              <a:rPr lang="en-US" sz="1800" dirty="0" smtClean="0"/>
              <a:t>Clinicians </a:t>
            </a:r>
            <a:r>
              <a:rPr lang="en-US" sz="1800" dirty="0"/>
              <a:t>diagnose Autism Spectrum Disorder </a:t>
            </a:r>
            <a:r>
              <a:rPr lang="en-US" sz="1800" dirty="0" smtClean="0"/>
              <a:t>(ASD) through </a:t>
            </a:r>
            <a:r>
              <a:rPr lang="en-US" sz="1800" dirty="0"/>
              <a:t>the use of the Diagnostic and Statistical Manual of Mental Disorders (DSM). The most recent edition, DSM-5 was released in May 2013 despite controversy and confusion within the autism and Asperger communities. The previous edition was released in 1994 and introduced Asperger syndrome in the DSM for the first time</a:t>
            </a:r>
            <a:r>
              <a:rPr lang="en-US" sz="1800" dirty="0" smtClean="0"/>
              <a:t>.</a:t>
            </a:r>
          </a:p>
          <a:p>
            <a:pPr fontAlgn="base"/>
            <a:r>
              <a:rPr lang="en-US" sz="1800" dirty="0" smtClean="0"/>
              <a:t>The </a:t>
            </a:r>
            <a:r>
              <a:rPr lang="en-US" sz="1800" dirty="0"/>
              <a:t>DSM-5 combines 4 independent diagnoses - autistic disorder, Asperger syndrome, Pervasive Developmental Disorder - Not Otherwise Specified (PDD-NOS) and childhood disintegrative disorder into an umbrella diagnosis, “Autism Spectrum Disorder.” </a:t>
            </a:r>
          </a:p>
          <a:p>
            <a:pPr fontAlgn="base"/>
            <a:r>
              <a:rPr lang="en-US" sz="1800" dirty="0" smtClean="0"/>
              <a:t>Although </a:t>
            </a:r>
            <a:r>
              <a:rPr lang="en-US" sz="1800" dirty="0"/>
              <a:t>most individuals diagnosed under DSM-IV are grandfathered into </a:t>
            </a:r>
            <a:r>
              <a:rPr lang="en-US" sz="1800" dirty="0" smtClean="0"/>
              <a:t>the DSM-5 ASD </a:t>
            </a:r>
            <a:r>
              <a:rPr lang="en-US" sz="1800" dirty="0"/>
              <a:t>diagnosis, for purposes of funding and providing services, many agencies still refer to the DSM-IV</a:t>
            </a:r>
            <a:r>
              <a:rPr lang="en-US" sz="1800" dirty="0" smtClean="0"/>
              <a:t>.</a:t>
            </a:r>
          </a:p>
          <a:p>
            <a:pPr fontAlgn="base"/>
            <a:r>
              <a:rPr lang="en-US" sz="1800" dirty="0"/>
              <a:t>Although a diagnostic label may change, </a:t>
            </a:r>
            <a:endParaRPr lang="en-US" sz="1800" dirty="0" smtClean="0"/>
          </a:p>
          <a:p>
            <a:pPr marL="203200" indent="0" fontAlgn="base">
              <a:buNone/>
            </a:pPr>
            <a:r>
              <a:rPr lang="en-US" sz="1800" dirty="0" smtClean="0"/>
              <a:t> the </a:t>
            </a:r>
            <a:r>
              <a:rPr lang="en-US" sz="1800" dirty="0"/>
              <a:t>need for support still exists.</a:t>
            </a:r>
          </a:p>
          <a:p>
            <a:pPr marL="203200" indent="0">
              <a:buNone/>
            </a:pPr>
            <a:endParaRPr lang="en-US" sz="1200" b="0" i="0" u="none" strike="noStrike" cap="none" baseline="0" dirty="0">
              <a:solidFill>
                <a:schemeClr val="dk1"/>
              </a:solidFill>
              <a:latin typeface="Calibri"/>
              <a:ea typeface="Calibri"/>
              <a:cs typeface="Calibri"/>
              <a:sym typeface="Calibri"/>
            </a:endParaRPr>
          </a:p>
        </p:txBody>
      </p:sp>
      <p:sp>
        <p:nvSpPr>
          <p:cNvPr id="119" name="Shape 119"/>
          <p:cNvSpPr/>
          <p:nvPr/>
        </p:nvSpPr>
        <p:spPr>
          <a:xfrm>
            <a:off x="685800" y="381000"/>
            <a:ext cx="1219200" cy="1168400"/>
          </a:xfrm>
          <a:prstGeom prst="rect">
            <a:avLst/>
          </a:prstGeom>
          <a:blipFill>
            <a:blip r:embed="rId3"/>
            <a:stretch>
              <a:fillRect/>
            </a:stretch>
          </a:blipFill>
        </p:spPr>
      </p:sp>
      <p:sp>
        <p:nvSpPr>
          <p:cNvPr id="120" name="Shape 120"/>
          <p:cNvSpPr/>
          <p:nvPr/>
        </p:nvSpPr>
        <p:spPr>
          <a:xfrm>
            <a:off x="7391400" y="411162"/>
            <a:ext cx="1019175" cy="1343025"/>
          </a:xfrm>
          <a:prstGeom prst="rect">
            <a:avLst/>
          </a:prstGeom>
          <a:blipFill>
            <a:blip r:embed="rId4"/>
            <a:stretch>
              <a:fillRect/>
            </a:stretch>
          </a:blipFill>
        </p:spPr>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1576" y="5220905"/>
            <a:ext cx="1207008" cy="905256"/>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srgbClr val="660066"/>
                </a:solidFill>
              </a:rPr>
              <a:t>Autism and Scouting </a:t>
            </a:r>
            <a:r>
              <a:rPr lang="en-US" sz="2800" dirty="0"/>
              <a:t> </a:t>
            </a:r>
            <a:br>
              <a:rPr lang="en-US" sz="2800" dirty="0"/>
            </a:br>
            <a:r>
              <a:rPr lang="en-US" sz="2800" b="1" dirty="0">
                <a:solidFill>
                  <a:srgbClr val="009900"/>
                </a:solidFill>
              </a:rPr>
              <a:t>Accept,</a:t>
            </a:r>
            <a:r>
              <a:rPr lang="en-US" sz="2800" b="1" dirty="0">
                <a:solidFill>
                  <a:srgbClr val="7030A0"/>
                </a:solidFill>
              </a:rPr>
              <a:t> </a:t>
            </a:r>
            <a:r>
              <a:rPr lang="en-US" sz="2800" b="1" dirty="0">
                <a:solidFill>
                  <a:srgbClr val="C61C0A"/>
                </a:solidFill>
              </a:rPr>
              <a:t>Enrich,</a:t>
            </a:r>
            <a:r>
              <a:rPr lang="en-US" sz="2800" b="1" dirty="0">
                <a:solidFill>
                  <a:srgbClr val="7030A0"/>
                </a:solidFill>
              </a:rPr>
              <a:t> </a:t>
            </a:r>
            <a:r>
              <a:rPr lang="en-US" sz="2800" b="1" dirty="0">
                <a:solidFill>
                  <a:srgbClr val="E46C0A"/>
                </a:solidFill>
              </a:rPr>
              <a:t>Inspire, </a:t>
            </a:r>
            <a:r>
              <a:rPr lang="en-US" sz="2800" b="1" dirty="0">
                <a:solidFill>
                  <a:srgbClr val="660066"/>
                </a:solidFill>
              </a:rPr>
              <a:t>Empower</a:t>
            </a:r>
            <a:endParaRPr lang="en-US" sz="2800" dirty="0"/>
          </a:p>
        </p:txBody>
      </p:sp>
      <p:sp>
        <p:nvSpPr>
          <p:cNvPr id="3" name="Text Placeholder 2"/>
          <p:cNvSpPr>
            <a:spLocks noGrp="1"/>
          </p:cNvSpPr>
          <p:nvPr>
            <p:ph type="body" idx="1"/>
          </p:nvPr>
        </p:nvSpPr>
        <p:spPr/>
        <p:txBody>
          <a:bodyPr/>
          <a:lstStyle/>
          <a:p>
            <a:pPr marL="203200" indent="0" algn="ctr">
              <a:buNone/>
            </a:pPr>
            <a:r>
              <a:rPr lang="en-US" sz="2400" dirty="0"/>
              <a:t>Understanding ASD - Practical </a:t>
            </a:r>
            <a:r>
              <a:rPr lang="en-US" sz="2400" dirty="0" smtClean="0"/>
              <a:t>Discussion</a:t>
            </a:r>
            <a:endParaRPr lang="en-US" sz="2400" b="1" dirty="0" smtClean="0"/>
          </a:p>
          <a:p>
            <a:endParaRPr lang="en-US" sz="2400" b="1" dirty="0"/>
          </a:p>
          <a:p>
            <a:r>
              <a:rPr lang="en-US" sz="2400" b="1" dirty="0" smtClean="0"/>
              <a:t>Autism </a:t>
            </a:r>
            <a:r>
              <a:rPr lang="en-US" sz="2400" b="1" dirty="0"/>
              <a:t>is a spectrum disorder</a:t>
            </a:r>
            <a:r>
              <a:rPr lang="en-US" sz="2400" dirty="0"/>
              <a:t> and brain difference that includes a broad range of symptoms. For purposes of this presentation, we use “autism” or “ASD” to represent all ranges of the spectrum, including </a:t>
            </a:r>
            <a:r>
              <a:rPr lang="en-US" sz="2400" b="1" dirty="0"/>
              <a:t>Asperger syndrome</a:t>
            </a:r>
            <a:r>
              <a:rPr lang="en-US" sz="2400" dirty="0" smtClean="0"/>
              <a:t>.</a:t>
            </a:r>
          </a:p>
          <a:p>
            <a:pPr marL="203200" indent="0">
              <a:buNone/>
            </a:pPr>
            <a:endParaRPr lang="en-US" sz="2400" dirty="0"/>
          </a:p>
          <a:p>
            <a:pPr fontAlgn="base"/>
            <a:r>
              <a:rPr lang="en-US" sz="2400" dirty="0"/>
              <a:t>With autism, it is possible to be verbal or non-verbal. Individuals with ASD may be intelligent or have intellectual impairments.  </a:t>
            </a:r>
          </a:p>
          <a:p>
            <a:pPr marL="2032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581" y="174531"/>
            <a:ext cx="1019317" cy="134321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31" y="373305"/>
            <a:ext cx="1089089" cy="1044332"/>
          </a:xfrm>
          <a:prstGeom prst="rect">
            <a:avLst/>
          </a:prstGeom>
        </p:spPr>
      </p:pic>
    </p:spTree>
    <p:extLst>
      <p:ext uri="{BB962C8B-B14F-4D97-AF65-F5344CB8AC3E}">
        <p14:creationId xmlns:p14="http://schemas.microsoft.com/office/powerpoint/2010/main" val="15700810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1205</TotalTime>
  <Words>4318</Words>
  <Application>Microsoft Office PowerPoint</Application>
  <PresentationFormat>On-screen Show (4:3)</PresentationFormat>
  <Paragraphs>565</Paragraphs>
  <Slides>57</Slides>
  <Notes>55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57</vt:i4>
      </vt:variant>
    </vt:vector>
  </HeadingPairs>
  <TitlesOfParts>
    <vt:vector size="60" baseType="lpstr">
      <vt:lpstr>Arial</vt:lpstr>
      <vt:lpstr>Calibri</vt:lpstr>
      <vt:lpstr>Office Theme</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lpstr>Autism and Scouting   Accept, Enrich, Inspire, Empower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and Scouting  Accept, Enrich, Inspire, Empower™</dc:title>
  <dc:creator>John Krejcha</dc:creator>
  <cp:lastModifiedBy>John Krejcha</cp:lastModifiedBy>
  <cp:revision>79</cp:revision>
  <cp:lastPrinted>2013-10-11T03:35:39Z</cp:lastPrinted>
  <dcterms:modified xsi:type="dcterms:W3CDTF">2013-10-14T05:01:55Z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