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68" r:id="rId9"/>
    <p:sldId id="272" r:id="rId10"/>
    <p:sldId id="273" r:id="rId11"/>
    <p:sldId id="257" r:id="rId12"/>
    <p:sldId id="259" r:id="rId13"/>
    <p:sldId id="261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77"/>
    <p:restoredTop sz="94673"/>
  </p:normalViewPr>
  <p:slideViewPr>
    <p:cSldViewPr snapToGrid="0" snapToObjects="1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920F-2A12-274C-8746-82B54C155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A923B-7500-AB4A-9DD2-EF3169A70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D380-D844-C142-85E4-2F431396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0335-0655-0849-9CA6-0E36544C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08FF-2456-5441-963B-CD40980C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0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13DA-BD99-E24F-9E79-B1BD4653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4A47D-5C81-7045-84F7-01B884FE5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24C9-618B-3449-98E5-934B5588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0A502-F958-FB45-B263-BD9F3134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3DE70-2A59-9A47-A1C6-7762BA1E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1948B-6286-624E-A0CC-E9E51E30F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55D39-9C28-7B4A-964D-22D552585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6451-621A-3346-B819-FC6A55A0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46DA5-A1AB-DB49-ADA3-DDA4C58C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E5161-36A3-3D4B-9A20-153559BA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12CB-BDAA-7248-BB04-57842D8D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32BB1-0BA3-0F4C-848A-7993F2B8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BC699-5A95-8F41-BE91-01AB50B9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D9CE-8E16-A645-815E-E1BC149B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D0B3-DA9B-D94F-AD3D-1BA3E33C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9651-223B-574C-809D-36793160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0D328-0209-3743-952C-5A50632D8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E6A12-7E96-9C44-870F-FE3AE375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41A06-0549-A64F-9643-309ED913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C0D6-1CE8-ED48-BE8E-C8168B82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955D-1F7C-B443-A2C7-B7EC2820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72867-DD73-B444-8EF5-B5FCD3AE9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93D96-DE9B-E246-9FD8-C68124456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3D0C-0E11-D44E-8C3E-8E78F56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57601-CCB2-4D49-9303-E581BC89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83903-14E8-6A4F-8275-9667AD6C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E0C1-149B-A54D-BB35-E548CB30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65BF1-87AC-7143-8E77-8D865E8E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A03F6-22C4-3D44-A552-6C2179621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F0CFC-B471-D24B-8F60-E062652B4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79FB7-01EB-DD40-9A4C-9A6EC7BCE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1E283-6640-664F-9C16-1838B2FF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27010-124B-FB40-BF92-8F1114D4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54919-7155-6B4F-B808-289FE973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4172-2FC5-5846-B340-19EB03A7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7D79D-1189-964C-AAE3-5AD7A050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DB8B8-8DEB-F94D-A7AD-5FE541FD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52C8D-AE90-4E47-A0F9-B3359D37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6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D237C-C6EF-3C44-8B12-57492AFE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3BFA1-0301-0B40-98A6-E08FCE28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4FDD4-B6FF-124C-9AAD-B83F8104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629B-D37B-2748-99F0-ACA7AAA0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DFA2-8EE6-9C45-B0CA-520EA6AB5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48BC9-45D8-5247-8049-EE3B03E21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C8260-D218-314D-BA8D-5C16466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C5BAE-51F5-684A-B349-F97F30A0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E8662-D747-F944-8059-E16BDC95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1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68BA-0865-5D4E-B330-A71D5CBC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C958C-0FAE-E648-9DAB-CD90C7373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E16BB-864D-0D45-9584-0DA228DF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4B9C0-E414-3841-B4E6-06CFCC3C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F62C-2681-0045-89A1-4FC1950B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B66BF-6D2C-764B-A47B-F6DC13EC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63A4B-24D2-6349-BECE-01DBE4F0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E4AD6-3A86-1341-9F95-F7AFFD54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F12C8-D8A2-A848-B568-2018B0234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E076-8CBB-484F-9E9A-6E9C05FDD162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F304-9977-1C47-BA78-548B4C0DF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18C1A-9834-8B4C-9996-E1CB6A5D7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3B1E-2935-344A-89D6-1DE14714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cdn.mos.cms.futurecdn.net/jEiTujVmW6t6L2MEr7xPvH-480-80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i.ytimg.com/vi/_Hp0HpbPCS4/maxresdefaul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ouCp6Egwo?start=28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sx4bNmr42s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350FDFB8-5424-49BC-A326-DB10121E1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AFFFB-8630-E741-8F12-A60B53F44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Environmental Storytelling: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Learning to </a:t>
            </a:r>
            <a:r>
              <a:rPr lang="en-US" sz="5200">
                <a:solidFill>
                  <a:srgbClr val="FFFFFF"/>
                </a:solidFill>
              </a:rPr>
              <a:t>Write from Video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2B029-BA23-AC4D-9066-6216EEA7C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Meg Eden</a:t>
            </a:r>
          </a:p>
        </p:txBody>
      </p:sp>
    </p:spTree>
    <p:extLst>
      <p:ext uri="{BB962C8B-B14F-4D97-AF65-F5344CB8AC3E}">
        <p14:creationId xmlns:p14="http://schemas.microsoft.com/office/powerpoint/2010/main" val="3307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B2AC-DDF0-CC43-99C9-4348EACE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403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Raising the 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8D42-47C1-CE46-A601-E7C61CC0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migration as a game: 'Papers, Please' makes you the border guard - The  Verge">
            <a:extLst>
              <a:ext uri="{FF2B5EF4-FFF2-40B4-BE49-F238E27FC236}">
                <a16:creationId xmlns:a16="http://schemas.microsoft.com/office/drawing/2014/main" id="{54AC3978-F103-4D4F-A550-04FC9D3B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D7E087-9745-D042-8661-3558E6A200E8}"/>
              </a:ext>
            </a:extLst>
          </p:cNvPr>
          <p:cNvSpPr txBox="1"/>
          <p:nvPr/>
        </p:nvSpPr>
        <p:spPr>
          <a:xfrm>
            <a:off x="2017925" y="2705725"/>
            <a:ext cx="83643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Raising the Stakes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4988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What Remains of Edith Finch review | PC Gamer">
            <a:extLst>
              <a:ext uri="{FF2B5EF4-FFF2-40B4-BE49-F238E27FC236}">
                <a16:creationId xmlns:a16="http://schemas.microsoft.com/office/drawing/2014/main" id="{6578B156-A96E-A640-99EA-96A5EE871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9AE1B-5A29-C546-B513-6F2052D9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Where you can &amp; can’t go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B72368-7908-B04C-988A-BD29EBBD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482342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21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BACADB8D-94F6-3D4E-AF01-C7CA9C8919F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" r="-1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7E39B-A290-EF41-9961-7CA5523D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Past &amp; Present</a:t>
            </a:r>
          </a:p>
        </p:txBody>
      </p:sp>
    </p:spTree>
    <p:extLst>
      <p:ext uri="{BB962C8B-B14F-4D97-AF65-F5344CB8AC3E}">
        <p14:creationId xmlns:p14="http://schemas.microsoft.com/office/powerpoint/2010/main" val="400356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5" descr="Life Is Strange: Chapter 1 Accomplishment of Touching Dana's Pregnancy Test  - YouTube">
            <a:extLst>
              <a:ext uri="{FF2B5EF4-FFF2-40B4-BE49-F238E27FC236}">
                <a16:creationId xmlns:a16="http://schemas.microsoft.com/office/drawing/2014/main" id="{1BC56FF8-36B1-5849-961C-28BD578A9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"/>
          <a:stretch>
            <a:fillRect/>
          </a:stretch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8FDDB-BB52-6840-A7B0-4CB62EAD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3" y="3429000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Conflict &amp; Things Characters Wouldn’t Say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2392BAC-9F84-EC4D-AD79-485F4640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2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9372D-023F-B943-97C2-A77AF722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Ted Kooser: Abandoned Farmhouse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5340-6321-BD4B-98CE-2F75F063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4" y="-319024"/>
            <a:ext cx="5621179" cy="78256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000" dirty="0"/>
              <a:t>He was a big man, says the size of his shoes</a:t>
            </a:r>
          </a:p>
          <a:p>
            <a:pPr marL="0" indent="0">
              <a:buNone/>
            </a:pPr>
            <a:r>
              <a:rPr lang="en-US" sz="1000" dirty="0"/>
              <a:t>on a pile of broken dishes by the house;</a:t>
            </a:r>
          </a:p>
          <a:p>
            <a:pPr marL="0" indent="0">
              <a:buNone/>
            </a:pPr>
            <a:r>
              <a:rPr lang="en-US" sz="1000" dirty="0"/>
              <a:t>a tall man too, says the length of the bed</a:t>
            </a:r>
          </a:p>
          <a:p>
            <a:pPr marL="0" indent="0">
              <a:buNone/>
            </a:pPr>
            <a:r>
              <a:rPr lang="en-US" sz="1000" dirty="0"/>
              <a:t>in an upstairs room; and a good, God-fearing man,</a:t>
            </a:r>
          </a:p>
          <a:p>
            <a:pPr marL="0" indent="0">
              <a:buNone/>
            </a:pPr>
            <a:r>
              <a:rPr lang="en-US" sz="1000" dirty="0"/>
              <a:t>says the Bible with a broken back</a:t>
            </a:r>
          </a:p>
          <a:p>
            <a:pPr marL="0" indent="0">
              <a:buNone/>
            </a:pPr>
            <a:r>
              <a:rPr lang="en-US" sz="1000" dirty="0"/>
              <a:t>on the floor below the window, dusty with sun;</a:t>
            </a:r>
          </a:p>
          <a:p>
            <a:pPr marL="0" indent="0">
              <a:buNone/>
            </a:pPr>
            <a:r>
              <a:rPr lang="en-US" sz="1000" dirty="0"/>
              <a:t>but not a man for farming, say the fields</a:t>
            </a:r>
          </a:p>
          <a:p>
            <a:pPr marL="0" indent="0">
              <a:buNone/>
            </a:pPr>
            <a:r>
              <a:rPr lang="en-US" sz="1000" dirty="0"/>
              <a:t>cluttered with boulders and the leaky barn.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dirty="0"/>
              <a:t>A woman lived with him, says the bedroom wall</a:t>
            </a:r>
          </a:p>
          <a:p>
            <a:pPr marL="0" indent="0">
              <a:buNone/>
            </a:pPr>
            <a:r>
              <a:rPr lang="en-US" sz="1000" dirty="0"/>
              <a:t>papered with lilacs and the kitchen shelves</a:t>
            </a:r>
          </a:p>
          <a:p>
            <a:pPr marL="0" indent="0">
              <a:buNone/>
            </a:pPr>
            <a:r>
              <a:rPr lang="en-US" sz="1000" dirty="0"/>
              <a:t>covered with oilcloth, and they had a child,</a:t>
            </a:r>
          </a:p>
          <a:p>
            <a:pPr marL="0" indent="0">
              <a:buNone/>
            </a:pPr>
            <a:r>
              <a:rPr lang="en-US" sz="1000" dirty="0"/>
              <a:t>says the sandbox made from a tractor tire.</a:t>
            </a:r>
          </a:p>
          <a:p>
            <a:pPr marL="0" indent="0">
              <a:buNone/>
            </a:pPr>
            <a:r>
              <a:rPr lang="en-US" sz="1000" dirty="0"/>
              <a:t>Money was scarce, say the jars of plum preserves</a:t>
            </a:r>
          </a:p>
          <a:p>
            <a:pPr marL="0" indent="0">
              <a:buNone/>
            </a:pPr>
            <a:r>
              <a:rPr lang="en-US" sz="1000" dirty="0"/>
              <a:t>and canned tomatoes sealed in the cellar hole.</a:t>
            </a:r>
          </a:p>
          <a:p>
            <a:pPr marL="0" indent="0">
              <a:buNone/>
            </a:pPr>
            <a:r>
              <a:rPr lang="en-US" sz="1000" dirty="0"/>
              <a:t>And the winters cold, say the rags in the window frames.</a:t>
            </a:r>
          </a:p>
          <a:p>
            <a:pPr marL="0" indent="0">
              <a:buNone/>
            </a:pPr>
            <a:r>
              <a:rPr lang="en-US" sz="1000" dirty="0"/>
              <a:t>It was lonely here, says the narrow country road.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dirty="0"/>
              <a:t>Something went wrong, says the empty house</a:t>
            </a:r>
          </a:p>
          <a:p>
            <a:pPr marL="0" indent="0">
              <a:buNone/>
            </a:pPr>
            <a:r>
              <a:rPr lang="en-US" sz="1000" dirty="0"/>
              <a:t>in the weed-choked yard. Stones in the fields</a:t>
            </a:r>
          </a:p>
          <a:p>
            <a:pPr marL="0" indent="0">
              <a:buNone/>
            </a:pPr>
            <a:r>
              <a:rPr lang="en-US" sz="1000" dirty="0"/>
              <a:t>say he was not a farmer; the still-sealed jars</a:t>
            </a:r>
          </a:p>
          <a:p>
            <a:pPr marL="0" indent="0">
              <a:buNone/>
            </a:pPr>
            <a:r>
              <a:rPr lang="en-US" sz="1000" dirty="0"/>
              <a:t>in the cellar say she left in a nervous haste.</a:t>
            </a:r>
          </a:p>
          <a:p>
            <a:pPr marL="0" indent="0">
              <a:buNone/>
            </a:pPr>
            <a:r>
              <a:rPr lang="en-US" sz="1000" dirty="0"/>
              <a:t>And the child? Its toys are strewn in the yard</a:t>
            </a:r>
          </a:p>
          <a:p>
            <a:pPr marL="0" indent="0">
              <a:buNone/>
            </a:pPr>
            <a:r>
              <a:rPr lang="en-US" sz="1000" dirty="0"/>
              <a:t>like branches after a storm—a rubber cow,</a:t>
            </a:r>
          </a:p>
          <a:p>
            <a:pPr marL="0" indent="0">
              <a:buNone/>
            </a:pPr>
            <a:r>
              <a:rPr lang="en-US" sz="1000" dirty="0"/>
              <a:t>a rusty tractor with a broken plow,</a:t>
            </a:r>
          </a:p>
          <a:p>
            <a:pPr marL="0" indent="0">
              <a:buNone/>
            </a:pPr>
            <a:r>
              <a:rPr lang="en-US" sz="1000" dirty="0"/>
              <a:t>a doll in overalls. Something went wrong, they say.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487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14E1-AA4A-A942-9A0E-7689F4BC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8165-C425-1145-9B00-EF43E84F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Ted </a:t>
            </a:r>
            <a:r>
              <a:rPr lang="en-US" dirty="0" err="1"/>
              <a:t>Kooser</a:t>
            </a:r>
            <a:r>
              <a:rPr lang="en-US" dirty="0"/>
              <a:t> “the ___ says ___” form, but explore a different space. You can do this with the literal form, or by writing with the object at the lead. What information do we learn about the place based on objects?</a:t>
            </a:r>
          </a:p>
          <a:p>
            <a:r>
              <a:rPr lang="en-US" dirty="0"/>
              <a:t>You can pick any place you’d like: a landscape from your memory, for your story, or if you don’t know where to start, consider choosing a picture from one of these haikyo sites. </a:t>
            </a:r>
          </a:p>
          <a:p>
            <a:r>
              <a:rPr lang="en-US" dirty="0"/>
              <a:t>Remember: Let the objects lead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89C2-E9B2-4348-84FD-93DD6E8E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“The natural object is always the adequate symbol</a:t>
            </a:r>
            <a:r>
              <a:rPr lang="en-US" sz="4400" dirty="0"/>
              <a:t>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F832CE-4A3A-3749-903A-60796CC8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Gone Home LIVE FULL 60FPS PLAYTHROUGH No Commentary Walkthrough Gameplay">
            <a:hlinkClick r:id="" action="ppaction://media"/>
            <a:extLst>
              <a:ext uri="{FF2B5EF4-FFF2-40B4-BE49-F238E27FC236}">
                <a16:creationId xmlns:a16="http://schemas.microsoft.com/office/drawing/2014/main" id="{5BADC6D2-8676-C94E-A666-BA6BE3D557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124B-31AD-C64D-A883-197D6BF2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does environmental storytelling work?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20467-BB86-CC43-A46F-EBEDCB1E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5401340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It’s efficient.</a:t>
            </a:r>
            <a:r>
              <a:rPr lang="en-US" dirty="0"/>
              <a:t> Doesn’t need explanations. Keeps it simple and focused.</a:t>
            </a:r>
          </a:p>
          <a:p>
            <a:pPr marL="457200" lvl="1" indent="0">
              <a:buNone/>
            </a:pPr>
            <a:r>
              <a:rPr lang="en-US" dirty="0"/>
              <a:t>We often feel like we need lots of backstory and exposition, but often this makes things more complicated and less focused. Keep it simple!</a:t>
            </a:r>
          </a:p>
          <a:p>
            <a:endParaRPr lang="en-US" dirty="0"/>
          </a:p>
        </p:txBody>
      </p:sp>
      <p:pic>
        <p:nvPicPr>
          <p:cNvPr id="4" name="Online Media 3" descr="Amazon Trail II - brutalmoose">
            <a:hlinkClick r:id="" action="ppaction://media"/>
            <a:extLst>
              <a:ext uri="{FF2B5EF4-FFF2-40B4-BE49-F238E27FC236}">
                <a16:creationId xmlns:a16="http://schemas.microsoft.com/office/drawing/2014/main" id="{DFC2894A-9A97-F448-9821-FC99A191A0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8436" y="2821752"/>
            <a:ext cx="6965758" cy="3935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E90F1-7112-1940-9D62-F039FE43F087}"/>
              </a:ext>
            </a:extLst>
          </p:cNvPr>
          <p:cNvSpPr txBox="1"/>
          <p:nvPr/>
        </p:nvSpPr>
        <p:spPr>
          <a:xfrm>
            <a:off x="10129652" y="495201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3:19-3.43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3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D20D-D5D1-FD4D-862D-B324EAE1E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b="1" dirty="0"/>
              <a:t>It requires us to “fill in the</a:t>
            </a:r>
            <a:r>
              <a:rPr lang="en-US" sz="3200" dirty="0"/>
              <a:t> </a:t>
            </a:r>
            <a:r>
              <a:rPr lang="en-US" sz="3200" b="1" dirty="0"/>
              <a:t>gaps</a:t>
            </a:r>
            <a:r>
              <a:rPr lang="en-US" sz="3200" dirty="0"/>
              <a:t>” and contribute to the story, making us more invested, and the result all the more powerful. This makes them feel the same “aha!” as the characters, putting the pieces together. </a:t>
            </a:r>
          </a:p>
          <a:p>
            <a:pPr lvl="2"/>
            <a:r>
              <a:rPr lang="en-US" sz="2800" dirty="0"/>
              <a:t>Readers are smart; they can make conclusions on their 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9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B489-D57E-E741-8BDF-DFE53F8E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4351338"/>
          </a:xfrm>
        </p:spPr>
        <p:txBody>
          <a:bodyPr/>
          <a:lstStyle/>
          <a:p>
            <a:pPr lvl="1"/>
            <a:r>
              <a:rPr lang="en-US" sz="2800" b="1" dirty="0"/>
              <a:t>It makes us participants who are invested. </a:t>
            </a:r>
            <a:r>
              <a:rPr lang="en-US" sz="2800" dirty="0"/>
              <a:t>We ask questions. We put in our experiences and knowledge to figure out what’s going on. We feel tension. There’s a level of uncertainty, that lingering in the gaps, that make us think about a story long after we’ve finished reading/watching/playing. </a:t>
            </a:r>
          </a:p>
          <a:p>
            <a:pPr lvl="2"/>
            <a:r>
              <a:rPr lang="en-US" sz="2400" b="1" dirty="0"/>
              <a:t>We connect with the characters and situation more—we’re right there with them!</a:t>
            </a:r>
            <a:endParaRPr lang="en-US" sz="2400" dirty="0"/>
          </a:p>
          <a:p>
            <a:pPr lvl="2"/>
            <a:r>
              <a:rPr lang="en-US" sz="2400" dirty="0"/>
              <a:t>It’s also more </a:t>
            </a:r>
            <a:r>
              <a:rPr lang="en-US" sz="2400" b="1" dirty="0"/>
              <a:t>memorable</a:t>
            </a:r>
            <a:r>
              <a:rPr lang="en-US" sz="2400" dirty="0"/>
              <a:t>: visual, physical, tangible than an abstraction. We remember objects because they activate multiple parts of our brain. </a:t>
            </a:r>
            <a:r>
              <a:rPr lang="en-US" sz="2400" b="1" dirty="0"/>
              <a:t>Sensory details draw us in!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5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752D0-575B-C043-9A33-1D43B811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593"/>
            <a:ext cx="10515600" cy="4351338"/>
          </a:xfrm>
        </p:spPr>
        <p:txBody>
          <a:bodyPr/>
          <a:lstStyle/>
          <a:p>
            <a:r>
              <a:rPr lang="en-US" dirty="0"/>
              <a:t>It’s </a:t>
            </a:r>
            <a:r>
              <a:rPr lang="en-US" b="1" dirty="0"/>
              <a:t>personal, </a:t>
            </a:r>
            <a:r>
              <a:rPr lang="en-US" dirty="0"/>
              <a:t>and connect to the human experience. We build a personal relationship with that space through our associations with those items </a:t>
            </a:r>
          </a:p>
          <a:p>
            <a:r>
              <a:rPr lang="en-US" dirty="0"/>
              <a:t>Writing and games are acts of </a:t>
            </a:r>
            <a:r>
              <a:rPr lang="en-US" b="1" dirty="0"/>
              <a:t>exploration</a:t>
            </a:r>
            <a:r>
              <a:rPr lang="en-US" dirty="0"/>
              <a:t>, fueled by </a:t>
            </a:r>
            <a:r>
              <a:rPr lang="en-US" b="1" dirty="0"/>
              <a:t>memory</a:t>
            </a:r>
            <a:r>
              <a:rPr lang="en-US" dirty="0"/>
              <a:t> and </a:t>
            </a:r>
            <a:r>
              <a:rPr lang="en-US" b="1" dirty="0"/>
              <a:t>experience</a:t>
            </a:r>
            <a:r>
              <a:rPr lang="en-US" dirty="0"/>
              <a:t>. Write what you know!</a:t>
            </a:r>
          </a:p>
          <a:p>
            <a:endParaRPr lang="en-US" dirty="0"/>
          </a:p>
        </p:txBody>
      </p:sp>
      <p:pic>
        <p:nvPicPr>
          <p:cNvPr id="1026" name="Picture 2" descr="The Legend of Zelda: The Birth of Nintendo's Epic Fantasy Series | Den of  Geek">
            <a:extLst>
              <a:ext uri="{FF2B5EF4-FFF2-40B4-BE49-F238E27FC236}">
                <a16:creationId xmlns:a16="http://schemas.microsoft.com/office/drawing/2014/main" id="{F4DAECFA-E51E-7949-8416-95D4AB3B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3430569"/>
            <a:ext cx="5097463" cy="30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kachu | FreakyTrigger">
            <a:extLst>
              <a:ext uri="{FF2B5EF4-FFF2-40B4-BE49-F238E27FC236}">
                <a16:creationId xmlns:a16="http://schemas.microsoft.com/office/drawing/2014/main" id="{FEBCEB81-BDED-DE40-9950-02C85D74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65" y="3446463"/>
            <a:ext cx="3399367" cy="31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7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54D8-9BFD-A846-B4BC-A9B62815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0615"/>
          </a:xfrm>
        </p:spPr>
        <p:txBody>
          <a:bodyPr/>
          <a:lstStyle/>
          <a:p>
            <a:pPr algn="ctr"/>
            <a:r>
              <a:rPr lang="en-US" b="1" dirty="0"/>
              <a:t>How can we use environmental storytelling in our own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he Stranger's Journal | Until Dawn Wiki | Fandom">
            <a:extLst>
              <a:ext uri="{FF2B5EF4-FFF2-40B4-BE49-F238E27FC236}">
                <a16:creationId xmlns:a16="http://schemas.microsoft.com/office/drawing/2014/main" id="{FAD72B51-875D-D440-ABE6-DE816AD81D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BE6D13-FE17-7747-93F0-4836BE6985FE}"/>
              </a:ext>
            </a:extLst>
          </p:cNvPr>
          <p:cNvSpPr txBox="1"/>
          <p:nvPr/>
        </p:nvSpPr>
        <p:spPr>
          <a:xfrm>
            <a:off x="2431803" y="2598003"/>
            <a:ext cx="7234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Context &amp; Backstory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7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653</Words>
  <Application>Microsoft Macintosh PowerPoint</Application>
  <PresentationFormat>Widescreen</PresentationFormat>
  <Paragraphs>52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Environmental Storytelling: Learning to Write from Video Games</vt:lpstr>
      <vt:lpstr>PowerPoint Presentation</vt:lpstr>
      <vt:lpstr>PowerPoint Presentation</vt:lpstr>
      <vt:lpstr>Why does environmental storytelling work?  </vt:lpstr>
      <vt:lpstr>PowerPoint Presentation</vt:lpstr>
      <vt:lpstr>PowerPoint Presentation</vt:lpstr>
      <vt:lpstr>PowerPoint Presentation</vt:lpstr>
      <vt:lpstr>How can we use environmental storytelling in our own work? </vt:lpstr>
      <vt:lpstr>PowerPoint Presentation</vt:lpstr>
      <vt:lpstr>Raising the Stakes</vt:lpstr>
      <vt:lpstr>Where you can &amp; can’t go</vt:lpstr>
      <vt:lpstr>Past &amp; Present</vt:lpstr>
      <vt:lpstr>Conflict &amp; Things Characters Wouldn’t Say</vt:lpstr>
      <vt:lpstr>Ted Kooser: Abandoned Farmhouse</vt:lpstr>
      <vt:lpstr>Prompt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Storytelling</dc:title>
  <dc:creator>Meg</dc:creator>
  <cp:lastModifiedBy>Meg</cp:lastModifiedBy>
  <cp:revision>5</cp:revision>
  <dcterms:created xsi:type="dcterms:W3CDTF">2021-03-12T20:58:25Z</dcterms:created>
  <dcterms:modified xsi:type="dcterms:W3CDTF">2021-04-09T18:35:55Z</dcterms:modified>
</cp:coreProperties>
</file>