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73" r:id="rId2"/>
    <p:sldId id="274" r:id="rId3"/>
    <p:sldId id="257" r:id="rId4"/>
    <p:sldId id="258" r:id="rId5"/>
    <p:sldId id="259" r:id="rId6"/>
    <p:sldId id="272" r:id="rId7"/>
    <p:sldId id="261" r:id="rId8"/>
    <p:sldId id="269" r:id="rId9"/>
    <p:sldId id="270" r:id="rId10"/>
    <p:sldId id="271" r:id="rId11"/>
    <p:sldId id="275" r:id="rId12"/>
    <p:sldId id="266" r:id="rId13"/>
    <p:sldId id="267" r:id="rId14"/>
    <p:sldId id="268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1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9C793677-3ECA-4D74-4EFD-E7E37F57A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7bbb6e662_0_56:notes">
            <a:extLst>
              <a:ext uri="{FF2B5EF4-FFF2-40B4-BE49-F238E27FC236}">
                <a16:creationId xmlns:a16="http://schemas.microsoft.com/office/drawing/2014/main" id="{D7E247A7-A279-96B9-7C72-F62CFE12E0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7bbb6e662_0_56:notes">
            <a:extLst>
              <a:ext uri="{FF2B5EF4-FFF2-40B4-BE49-F238E27FC236}">
                <a16:creationId xmlns:a16="http://schemas.microsoft.com/office/drawing/2014/main" id="{0094E79C-1559-0280-991D-CC4DD911CC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637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60BF0114-C6D0-D2D1-BB83-1F1538A45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bbb6e662_0_485:notes">
            <a:extLst>
              <a:ext uri="{FF2B5EF4-FFF2-40B4-BE49-F238E27FC236}">
                <a16:creationId xmlns:a16="http://schemas.microsoft.com/office/drawing/2014/main" id="{AA1DFDF6-5AEB-9F3C-C547-4709D41B1C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bbb6e662_0_485:notes">
            <a:extLst>
              <a:ext uri="{FF2B5EF4-FFF2-40B4-BE49-F238E27FC236}">
                <a16:creationId xmlns:a16="http://schemas.microsoft.com/office/drawing/2014/main" id="{0599EF78-0DB5-4417-886E-405B7EC26D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“Below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677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9B734181-A897-009F-16D0-8EF836FBA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bbb6e662_0_485:notes">
            <a:extLst>
              <a:ext uri="{FF2B5EF4-FFF2-40B4-BE49-F238E27FC236}">
                <a16:creationId xmlns:a16="http://schemas.microsoft.com/office/drawing/2014/main" id="{853BEA8A-66A9-5150-030B-59B14E97B5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bbb6e662_0_485:notes">
            <a:extLst>
              <a:ext uri="{FF2B5EF4-FFF2-40B4-BE49-F238E27FC236}">
                <a16:creationId xmlns:a16="http://schemas.microsoft.com/office/drawing/2014/main" id="{0FCCAC9E-538E-8321-F1D4-2326A927E2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“Below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370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7bbb6e662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7bbb6e662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Participant’s questions and any further discussion needed.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7bbb6e662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7bbb6e662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talks briefly about Voice Over and Podcasting and Brian talks about his writing.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57bbb6e662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57bbb6e662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Participant’s questions and any further discussion needed.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7D4D61BE-2122-19E9-B25D-EF4D6660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7bbb6e662_0_56:notes">
            <a:extLst>
              <a:ext uri="{FF2B5EF4-FFF2-40B4-BE49-F238E27FC236}">
                <a16:creationId xmlns:a16="http://schemas.microsoft.com/office/drawing/2014/main" id="{52C2D4F0-1371-A0A8-28B2-E783724A01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7bbb6e662_0_56:notes">
            <a:extLst>
              <a:ext uri="{FF2B5EF4-FFF2-40B4-BE49-F238E27FC236}">
                <a16:creationId xmlns:a16="http://schemas.microsoft.com/office/drawing/2014/main" id="{35B747B8-B524-6CD0-87C2-458ED80082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093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7bbb6e662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7bbb6e662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Introduction and Welcome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Brain introduces himself and Autism Empowerment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/>
              <a:t>Gwyn introduces herself and the Neurodivergent Creators Collective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7bbb6e662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7bbb6e662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 around the room and let people introduce themselves.  Gwyn will write answers on the easel.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7bbb6e6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7bbb6e6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“Above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of the things we’ve listed would you think are “Above the Line” Departments?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>
          <a:extLst>
            <a:ext uri="{FF2B5EF4-FFF2-40B4-BE49-F238E27FC236}">
              <a16:creationId xmlns:a16="http://schemas.microsoft.com/office/drawing/2014/main" id="{0FAC01A0-D025-EFFF-607E-A8FF636CF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7bbb6e662_0_0:notes">
            <a:extLst>
              <a:ext uri="{FF2B5EF4-FFF2-40B4-BE49-F238E27FC236}">
                <a16:creationId xmlns:a16="http://schemas.microsoft.com/office/drawing/2014/main" id="{0B69476B-9A1D-55BD-0B1B-D57E24E6AC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7bbb6e662_0_0:notes">
            <a:extLst>
              <a:ext uri="{FF2B5EF4-FFF2-40B4-BE49-F238E27FC236}">
                <a16:creationId xmlns:a16="http://schemas.microsoft.com/office/drawing/2014/main" id="{07B5F9EA-7CDC-5807-6328-6506A5213E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“Above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of the things we’ve listed would you think are “Above the Line” Departments?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3569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bbb6e66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bbb6e66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“Below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1516D3A1-F667-A86F-E420-D4001CA4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bbb6e662_0_485:notes">
            <a:extLst>
              <a:ext uri="{FF2B5EF4-FFF2-40B4-BE49-F238E27FC236}">
                <a16:creationId xmlns:a16="http://schemas.microsoft.com/office/drawing/2014/main" id="{60DBA03B-6466-425E-E5E2-CB68F2AE33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bbb6e662_0_485:notes">
            <a:extLst>
              <a:ext uri="{FF2B5EF4-FFF2-40B4-BE49-F238E27FC236}">
                <a16:creationId xmlns:a16="http://schemas.microsoft.com/office/drawing/2014/main" id="{02F3B863-F74B-C786-710D-2DBBCED7B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“Below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753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3C965B8C-DF40-1FE8-BE9B-82825B541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7bbb6e662_0_485:notes">
            <a:extLst>
              <a:ext uri="{FF2B5EF4-FFF2-40B4-BE49-F238E27FC236}">
                <a16:creationId xmlns:a16="http://schemas.microsoft.com/office/drawing/2014/main" id="{DADECB3B-E91C-0E91-1C77-65BB711346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7bbb6e662_0_485:notes">
            <a:extLst>
              <a:ext uri="{FF2B5EF4-FFF2-40B4-BE49-F238E27FC236}">
                <a16:creationId xmlns:a16="http://schemas.microsoft.com/office/drawing/2014/main" id="{98335EC6-0697-750E-026C-791868632E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Gwyn introduces “Below the Line”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0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59D87A0-2ED6-5E3B-1E10-3882BE8BE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872CD216-E9C8-031D-A528-4A061EFDA2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9900FF"/>
                </a:solidFill>
              </a:rPr>
              <a:t>Autism Empowerment:</a:t>
            </a:r>
            <a:endParaRPr sz="1900" b="1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84E41FB5-C65A-3BA4-2365-7207629B07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3640975"/>
            <a:ext cx="8520600" cy="1223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rgbClr val="0000FF"/>
                </a:solidFill>
              </a:rPr>
              <a:t>Welcome! We will be starting shortly!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B050"/>
                </a:solidFill>
              </a:rPr>
              <a:t>Please feel free to introduce yourself in chat</a:t>
            </a:r>
            <a:endParaRPr sz="2400" b="1" dirty="0">
              <a:solidFill>
                <a:srgbClr val="00B050"/>
              </a:solidFill>
            </a:endParaRPr>
          </a:p>
        </p:txBody>
      </p:sp>
      <p:pic>
        <p:nvPicPr>
          <p:cNvPr id="56" name="Google Shape;56;p13" title="Autism Empowerment.png">
            <a:extLst>
              <a:ext uri="{FF2B5EF4-FFF2-40B4-BE49-F238E27FC236}">
                <a16:creationId xmlns:a16="http://schemas.microsoft.com/office/drawing/2014/main" id="{5DD4DD68-F964-FD14-786B-EF15EC8B65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3">
            <a:extLst>
              <a:ext uri="{FF2B5EF4-FFF2-40B4-BE49-F238E27FC236}">
                <a16:creationId xmlns:a16="http://schemas.microsoft.com/office/drawing/2014/main" id="{F93FBD34-E064-451B-E1C3-9BD36BDFDB1E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13">
            <a:extLst>
              <a:ext uri="{FF2B5EF4-FFF2-40B4-BE49-F238E27FC236}">
                <a16:creationId xmlns:a16="http://schemas.microsoft.com/office/drawing/2014/main" id="{0D1A0D84-01D2-0D88-1BA0-08D235B9F1ED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13">
            <a:extLst>
              <a:ext uri="{FF2B5EF4-FFF2-40B4-BE49-F238E27FC236}">
                <a16:creationId xmlns:a16="http://schemas.microsoft.com/office/drawing/2014/main" id="{7B6B491D-7302-E60E-F121-28C7593A79C0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13">
            <a:extLst>
              <a:ext uri="{FF2B5EF4-FFF2-40B4-BE49-F238E27FC236}">
                <a16:creationId xmlns:a16="http://schemas.microsoft.com/office/drawing/2014/main" id="{F22A3CCB-D7C1-C0B0-EDB4-A07C53412A4D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" name="Google Shape;61;p13" title="AENCCinpngversion.png">
            <a:extLst>
              <a:ext uri="{FF2B5EF4-FFF2-40B4-BE49-F238E27FC236}">
                <a16:creationId xmlns:a16="http://schemas.microsoft.com/office/drawing/2014/main" id="{B91D0126-6D74-4F54-61B8-6D4CE40193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NCC Image.png">
            <a:extLst>
              <a:ext uri="{FF2B5EF4-FFF2-40B4-BE49-F238E27FC236}">
                <a16:creationId xmlns:a16="http://schemas.microsoft.com/office/drawing/2014/main" id="{6937C2BF-55C6-1BB3-0993-B5E1BB0A1B5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9235" y="1005350"/>
            <a:ext cx="4545514" cy="2635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96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06EE62A6-76A0-64D2-3FA7-67EB25EE8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>
            <a:extLst>
              <a:ext uri="{FF2B5EF4-FFF2-40B4-BE49-F238E27FC236}">
                <a16:creationId xmlns:a16="http://schemas.microsoft.com/office/drawing/2014/main" id="{B650A54E-5E94-5E83-F7F0-9D39700B890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33" name="Google Shape;133;p18">
            <a:extLst>
              <a:ext uri="{FF2B5EF4-FFF2-40B4-BE49-F238E27FC236}">
                <a16:creationId xmlns:a16="http://schemas.microsoft.com/office/drawing/2014/main" id="{44C43665-D502-084A-5C20-C4F155C45E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A few words about “BookTok”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34" name="Google Shape;134;p18" title="Autism Empowerment.png">
            <a:extLst>
              <a:ext uri="{FF2B5EF4-FFF2-40B4-BE49-F238E27FC236}">
                <a16:creationId xmlns:a16="http://schemas.microsoft.com/office/drawing/2014/main" id="{6E9A5EF0-E679-10AB-5BFB-39E5975672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>
            <a:extLst>
              <a:ext uri="{FF2B5EF4-FFF2-40B4-BE49-F238E27FC236}">
                <a16:creationId xmlns:a16="http://schemas.microsoft.com/office/drawing/2014/main" id="{4967366F-2780-3414-87A2-0F0C2A4CA9D4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>
            <a:extLst>
              <a:ext uri="{FF2B5EF4-FFF2-40B4-BE49-F238E27FC236}">
                <a16:creationId xmlns:a16="http://schemas.microsoft.com/office/drawing/2014/main" id="{FECCC246-3D0F-8D8C-2391-9781307DC781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>
            <a:extLst>
              <a:ext uri="{FF2B5EF4-FFF2-40B4-BE49-F238E27FC236}">
                <a16:creationId xmlns:a16="http://schemas.microsoft.com/office/drawing/2014/main" id="{28D382B0-A296-30F4-A252-7C2D8C97FA86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>
            <a:extLst>
              <a:ext uri="{FF2B5EF4-FFF2-40B4-BE49-F238E27FC236}">
                <a16:creationId xmlns:a16="http://schemas.microsoft.com/office/drawing/2014/main" id="{FCA286B4-827D-4E35-305D-1775D182BA1E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9" name="Google Shape;139;p18" title="AENCCinpngversion.png">
            <a:extLst>
              <a:ext uri="{FF2B5EF4-FFF2-40B4-BE49-F238E27FC236}">
                <a16:creationId xmlns:a16="http://schemas.microsoft.com/office/drawing/2014/main" id="{7174706E-87EB-85B9-B27F-CD10C0D1F95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E1669D-4F2C-57F6-298A-C8867F60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756" y="2088821"/>
            <a:ext cx="2886487" cy="1960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74166F-4DE2-60DC-A084-3D7003B1E757}"/>
              </a:ext>
            </a:extLst>
          </p:cNvPr>
          <p:cNvSpPr txBox="1"/>
          <p:nvPr/>
        </p:nvSpPr>
        <p:spPr>
          <a:xfrm>
            <a:off x="2916909" y="4259384"/>
            <a:ext cx="3356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www.tiktok.com/@brian.tashima.author</a:t>
            </a:r>
          </a:p>
        </p:txBody>
      </p:sp>
    </p:spTree>
    <p:extLst>
      <p:ext uri="{BB962C8B-B14F-4D97-AF65-F5344CB8AC3E}">
        <p14:creationId xmlns:p14="http://schemas.microsoft.com/office/powerpoint/2010/main" val="139124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D183324F-E844-5FE3-320A-BD13BEF0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>
            <a:extLst>
              <a:ext uri="{FF2B5EF4-FFF2-40B4-BE49-F238E27FC236}">
                <a16:creationId xmlns:a16="http://schemas.microsoft.com/office/drawing/2014/main" id="{7A63AE81-BE13-F0F9-8B3D-BF0A45DB11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33" name="Google Shape;133;p18">
            <a:extLst>
              <a:ext uri="{FF2B5EF4-FFF2-40B4-BE49-F238E27FC236}">
                <a16:creationId xmlns:a16="http://schemas.microsoft.com/office/drawing/2014/main" id="{F684AB30-4688-1B3D-E355-8CCA44D92B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What’s next?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34" name="Google Shape;134;p18" title="Autism Empowerment.png">
            <a:extLst>
              <a:ext uri="{FF2B5EF4-FFF2-40B4-BE49-F238E27FC236}">
                <a16:creationId xmlns:a16="http://schemas.microsoft.com/office/drawing/2014/main" id="{3A2C3209-760D-E36A-A13E-17407B5C6C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>
            <a:extLst>
              <a:ext uri="{FF2B5EF4-FFF2-40B4-BE49-F238E27FC236}">
                <a16:creationId xmlns:a16="http://schemas.microsoft.com/office/drawing/2014/main" id="{7CA8CD3F-C297-57A7-FEA2-E07F6E68E950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>
            <a:extLst>
              <a:ext uri="{FF2B5EF4-FFF2-40B4-BE49-F238E27FC236}">
                <a16:creationId xmlns:a16="http://schemas.microsoft.com/office/drawing/2014/main" id="{910353CB-A602-D018-BDC2-111702D4DC7A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>
            <a:extLst>
              <a:ext uri="{FF2B5EF4-FFF2-40B4-BE49-F238E27FC236}">
                <a16:creationId xmlns:a16="http://schemas.microsoft.com/office/drawing/2014/main" id="{B8B833A1-B345-E72B-2E39-A35C840693FE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>
            <a:extLst>
              <a:ext uri="{FF2B5EF4-FFF2-40B4-BE49-F238E27FC236}">
                <a16:creationId xmlns:a16="http://schemas.microsoft.com/office/drawing/2014/main" id="{084C519D-C04A-59FC-8229-7B9EADCC054D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9" name="Google Shape;139;p18" title="AENCCinpngversion.png">
            <a:extLst>
              <a:ext uri="{FF2B5EF4-FFF2-40B4-BE49-F238E27FC236}">
                <a16:creationId xmlns:a16="http://schemas.microsoft.com/office/drawing/2014/main" id="{52269D49-C89D-D25B-874D-5325083D84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>
            <a:extLst>
              <a:ext uri="{FF2B5EF4-FFF2-40B4-BE49-F238E27FC236}">
                <a16:creationId xmlns:a16="http://schemas.microsoft.com/office/drawing/2014/main" id="{9BD96CEF-093D-C6C6-35FA-98842E6B755F}"/>
              </a:ext>
            </a:extLst>
          </p:cNvPr>
          <p:cNvSpPr txBox="1"/>
          <p:nvPr/>
        </p:nvSpPr>
        <p:spPr>
          <a:xfrm>
            <a:off x="340525" y="1858363"/>
            <a:ext cx="8061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Keep writing!</a:t>
            </a:r>
            <a:endParaRPr lang="en" sz="800" b="1" dirty="0">
              <a:solidFill>
                <a:schemeClr val="dk2"/>
              </a:solidFill>
            </a:endParaRPr>
          </a:p>
          <a:p>
            <a:pPr marL="101600" lvl="0" algn="ctr">
              <a:buClr>
                <a:schemeClr val="dk2"/>
              </a:buClr>
              <a:buSzPts val="2000"/>
            </a:pPr>
            <a:endParaRPr lang="en" sz="800" b="1" dirty="0">
              <a:solidFill>
                <a:schemeClr val="dk2"/>
              </a:solidFill>
            </a:endParaRPr>
          </a:p>
          <a:p>
            <a:pPr marL="101600" lvl="0" algn="ctr">
              <a:buClr>
                <a:schemeClr val="dk2"/>
              </a:buClr>
              <a:buSzPts val="2000"/>
            </a:pPr>
            <a:r>
              <a:rPr lang="en" b="1" dirty="0">
                <a:solidFill>
                  <a:schemeClr val="dk2"/>
                </a:solidFill>
              </a:rPr>
              <a:t>And check out more resources at </a:t>
            </a:r>
          </a:p>
          <a:p>
            <a:pPr marL="101600" lvl="0" algn="ctr">
              <a:buClr>
                <a:schemeClr val="dk2"/>
              </a:buClr>
              <a:buSzPts val="2000"/>
            </a:pPr>
            <a:r>
              <a:rPr lang="en-US" b="1" dirty="0">
                <a:solidFill>
                  <a:schemeClr val="dk2"/>
                </a:solidFill>
              </a:rPr>
              <a:t>www.autismempowerment.org/programs/aencc/ae-ncc-resource-library/</a:t>
            </a:r>
            <a:endParaRPr lang="en" b="1" dirty="0">
              <a:solidFill>
                <a:schemeClr val="dk2"/>
              </a:solidFill>
            </a:endParaRPr>
          </a:p>
        </p:txBody>
      </p:sp>
      <p:pic>
        <p:nvPicPr>
          <p:cNvPr id="3" name="Picture 2" descr="Hands of person wearing gray sweater typing on laptop with a tablet, digital pen, and cup of coffee">
            <a:extLst>
              <a:ext uri="{FF2B5EF4-FFF2-40B4-BE49-F238E27FC236}">
                <a16:creationId xmlns:a16="http://schemas.microsoft.com/office/drawing/2014/main" id="{0208619D-3D21-3AC4-3F0D-1693D0FEF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346" y="2971851"/>
            <a:ext cx="3964784" cy="18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3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9900FF"/>
                </a:solidFill>
              </a:rPr>
              <a:t>Autism Empowerment:</a:t>
            </a:r>
            <a:endParaRPr sz="1900" b="1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pic>
        <p:nvPicPr>
          <p:cNvPr id="199" name="Google Shape;199;p23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23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" name="Google Shape;201;p23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2" name="Google Shape;202;p23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3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3"/>
          <p:cNvSpPr txBox="1"/>
          <p:nvPr/>
        </p:nvSpPr>
        <p:spPr>
          <a:xfrm>
            <a:off x="1307250" y="1020925"/>
            <a:ext cx="65295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What do YOU think?</a:t>
            </a:r>
            <a:endParaRPr sz="400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5" name="Google Shape;205;p23" title="NEURODIVERSITY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725" y="90750"/>
            <a:ext cx="1056957" cy="8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 title="21-question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8575" y="1238625"/>
            <a:ext cx="5602450" cy="291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subTitle" idx="1"/>
          </p:nvPr>
        </p:nvSpPr>
        <p:spPr>
          <a:xfrm>
            <a:off x="3121550" y="1046625"/>
            <a:ext cx="5809500" cy="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chemeClr val="accent5"/>
                </a:solidFill>
              </a:rPr>
              <a:t>Upcoming Workshops:</a:t>
            </a:r>
            <a:endParaRPr sz="3000" b="1" u="sng">
              <a:solidFill>
                <a:schemeClr val="accent5"/>
              </a:solidFill>
            </a:endParaRPr>
          </a:p>
        </p:txBody>
      </p:sp>
      <p:pic>
        <p:nvPicPr>
          <p:cNvPr id="213" name="Google Shape;213;p24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4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24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" name="Google Shape;216;p24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24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8" name="Google Shape;218;p24"/>
          <p:cNvSpPr txBox="1"/>
          <p:nvPr/>
        </p:nvSpPr>
        <p:spPr>
          <a:xfrm>
            <a:off x="3141425" y="1639625"/>
            <a:ext cx="5809500" cy="19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B5394"/>
                </a:solidFill>
              </a:rPr>
              <a:t>Pre-Production Planning for Filmmaking</a:t>
            </a:r>
            <a:endParaRPr sz="1800" b="1" dirty="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B5394"/>
                </a:solidFill>
              </a:rPr>
              <a:t>Saturday, July 25, 2026 @ 2:00pm Pacific</a:t>
            </a:r>
            <a:endParaRPr sz="1600" dirty="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B5394"/>
                </a:solidFill>
              </a:rPr>
              <a:t>W</a:t>
            </a:r>
            <a:r>
              <a:rPr lang="en" sz="1600" dirty="0">
                <a:solidFill>
                  <a:srgbClr val="0B5394"/>
                </a:solidFill>
              </a:rPr>
              <a:t>ith Edward Martin III of Hellbender Media</a:t>
            </a:r>
            <a:endParaRPr sz="1600" dirty="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A61C00"/>
                </a:solidFill>
              </a:rPr>
              <a:t>Documentary Filmmaking</a:t>
            </a:r>
            <a:endParaRPr sz="1800" b="1" dirty="0">
              <a:solidFill>
                <a:srgbClr val="A61C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A61C00"/>
                </a:solidFill>
              </a:rPr>
              <a:t>Saturday, August 22, 2026 @ 2:00pm Pacific</a:t>
            </a:r>
            <a:endParaRPr sz="1600" dirty="0">
              <a:solidFill>
                <a:srgbClr val="A61C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A61C00"/>
                </a:solidFill>
              </a:rPr>
              <a:t>With Emmy-winning filmmaker Beth Harrington</a:t>
            </a:r>
            <a:endParaRPr sz="1600" dirty="0">
              <a:solidFill>
                <a:srgbClr val="A61C00"/>
              </a:solidFill>
            </a:endParaRPr>
          </a:p>
        </p:txBody>
      </p:sp>
      <p:pic>
        <p:nvPicPr>
          <p:cNvPr id="219" name="Google Shape;219;p24" title="inclusion empowerment neurodiversit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00" y="1380302"/>
            <a:ext cx="2829724" cy="313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 title="NEURODIVERSITY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725" y="90750"/>
            <a:ext cx="1056957" cy="816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24"/>
          <p:cNvCxnSpPr/>
          <p:nvPr/>
        </p:nvCxnSpPr>
        <p:spPr>
          <a:xfrm>
            <a:off x="3668375" y="3715925"/>
            <a:ext cx="4770900" cy="10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2" name="Google Shape;222;p24" title="AE NCC Surve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43575" y="3802150"/>
            <a:ext cx="1056950" cy="10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4"/>
          <p:cNvSpPr txBox="1"/>
          <p:nvPr/>
        </p:nvSpPr>
        <p:spPr>
          <a:xfrm>
            <a:off x="3300575" y="3895013"/>
            <a:ext cx="4143000" cy="9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74E13"/>
                </a:solidFill>
              </a:rPr>
              <a:t>Take our interest survey to let us know what you are most interested in!</a:t>
            </a:r>
            <a:endParaRPr sz="18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9900FF"/>
                </a:solidFill>
              </a:rPr>
              <a:t>Autism Empowerment:</a:t>
            </a:r>
            <a:endParaRPr sz="1900" b="1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pic>
        <p:nvPicPr>
          <p:cNvPr id="229" name="Google Shape;229;p25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5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25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25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25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25"/>
          <p:cNvSpPr txBox="1"/>
          <p:nvPr/>
        </p:nvSpPr>
        <p:spPr>
          <a:xfrm>
            <a:off x="1307250" y="1020925"/>
            <a:ext cx="6529500" cy="3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 How to Connect with Us!</a:t>
            </a:r>
            <a:endParaRPr sz="4000" dirty="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          </a:t>
            </a: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Brian Tashima - </a:t>
            </a:r>
            <a:r>
              <a:rPr lang="en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brian@autismempowerment.org </a:t>
            </a:r>
            <a:endParaRPr sz="1500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highlight>
                  <a:srgbClr val="FFFFFF"/>
                </a:highlight>
              </a:rPr>
              <a:t>                 </a:t>
            </a: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                   www.AutismEmpowerment.org/aencc</a:t>
            </a: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  <a:highlight>
                  <a:srgbClr val="FFFFFF"/>
                </a:highlight>
              </a:rPr>
              <a:t>                   www.facebook.com/groups/aencc</a:t>
            </a:r>
            <a:endParaRPr sz="1500" b="1" dirty="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highlight>
                  <a:srgbClr val="FFFFFF"/>
                </a:highlight>
              </a:rPr>
              <a:t>       </a:t>
            </a:r>
            <a:r>
              <a:rPr lang="en" sz="1200" b="1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sz="4000" dirty="0"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5" name="Google Shape;235;p25" title="NEURODIVERSITY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725" y="90750"/>
            <a:ext cx="1056957" cy="8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598" y="1734150"/>
            <a:ext cx="964375" cy="9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5" title="register-a-website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100" y="2821825"/>
            <a:ext cx="1752050" cy="93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 title="Facebook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600" y="3815401"/>
            <a:ext cx="1056950" cy="105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2641C40-0BF7-9BA1-FCFA-D7B923C25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F91A8E9C-BAAF-79FD-8E12-01D1E166DC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9900FF"/>
                </a:solidFill>
              </a:rPr>
              <a:t>Autism Empowerment:</a:t>
            </a:r>
            <a:endParaRPr sz="1900" b="1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F3C55CC6-8124-4392-3B31-CE167634F76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4263525"/>
            <a:ext cx="85206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rgbClr val="0000FF"/>
                </a:solidFill>
              </a:rPr>
              <a:t>Introduction to Independent Writing &amp; Publishing</a:t>
            </a:r>
            <a:endParaRPr sz="2900" b="1" dirty="0">
              <a:solidFill>
                <a:srgbClr val="0000FF"/>
              </a:solidFill>
            </a:endParaRPr>
          </a:p>
        </p:txBody>
      </p:sp>
      <p:pic>
        <p:nvPicPr>
          <p:cNvPr id="56" name="Google Shape;56;p13" title="Autism Empowerment.png">
            <a:extLst>
              <a:ext uri="{FF2B5EF4-FFF2-40B4-BE49-F238E27FC236}">
                <a16:creationId xmlns:a16="http://schemas.microsoft.com/office/drawing/2014/main" id="{03DCA183-020C-E1E1-5BE4-4828FDF77B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" name="Google Shape;57;p13">
            <a:extLst>
              <a:ext uri="{FF2B5EF4-FFF2-40B4-BE49-F238E27FC236}">
                <a16:creationId xmlns:a16="http://schemas.microsoft.com/office/drawing/2014/main" id="{11085D93-C22D-305F-ECBD-755E2360FD56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13">
            <a:extLst>
              <a:ext uri="{FF2B5EF4-FFF2-40B4-BE49-F238E27FC236}">
                <a16:creationId xmlns:a16="http://schemas.microsoft.com/office/drawing/2014/main" id="{F9B5CBD0-0DDA-FE31-C294-A4BDCA33F551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13">
            <a:extLst>
              <a:ext uri="{FF2B5EF4-FFF2-40B4-BE49-F238E27FC236}">
                <a16:creationId xmlns:a16="http://schemas.microsoft.com/office/drawing/2014/main" id="{B234C024-B1A4-AB7E-FD5F-80975C26D696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60;p13">
            <a:extLst>
              <a:ext uri="{FF2B5EF4-FFF2-40B4-BE49-F238E27FC236}">
                <a16:creationId xmlns:a16="http://schemas.microsoft.com/office/drawing/2014/main" id="{2366E4E8-256F-8D87-0019-B5D6D7385893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" name="Google Shape;61;p13" title="AENCCinpngversion.png">
            <a:extLst>
              <a:ext uri="{FF2B5EF4-FFF2-40B4-BE49-F238E27FC236}">
                <a16:creationId xmlns:a16="http://schemas.microsoft.com/office/drawing/2014/main" id="{319AFCDB-5064-2BF9-7079-8A4F0EDB7F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NCC Image.png">
            <a:extLst>
              <a:ext uri="{FF2B5EF4-FFF2-40B4-BE49-F238E27FC236}">
                <a16:creationId xmlns:a16="http://schemas.microsoft.com/office/drawing/2014/main" id="{DC498799-5D5A-0345-7BAF-0E5190CCAD6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4303" y="1005350"/>
            <a:ext cx="4957200" cy="33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76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9900FF"/>
                </a:solidFill>
              </a:rPr>
              <a:t>Autism Empowerment:</a:t>
            </a:r>
            <a:endParaRPr sz="1900" b="1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00FF"/>
                </a:solidFill>
              </a:rPr>
              <a:t>Neurodivergent Creators Collective</a:t>
            </a:r>
            <a:endParaRPr sz="1800" b="1">
              <a:solidFill>
                <a:srgbClr val="0000FF"/>
              </a:solidFill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340525" y="1003050"/>
            <a:ext cx="85206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i="1">
                <a:solidFill>
                  <a:srgbClr val="38761D"/>
                </a:solidFill>
              </a:rPr>
              <a:t>Welcome!!</a:t>
            </a:r>
            <a:endParaRPr sz="7700" b="1" i="1">
              <a:solidFill>
                <a:srgbClr val="38761D"/>
              </a:solidFill>
            </a:endParaRPr>
          </a:p>
        </p:txBody>
      </p:sp>
      <p:pic>
        <p:nvPicPr>
          <p:cNvPr id="69" name="Google Shape;69;p14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25" y="47175"/>
            <a:ext cx="816450" cy="816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4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4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14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14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-499000" y="4717025"/>
            <a:ext cx="502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75" name="Google Shape;75;p14" title="Brian Tashima.png"/>
          <p:cNvPicPr preferRelativeResize="0"/>
          <p:nvPr/>
        </p:nvPicPr>
        <p:blipFill rotWithShape="1">
          <a:blip r:embed="rId4">
            <a:alphaModFix/>
          </a:blip>
          <a:srcRect l="24337" r="20886"/>
          <a:stretch/>
        </p:blipFill>
        <p:spPr>
          <a:xfrm>
            <a:off x="5924027" y="2103663"/>
            <a:ext cx="1936806" cy="2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6144125" y="4474094"/>
            <a:ext cx="1644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chemeClr val="dk2"/>
                </a:solidFill>
              </a:rPr>
              <a:t>Brian Tashima</a:t>
            </a:r>
            <a:endParaRPr sz="1700" dirty="0">
              <a:solidFill>
                <a:schemeClr val="dk2"/>
              </a:solidFill>
            </a:endParaRPr>
          </a:p>
        </p:txBody>
      </p:sp>
      <p:pic>
        <p:nvPicPr>
          <p:cNvPr id="79" name="Google Shape;79;p14" title="NEURODIVERSITY 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4725" y="90750"/>
            <a:ext cx="1056957" cy="8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106" y="2175741"/>
            <a:ext cx="2145275" cy="21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1179393" y="2007750"/>
            <a:ext cx="1128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006300"/>
                </a:solidFill>
                <a:highlight>
                  <a:schemeClr val="lt1"/>
                </a:highlight>
              </a:rPr>
              <a:t>Accept</a:t>
            </a:r>
            <a:endParaRPr sz="1900" b="1" dirty="0">
              <a:solidFill>
                <a:srgbClr val="006300"/>
              </a:solidFill>
              <a:highlight>
                <a:schemeClr val="lt1"/>
              </a:highlight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274260" y="1999863"/>
            <a:ext cx="117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CC0000"/>
                </a:solidFill>
              </a:rPr>
              <a:t>Enrich</a:t>
            </a:r>
            <a:endParaRPr sz="1900" b="1" dirty="0">
              <a:solidFill>
                <a:srgbClr val="CC0000"/>
              </a:solidFill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1236423" y="4008076"/>
            <a:ext cx="139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FD6300"/>
                </a:solidFill>
              </a:rPr>
              <a:t>Inspire</a:t>
            </a:r>
            <a:endParaRPr sz="1900" b="1" dirty="0">
              <a:solidFill>
                <a:srgbClr val="FD6300"/>
              </a:solidFill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4154078" y="3961843"/>
            <a:ext cx="149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630063"/>
                </a:solidFill>
              </a:rPr>
              <a:t>Empower</a:t>
            </a:r>
            <a:endParaRPr sz="1900" b="1" dirty="0">
              <a:solidFill>
                <a:srgbClr val="63006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04250" y="1125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b="1" dirty="0">
                <a:solidFill>
                  <a:srgbClr val="008E40"/>
                </a:solidFill>
              </a:rPr>
              <a:t>So, You Want to W</a:t>
            </a:r>
            <a:r>
              <a:rPr lang="en-US" sz="4100" b="1" dirty="0">
                <a:solidFill>
                  <a:srgbClr val="008E40"/>
                </a:solidFill>
              </a:rPr>
              <a:t>r</a:t>
            </a:r>
            <a:r>
              <a:rPr lang="en" sz="4100" b="1" dirty="0">
                <a:solidFill>
                  <a:srgbClr val="008E40"/>
                </a:solidFill>
              </a:rPr>
              <a:t>ite a Book!</a:t>
            </a:r>
            <a:endParaRPr sz="4100" b="1" dirty="0">
              <a:solidFill>
                <a:srgbClr val="008E40"/>
              </a:solidFill>
            </a:endParaRPr>
          </a:p>
        </p:txBody>
      </p:sp>
      <p:pic>
        <p:nvPicPr>
          <p:cNvPr id="91" name="Google Shape;91;p15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5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5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5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5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5"/>
          <p:cNvSpPr txBox="1"/>
          <p:nvPr/>
        </p:nvSpPr>
        <p:spPr>
          <a:xfrm>
            <a:off x="2139600" y="1918025"/>
            <a:ext cx="47094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700"/>
              <a:buChar char="●"/>
            </a:pPr>
            <a:r>
              <a:rPr lang="en" sz="2700" b="1" dirty="0">
                <a:solidFill>
                  <a:srgbClr val="0000FF"/>
                </a:solidFill>
              </a:rPr>
              <a:t>What we’re going to talk about today</a:t>
            </a:r>
          </a:p>
          <a:p>
            <a:pPr marL="457200" lvl="0" indent="-40005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700"/>
              <a:buChar char="●"/>
            </a:pPr>
            <a:endParaRPr sz="2700" b="1" dirty="0">
              <a:solidFill>
                <a:srgbClr val="0000FF"/>
              </a:solidFill>
            </a:endParaRPr>
          </a:p>
          <a:p>
            <a:pPr marL="457200" lvl="0" indent="-40005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700"/>
              <a:buChar char="●"/>
            </a:pPr>
            <a:r>
              <a:rPr lang="en" sz="2700" b="1" dirty="0">
                <a:solidFill>
                  <a:srgbClr val="0000FF"/>
                </a:solidFill>
              </a:rPr>
              <a:t>Why do you want to write a book?</a:t>
            </a:r>
            <a:endParaRPr sz="2700" b="1" dirty="0"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chemeClr val="dk2"/>
              </a:solidFill>
            </a:endParaRPr>
          </a:p>
        </p:txBody>
      </p:sp>
      <p:pic>
        <p:nvPicPr>
          <p:cNvPr id="99" name="Google Shape;99;p15" title="NEURODIVERSITY LOG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4725" y="90750"/>
            <a:ext cx="1056957" cy="8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Books on a shelf">
            <a:extLst>
              <a:ext uri="{FF2B5EF4-FFF2-40B4-BE49-F238E27FC236}">
                <a16:creationId xmlns:a16="http://schemas.microsoft.com/office/drawing/2014/main" id="{3DD32643-F437-468E-C1F6-DE674E4A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01" y="2001253"/>
            <a:ext cx="1914174" cy="2585293"/>
          </a:xfrm>
          <a:prstGeom prst="rect">
            <a:avLst/>
          </a:prstGeom>
        </p:spPr>
      </p:pic>
      <p:pic>
        <p:nvPicPr>
          <p:cNvPr id="4" name="Picture 3" descr="Books on a shelf">
            <a:extLst>
              <a:ext uri="{FF2B5EF4-FFF2-40B4-BE49-F238E27FC236}">
                <a16:creationId xmlns:a16="http://schemas.microsoft.com/office/drawing/2014/main" id="{90B51EE2-212D-B1E7-A3E5-C8375995B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775" y="2001253"/>
            <a:ext cx="1914174" cy="258529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My Story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06" name="Google Shape;106;p16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6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6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6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6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" name="Google Shape;111;p16" title="AENCCinpngvers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588275" y="2132525"/>
            <a:ext cx="80610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rgbClr val="783F04"/>
                </a:solidFill>
              </a:rPr>
              <a:t>(the Joel Suzuki series)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Do you need previous writing experience or credentials?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How I learned to write</a:t>
            </a:r>
          </a:p>
          <a:p>
            <a:pPr marL="10160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What could work for you</a:t>
            </a:r>
          </a:p>
        </p:txBody>
      </p:sp>
      <p:pic>
        <p:nvPicPr>
          <p:cNvPr id="3" name="Picture 2" descr="A row of books on display&#10;&#10;AI-generated content may be incorrect.">
            <a:extLst>
              <a:ext uri="{FF2B5EF4-FFF2-40B4-BE49-F238E27FC236}">
                <a16:creationId xmlns:a16="http://schemas.microsoft.com/office/drawing/2014/main" id="{2FBA8B63-5B06-420A-CED9-3F13D407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25" y="1022518"/>
            <a:ext cx="2613993" cy="1601235"/>
          </a:xfrm>
          <a:prstGeom prst="rect">
            <a:avLst/>
          </a:prstGeom>
        </p:spPr>
      </p:pic>
      <p:pic>
        <p:nvPicPr>
          <p:cNvPr id="11" name="Picture 10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42FC8EFC-B04E-D797-3357-B0F12ECFD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927" y="1067274"/>
            <a:ext cx="2452548" cy="1556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>
          <a:extLst>
            <a:ext uri="{FF2B5EF4-FFF2-40B4-BE49-F238E27FC236}">
              <a16:creationId xmlns:a16="http://schemas.microsoft.com/office/drawing/2014/main" id="{3F25B930-63CD-5B5A-8576-B3C3CD256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>
            <a:extLst>
              <a:ext uri="{FF2B5EF4-FFF2-40B4-BE49-F238E27FC236}">
                <a16:creationId xmlns:a16="http://schemas.microsoft.com/office/drawing/2014/main" id="{C664CA1B-9B2B-5DB7-AFA7-734CBA66C2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05" name="Google Shape;105;p16">
            <a:extLst>
              <a:ext uri="{FF2B5EF4-FFF2-40B4-BE49-F238E27FC236}">
                <a16:creationId xmlns:a16="http://schemas.microsoft.com/office/drawing/2014/main" id="{54D0C145-FD50-1512-883C-DC475E89F0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Resources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06" name="Google Shape;106;p16" title="Autism Empowerment.png">
            <a:extLst>
              <a:ext uri="{FF2B5EF4-FFF2-40B4-BE49-F238E27FC236}">
                <a16:creationId xmlns:a16="http://schemas.microsoft.com/office/drawing/2014/main" id="{6AD82F58-6BBF-6230-9E2A-6EAB4BA495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6">
            <a:extLst>
              <a:ext uri="{FF2B5EF4-FFF2-40B4-BE49-F238E27FC236}">
                <a16:creationId xmlns:a16="http://schemas.microsoft.com/office/drawing/2014/main" id="{5053972A-E5B7-1A19-9F53-9F9FF2C0DE43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6">
            <a:extLst>
              <a:ext uri="{FF2B5EF4-FFF2-40B4-BE49-F238E27FC236}">
                <a16:creationId xmlns:a16="http://schemas.microsoft.com/office/drawing/2014/main" id="{589ED41D-E4F4-083F-5740-E79791B3CDB4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" name="Google Shape;109;p16">
            <a:extLst>
              <a:ext uri="{FF2B5EF4-FFF2-40B4-BE49-F238E27FC236}">
                <a16:creationId xmlns:a16="http://schemas.microsoft.com/office/drawing/2014/main" id="{B1EA80EC-2D8D-3AF3-8EF9-444A6146C0D3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" name="Google Shape;110;p16">
            <a:extLst>
              <a:ext uri="{FF2B5EF4-FFF2-40B4-BE49-F238E27FC236}">
                <a16:creationId xmlns:a16="http://schemas.microsoft.com/office/drawing/2014/main" id="{A681FBBC-C3CB-F576-1286-5FCA5F8CADE0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1" name="Google Shape;111;p16" title="AENCCinpngversion.png">
            <a:extLst>
              <a:ext uri="{FF2B5EF4-FFF2-40B4-BE49-F238E27FC236}">
                <a16:creationId xmlns:a16="http://schemas.microsoft.com/office/drawing/2014/main" id="{CF478C85-3877-6C57-66C2-D98A02FA059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>
            <a:extLst>
              <a:ext uri="{FF2B5EF4-FFF2-40B4-BE49-F238E27FC236}">
                <a16:creationId xmlns:a16="http://schemas.microsoft.com/office/drawing/2014/main" id="{50BFB609-1234-F189-3848-1A9ED446B8AD}"/>
              </a:ext>
            </a:extLst>
          </p:cNvPr>
          <p:cNvSpPr txBox="1"/>
          <p:nvPr/>
        </p:nvSpPr>
        <p:spPr>
          <a:xfrm>
            <a:off x="588275" y="2132525"/>
            <a:ext cx="80610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>
                <a:solidFill>
                  <a:srgbClr val="783F04"/>
                </a:solidFill>
              </a:rPr>
              <a:t>(books about how to write books)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i="1" dirty="0">
                <a:solidFill>
                  <a:schemeClr val="dk2"/>
                </a:solidFill>
              </a:rPr>
              <a:t>Plot &amp; Structure</a:t>
            </a:r>
            <a:r>
              <a:rPr lang="en" sz="2000" b="1" dirty="0">
                <a:solidFill>
                  <a:schemeClr val="dk2"/>
                </a:solidFill>
              </a:rPr>
              <a:t>, James Scott Bell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i="1" dirty="0">
                <a:solidFill>
                  <a:schemeClr val="dk2"/>
                </a:solidFill>
              </a:rPr>
              <a:t>Save the Cat! Writes a Novel</a:t>
            </a:r>
            <a:r>
              <a:rPr lang="en" sz="2000" b="1" dirty="0">
                <a:solidFill>
                  <a:schemeClr val="dk2"/>
                </a:solidFill>
              </a:rPr>
              <a:t>, Jessica Brody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i="1" dirty="0">
                <a:solidFill>
                  <a:schemeClr val="dk2"/>
                </a:solidFill>
              </a:rPr>
              <a:t>On Writing: A Memoir of the Craft</a:t>
            </a:r>
            <a:r>
              <a:rPr lang="en" sz="2000" b="1" dirty="0">
                <a:solidFill>
                  <a:schemeClr val="dk2"/>
                </a:solidFill>
              </a:rPr>
              <a:t>, S</a:t>
            </a:r>
            <a:r>
              <a:rPr lang="en-US" sz="2000" b="1" dirty="0">
                <a:solidFill>
                  <a:schemeClr val="dk2"/>
                </a:solidFill>
              </a:rPr>
              <a:t>t</a:t>
            </a:r>
            <a:r>
              <a:rPr lang="en" sz="2000" b="1" dirty="0">
                <a:solidFill>
                  <a:schemeClr val="dk2"/>
                </a:solidFill>
              </a:rPr>
              <a:t>ephen King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i="1" dirty="0">
                <a:solidFill>
                  <a:schemeClr val="dk2"/>
                </a:solidFill>
              </a:rPr>
              <a:t>Writing Fiction or Memoir Writing for Dummies</a:t>
            </a:r>
            <a:r>
              <a:rPr lang="en" sz="2000" b="1" dirty="0">
                <a:solidFill>
                  <a:schemeClr val="dk2"/>
                </a:solidFill>
              </a:rPr>
              <a:t>, various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i="1" dirty="0">
                <a:solidFill>
                  <a:schemeClr val="dk2"/>
                </a:solidFill>
              </a:rPr>
              <a:t>Book in a Month</a:t>
            </a:r>
            <a:r>
              <a:rPr lang="en" sz="2000" b="1" dirty="0">
                <a:solidFill>
                  <a:schemeClr val="dk2"/>
                </a:solidFill>
              </a:rPr>
              <a:t>, Victoria Lynn Schmidt</a:t>
            </a:r>
          </a:p>
        </p:txBody>
      </p:sp>
    </p:spTree>
    <p:extLst>
      <p:ext uri="{BB962C8B-B14F-4D97-AF65-F5344CB8AC3E}">
        <p14:creationId xmlns:p14="http://schemas.microsoft.com/office/powerpoint/2010/main" val="178968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Now the real work starts!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34" name="Google Shape;134;p18" title="Autism Empower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/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/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/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9" name="Google Shape;139;p18" title="AENCCinpngvers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/>
          <p:cNvSpPr txBox="1"/>
          <p:nvPr/>
        </p:nvSpPr>
        <p:spPr>
          <a:xfrm>
            <a:off x="570325" y="2018675"/>
            <a:ext cx="80610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Plotter or Pantser?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lang="en"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 b="1" dirty="0">
                <a:solidFill>
                  <a:schemeClr val="dk2"/>
                </a:solidFill>
              </a:rPr>
              <a:t>Setting goals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Overcoming writer’s block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How to stay on track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lang="en"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 b="1" dirty="0">
                <a:solidFill>
                  <a:schemeClr val="dk2"/>
                </a:solidFill>
              </a:rPr>
              <a:t>A</a:t>
            </a:r>
            <a:r>
              <a:rPr lang="en" sz="2000" b="1" dirty="0">
                <a:solidFill>
                  <a:schemeClr val="dk2"/>
                </a:solidFill>
              </a:rPr>
              <a:t> few words about NaNoWriMo</a:t>
            </a:r>
            <a:endParaRPr sz="2000" b="1" dirty="0">
              <a:solidFill>
                <a:schemeClr val="dk2"/>
              </a:solidFill>
            </a:endParaRPr>
          </a:p>
        </p:txBody>
      </p:sp>
      <p:pic>
        <p:nvPicPr>
          <p:cNvPr id="2" name="Picture 1" descr="Person using vintage typewriter">
            <a:extLst>
              <a:ext uri="{FF2B5EF4-FFF2-40B4-BE49-F238E27FC236}">
                <a16:creationId xmlns:a16="http://schemas.microsoft.com/office/drawing/2014/main" id="{67B3829A-2E88-1C4E-9C73-01FC402E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25" y="2408226"/>
            <a:ext cx="2319009" cy="1577128"/>
          </a:xfrm>
          <a:prstGeom prst="rect">
            <a:avLst/>
          </a:prstGeom>
        </p:spPr>
      </p:pic>
      <p:pic>
        <p:nvPicPr>
          <p:cNvPr id="4" name="Picture 3" descr="Person writing on notebook">
            <a:extLst>
              <a:ext uri="{FF2B5EF4-FFF2-40B4-BE49-F238E27FC236}">
                <a16:creationId xmlns:a16="http://schemas.microsoft.com/office/drawing/2014/main" id="{6FEF84F8-B9C1-8F5C-3299-019B674FD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391" y="2408226"/>
            <a:ext cx="1989909" cy="15771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2FF0ABF3-27E7-44AB-DCCB-8C614548C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>
            <a:extLst>
              <a:ext uri="{FF2B5EF4-FFF2-40B4-BE49-F238E27FC236}">
                <a16:creationId xmlns:a16="http://schemas.microsoft.com/office/drawing/2014/main" id="{EB92C796-6774-65EF-76FC-2FB5598E11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33" name="Google Shape;133;p18">
            <a:extLst>
              <a:ext uri="{FF2B5EF4-FFF2-40B4-BE49-F238E27FC236}">
                <a16:creationId xmlns:a16="http://schemas.microsoft.com/office/drawing/2014/main" id="{A38CC415-0607-2B3A-FC30-F39725E27E8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Your manuscript is done! Or is it?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34" name="Google Shape;134;p18" title="Autism Empowerment.png">
            <a:extLst>
              <a:ext uri="{FF2B5EF4-FFF2-40B4-BE49-F238E27FC236}">
                <a16:creationId xmlns:a16="http://schemas.microsoft.com/office/drawing/2014/main" id="{897C09CB-ED29-3BA0-0BEA-7CD90ED93F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>
            <a:extLst>
              <a:ext uri="{FF2B5EF4-FFF2-40B4-BE49-F238E27FC236}">
                <a16:creationId xmlns:a16="http://schemas.microsoft.com/office/drawing/2014/main" id="{BA0BCA90-81EB-4F40-94E9-A9C9ACC056C1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>
            <a:extLst>
              <a:ext uri="{FF2B5EF4-FFF2-40B4-BE49-F238E27FC236}">
                <a16:creationId xmlns:a16="http://schemas.microsoft.com/office/drawing/2014/main" id="{B061C1F0-C739-0211-BA64-9FC27CDE2F47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>
            <a:extLst>
              <a:ext uri="{FF2B5EF4-FFF2-40B4-BE49-F238E27FC236}">
                <a16:creationId xmlns:a16="http://schemas.microsoft.com/office/drawing/2014/main" id="{3B1FD8D0-73D4-9285-753B-7DB5B377FB00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>
            <a:extLst>
              <a:ext uri="{FF2B5EF4-FFF2-40B4-BE49-F238E27FC236}">
                <a16:creationId xmlns:a16="http://schemas.microsoft.com/office/drawing/2014/main" id="{1FF2CCEE-F86C-5A66-5C2B-A6C5037C80FB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9" name="Google Shape;139;p18" title="AENCCinpngversion.png">
            <a:extLst>
              <a:ext uri="{FF2B5EF4-FFF2-40B4-BE49-F238E27FC236}">
                <a16:creationId xmlns:a16="http://schemas.microsoft.com/office/drawing/2014/main" id="{891B7D67-0BFE-97B4-A825-CFA5E53D174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>
            <a:extLst>
              <a:ext uri="{FF2B5EF4-FFF2-40B4-BE49-F238E27FC236}">
                <a16:creationId xmlns:a16="http://schemas.microsoft.com/office/drawing/2014/main" id="{F0A7FCF0-C9D0-C4BD-C027-FF6AAE5FD0C5}"/>
              </a:ext>
            </a:extLst>
          </p:cNvPr>
          <p:cNvSpPr txBox="1"/>
          <p:nvPr/>
        </p:nvSpPr>
        <p:spPr>
          <a:xfrm>
            <a:off x="570325" y="2018675"/>
            <a:ext cx="80610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Beta readers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Professional editors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Sensitivity readers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endParaRPr lang="en" sz="2000" b="1" dirty="0">
              <a:solidFill>
                <a:schemeClr val="dk2"/>
              </a:solidFill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 sz="2000" b="1" dirty="0">
                <a:solidFill>
                  <a:schemeClr val="dk2"/>
                </a:solidFill>
              </a:rPr>
              <a:t>Revise, rewrite, revise, rewrite</a:t>
            </a:r>
            <a:endParaRPr sz="2000" b="1" dirty="0">
              <a:solidFill>
                <a:schemeClr val="dk2"/>
              </a:solidFill>
            </a:endParaRPr>
          </a:p>
        </p:txBody>
      </p:sp>
      <p:pic>
        <p:nvPicPr>
          <p:cNvPr id="3" name="Picture 2" descr="Closeup of hands holding an open book">
            <a:extLst>
              <a:ext uri="{FF2B5EF4-FFF2-40B4-BE49-F238E27FC236}">
                <a16:creationId xmlns:a16="http://schemas.microsoft.com/office/drawing/2014/main" id="{99F3D0AF-7030-3D55-C59D-A3006BD7C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25" y="2033284"/>
            <a:ext cx="2327860" cy="2045942"/>
          </a:xfrm>
          <a:prstGeom prst="rect">
            <a:avLst/>
          </a:prstGeom>
        </p:spPr>
      </p:pic>
      <p:pic>
        <p:nvPicPr>
          <p:cNvPr id="5" name="Picture 4" descr="Reading glasses on a book">
            <a:extLst>
              <a:ext uri="{FF2B5EF4-FFF2-40B4-BE49-F238E27FC236}">
                <a16:creationId xmlns:a16="http://schemas.microsoft.com/office/drawing/2014/main" id="{DC5F5ECB-9A81-520F-6DF7-4788B7C79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812" y="2047586"/>
            <a:ext cx="2032487" cy="20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28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7DCF01B6-0780-95B2-E202-A4F985313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>
            <a:extLst>
              <a:ext uri="{FF2B5EF4-FFF2-40B4-BE49-F238E27FC236}">
                <a16:creationId xmlns:a16="http://schemas.microsoft.com/office/drawing/2014/main" id="{9BDAF5F1-491F-C048-9FD5-A83EE72A243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34325"/>
            <a:ext cx="8520600" cy="7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rgbClr val="9900FF"/>
                </a:solidFill>
              </a:rPr>
              <a:t>Autism Empowerment:</a:t>
            </a:r>
            <a:endParaRPr sz="1900" b="1" dirty="0">
              <a:solidFill>
                <a:srgbClr val="99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00FF"/>
                </a:solidFill>
              </a:rPr>
              <a:t>Neurodivergent Creators Collective</a:t>
            </a:r>
            <a:endParaRPr sz="1800" b="1" dirty="0">
              <a:solidFill>
                <a:srgbClr val="0000FF"/>
              </a:solidFill>
            </a:endParaRPr>
          </a:p>
        </p:txBody>
      </p:sp>
      <p:sp>
        <p:nvSpPr>
          <p:cNvPr id="133" name="Google Shape;133;p18">
            <a:extLst>
              <a:ext uri="{FF2B5EF4-FFF2-40B4-BE49-F238E27FC236}">
                <a16:creationId xmlns:a16="http://schemas.microsoft.com/office/drawing/2014/main" id="{5EEDB70D-055C-CF00-9F49-38752710B00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0525" y="11679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38761D"/>
                </a:solidFill>
              </a:rPr>
              <a:t>Publishing time!</a:t>
            </a:r>
            <a:endParaRPr sz="4000" b="1" dirty="0">
              <a:solidFill>
                <a:srgbClr val="38761D"/>
              </a:solidFill>
            </a:endParaRPr>
          </a:p>
        </p:txBody>
      </p:sp>
      <p:pic>
        <p:nvPicPr>
          <p:cNvPr id="134" name="Google Shape;134;p18" title="Autism Empowerment.png">
            <a:extLst>
              <a:ext uri="{FF2B5EF4-FFF2-40B4-BE49-F238E27FC236}">
                <a16:creationId xmlns:a16="http://schemas.microsoft.com/office/drawing/2014/main" id="{970EACFE-1CFA-5662-83D2-14EEC283ED0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275" y="134325"/>
            <a:ext cx="729300" cy="729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8">
            <a:extLst>
              <a:ext uri="{FF2B5EF4-FFF2-40B4-BE49-F238E27FC236}">
                <a16:creationId xmlns:a16="http://schemas.microsoft.com/office/drawing/2014/main" id="{098710B3-094A-00EA-1BF5-24487289678C}"/>
              </a:ext>
            </a:extLst>
          </p:cNvPr>
          <p:cNvCxnSpPr/>
          <p:nvPr/>
        </p:nvCxnSpPr>
        <p:spPr>
          <a:xfrm rot="10800000" flipH="1">
            <a:off x="250625" y="950775"/>
            <a:ext cx="8700300" cy="87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>
            <a:extLst>
              <a:ext uri="{FF2B5EF4-FFF2-40B4-BE49-F238E27FC236}">
                <a16:creationId xmlns:a16="http://schemas.microsoft.com/office/drawing/2014/main" id="{063E12BC-AEDB-714B-85D4-6072DC1754F6}"/>
              </a:ext>
            </a:extLst>
          </p:cNvPr>
          <p:cNvCxnSpPr/>
          <p:nvPr/>
        </p:nvCxnSpPr>
        <p:spPr>
          <a:xfrm flipH="1">
            <a:off x="268100" y="968175"/>
            <a:ext cx="8700" cy="4001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>
            <a:extLst>
              <a:ext uri="{FF2B5EF4-FFF2-40B4-BE49-F238E27FC236}">
                <a16:creationId xmlns:a16="http://schemas.microsoft.com/office/drawing/2014/main" id="{B65A2AD3-1AB5-5494-10DF-C9C98B832027}"/>
              </a:ext>
            </a:extLst>
          </p:cNvPr>
          <p:cNvCxnSpPr/>
          <p:nvPr/>
        </p:nvCxnSpPr>
        <p:spPr>
          <a:xfrm>
            <a:off x="8924850" y="959475"/>
            <a:ext cx="0" cy="39840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>
            <a:extLst>
              <a:ext uri="{FF2B5EF4-FFF2-40B4-BE49-F238E27FC236}">
                <a16:creationId xmlns:a16="http://schemas.microsoft.com/office/drawing/2014/main" id="{F2D71FFD-3112-84B0-887D-6D96EE1A2A30}"/>
              </a:ext>
            </a:extLst>
          </p:cNvPr>
          <p:cNvCxnSpPr/>
          <p:nvPr/>
        </p:nvCxnSpPr>
        <p:spPr>
          <a:xfrm rot="10800000" flipH="1">
            <a:off x="241925" y="4934825"/>
            <a:ext cx="8691900" cy="26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9" name="Google Shape;139;p18" title="AENCCinpngversion.png">
            <a:extLst>
              <a:ext uri="{FF2B5EF4-FFF2-40B4-BE49-F238E27FC236}">
                <a16:creationId xmlns:a16="http://schemas.microsoft.com/office/drawing/2014/main" id="{2CFE5FA9-14AD-3677-CFA2-3AD78E4F3A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1275" y="102675"/>
            <a:ext cx="792599" cy="7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8">
            <a:extLst>
              <a:ext uri="{FF2B5EF4-FFF2-40B4-BE49-F238E27FC236}">
                <a16:creationId xmlns:a16="http://schemas.microsoft.com/office/drawing/2014/main" id="{4B7F0B64-083B-0F2F-333D-8B6CD07AD2AA}"/>
              </a:ext>
            </a:extLst>
          </p:cNvPr>
          <p:cNvSpPr txBox="1"/>
          <p:nvPr/>
        </p:nvSpPr>
        <p:spPr>
          <a:xfrm>
            <a:off x="570325" y="2018675"/>
            <a:ext cx="806100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Independent vs. traditional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Business considerations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Production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Distribution</a:t>
            </a: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" sz="2000" b="1" dirty="0">
                <a:solidFill>
                  <a:schemeClr val="dk2"/>
                </a:solidFill>
              </a:rPr>
              <a:t>Promotion (this is not “Field of Dreams”)</a:t>
            </a:r>
          </a:p>
        </p:txBody>
      </p:sp>
      <p:pic>
        <p:nvPicPr>
          <p:cNvPr id="3" name="Picture 2" descr="A group of baseball players in a field&#10;&#10;AI-generated content may be incorrect.">
            <a:extLst>
              <a:ext uri="{FF2B5EF4-FFF2-40B4-BE49-F238E27FC236}">
                <a16:creationId xmlns:a16="http://schemas.microsoft.com/office/drawing/2014/main" id="{9C714C41-FFE2-3634-A871-7E2BD6FC9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702" y="3671049"/>
            <a:ext cx="2847975" cy="1167925"/>
          </a:xfrm>
          <a:prstGeom prst="rect">
            <a:avLst/>
          </a:prstGeom>
        </p:spPr>
      </p:pic>
      <p:pic>
        <p:nvPicPr>
          <p:cNvPr id="5" name="Picture 4" descr="Books on a briefcase">
            <a:extLst>
              <a:ext uri="{FF2B5EF4-FFF2-40B4-BE49-F238E27FC236}">
                <a16:creationId xmlns:a16="http://schemas.microsoft.com/office/drawing/2014/main" id="{03D1411E-76B7-ABA3-F790-49AF8951D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25" y="1537841"/>
            <a:ext cx="2036529" cy="1472451"/>
          </a:xfrm>
          <a:prstGeom prst="rect">
            <a:avLst/>
          </a:prstGeom>
        </p:spPr>
      </p:pic>
      <p:pic>
        <p:nvPicPr>
          <p:cNvPr id="7" name="Picture 6" descr="A shelf with books on it&#10;&#10;AI-generated content may be incorrect.">
            <a:extLst>
              <a:ext uri="{FF2B5EF4-FFF2-40B4-BE49-F238E27FC236}">
                <a16:creationId xmlns:a16="http://schemas.microsoft.com/office/drawing/2014/main" id="{CA22E4AD-8AA2-76D3-6492-6A3A15E44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24587" y="1280201"/>
            <a:ext cx="1550071" cy="20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24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583</Words>
  <Application>Microsoft Office PowerPoint</Application>
  <PresentationFormat>On-screen Show (16:9)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Impact</vt:lpstr>
      <vt:lpstr>Simple Light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  <vt:lpstr>Autism Empowerment: Neurodivergent Creators Collective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Brian Tashima</cp:lastModifiedBy>
  <cp:revision>35</cp:revision>
  <dcterms:modified xsi:type="dcterms:W3CDTF">2026-06-19T19:14:55Z</dcterms:modified>
</cp:coreProperties>
</file>