
<file path=[Content_Types].xml><?xml version="1.0" encoding="utf-8"?>
<Types xmlns="http://schemas.openxmlformats.org/package/2006/content-types">
  <Default Extension="jpeg" ContentType="image/jpeg"/>
  <Default Extension="JP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sldIdLst>
    <p:sldId id="256" r:id="rId2"/>
    <p:sldId id="257" r:id="rId3"/>
    <p:sldId id="258" r:id="rId4"/>
    <p:sldId id="259" r:id="rId5"/>
    <p:sldId id="266" r:id="rId6"/>
    <p:sldId id="281" r:id="rId7"/>
    <p:sldId id="282" r:id="rId8"/>
    <p:sldId id="267" r:id="rId9"/>
    <p:sldId id="269" r:id="rId10"/>
    <p:sldId id="268" r:id="rId11"/>
    <p:sldId id="270" r:id="rId12"/>
    <p:sldId id="271" r:id="rId13"/>
    <p:sldId id="272" r:id="rId14"/>
    <p:sldId id="273" r:id="rId15"/>
    <p:sldId id="274" r:id="rId16"/>
    <p:sldId id="275" r:id="rId17"/>
    <p:sldId id="280" r:id="rId18"/>
    <p:sldId id="283" r:id="rId19"/>
    <p:sldId id="284" r:id="rId20"/>
    <p:sldId id="285" r:id="rId21"/>
    <p:sldId id="286" r:id="rId22"/>
    <p:sldId id="287" r:id="rId23"/>
    <p:sldId id="288" r:id="rId24"/>
    <p:sldId id="276" r:id="rId25"/>
    <p:sldId id="277" r:id="rId26"/>
    <p:sldId id="290" r:id="rId27"/>
    <p:sldId id="279" r:id="rId28"/>
    <p:sldId id="291" r:id="rId29"/>
    <p:sldId id="292" r:id="rId30"/>
    <p:sldId id="289" r:id="rId31"/>
    <p:sldId id="260" r:id="rId32"/>
    <p:sldId id="301" r:id="rId33"/>
    <p:sldId id="322" r:id="rId34"/>
    <p:sldId id="336" r:id="rId35"/>
    <p:sldId id="335" r:id="rId36"/>
    <p:sldId id="325" r:id="rId37"/>
    <p:sldId id="323" r:id="rId38"/>
    <p:sldId id="324" r:id="rId39"/>
    <p:sldId id="326" r:id="rId40"/>
    <p:sldId id="327" r:id="rId41"/>
    <p:sldId id="328" r:id="rId42"/>
    <p:sldId id="329" r:id="rId43"/>
    <p:sldId id="330" r:id="rId44"/>
    <p:sldId id="331" r:id="rId45"/>
    <p:sldId id="332" r:id="rId46"/>
    <p:sldId id="334" r:id="rId47"/>
    <p:sldId id="338" r:id="rId48"/>
    <p:sldId id="337" r:id="rId49"/>
    <p:sldId id="333" r:id="rId50"/>
    <p:sldId id="339" r:id="rId51"/>
    <p:sldId id="304" r:id="rId52"/>
    <p:sldId id="305" r:id="rId53"/>
    <p:sldId id="306" r:id="rId54"/>
    <p:sldId id="307" r:id="rId55"/>
    <p:sldId id="308" r:id="rId56"/>
    <p:sldId id="261" r:id="rId57"/>
    <p:sldId id="297" r:id="rId58"/>
    <p:sldId id="298" r:id="rId59"/>
    <p:sldId id="299" r:id="rId60"/>
    <p:sldId id="300" r:id="rId61"/>
    <p:sldId id="309" r:id="rId62"/>
    <p:sldId id="262" r:id="rId63"/>
    <p:sldId id="310" r:id="rId64"/>
    <p:sldId id="311" r:id="rId65"/>
    <p:sldId id="312" r:id="rId66"/>
    <p:sldId id="313" r:id="rId67"/>
    <p:sldId id="314" r:id="rId68"/>
    <p:sldId id="315" r:id="rId69"/>
    <p:sldId id="263" r:id="rId70"/>
    <p:sldId id="293" r:id="rId71"/>
    <p:sldId id="296" r:id="rId72"/>
    <p:sldId id="294" r:id="rId73"/>
    <p:sldId id="295" r:id="rId74"/>
    <p:sldId id="265" r:id="rId75"/>
    <p:sldId id="340" r:id="rId76"/>
    <p:sldId id="264" r:id="rId77"/>
    <p:sldId id="316"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46FB04AC-1573-4564-ACF2-B0797A250CE9}">
          <p14:sldIdLst>
            <p14:sldId id="256"/>
          </p14:sldIdLst>
        </p14:section>
        <p14:section name="Intro" id="{B3FAC5A6-DE69-467D-95CC-EA3E1CFD6B16}">
          <p14:sldIdLst>
            <p14:sldId id="257"/>
          </p14:sldIdLst>
        </p14:section>
        <p14:section name="Workshop" id="{902F443A-CF4E-4E12-B90D-EBD8CB8D15D9}">
          <p14:sldIdLst>
            <p14:sldId id="258"/>
          </p14:sldIdLst>
        </p14:section>
        <p14:section name="Tools" id="{38455CFF-3748-4A1E-B405-33A7AB644DA8}">
          <p14:sldIdLst>
            <p14:sldId id="259"/>
            <p14:sldId id="266"/>
            <p14:sldId id="281"/>
            <p14:sldId id="282"/>
            <p14:sldId id="267"/>
            <p14:sldId id="269"/>
            <p14:sldId id="268"/>
            <p14:sldId id="270"/>
            <p14:sldId id="271"/>
            <p14:sldId id="272"/>
            <p14:sldId id="273"/>
            <p14:sldId id="274"/>
            <p14:sldId id="275"/>
            <p14:sldId id="280"/>
            <p14:sldId id="283"/>
            <p14:sldId id="284"/>
            <p14:sldId id="285"/>
            <p14:sldId id="286"/>
            <p14:sldId id="287"/>
            <p14:sldId id="288"/>
            <p14:sldId id="276"/>
            <p14:sldId id="277"/>
            <p14:sldId id="290"/>
            <p14:sldId id="279"/>
            <p14:sldId id="291"/>
            <p14:sldId id="292"/>
            <p14:sldId id="289"/>
          </p14:sldIdLst>
        </p14:section>
        <p14:section name="Planning and Preproduction" id="{CB01E03F-459B-4DD8-A3C2-C7B34B51390A}">
          <p14:sldIdLst>
            <p14:sldId id="260"/>
            <p14:sldId id="301"/>
            <p14:sldId id="322"/>
            <p14:sldId id="336"/>
            <p14:sldId id="335"/>
            <p14:sldId id="325"/>
            <p14:sldId id="323"/>
            <p14:sldId id="324"/>
            <p14:sldId id="326"/>
            <p14:sldId id="327"/>
            <p14:sldId id="328"/>
            <p14:sldId id="329"/>
            <p14:sldId id="330"/>
            <p14:sldId id="331"/>
            <p14:sldId id="332"/>
            <p14:sldId id="334"/>
            <p14:sldId id="338"/>
            <p14:sldId id="337"/>
            <p14:sldId id="333"/>
            <p14:sldId id="339"/>
            <p14:sldId id="304"/>
            <p14:sldId id="305"/>
            <p14:sldId id="306"/>
            <p14:sldId id="307"/>
            <p14:sldId id="308"/>
          </p14:sldIdLst>
        </p14:section>
        <p14:section name="Filming" id="{57BDCF48-AF0A-4B76-8E83-4849C8295D6B}">
          <p14:sldIdLst>
            <p14:sldId id="261"/>
            <p14:sldId id="297"/>
            <p14:sldId id="298"/>
            <p14:sldId id="299"/>
            <p14:sldId id="300"/>
            <p14:sldId id="309"/>
          </p14:sldIdLst>
        </p14:section>
        <p14:section name="Editing" id="{ADB8EA0C-009F-409D-B42A-32E34ECB6AFD}">
          <p14:sldIdLst>
            <p14:sldId id="262"/>
            <p14:sldId id="310"/>
            <p14:sldId id="311"/>
            <p14:sldId id="312"/>
            <p14:sldId id="313"/>
            <p14:sldId id="314"/>
            <p14:sldId id="315"/>
          </p14:sldIdLst>
        </p14:section>
        <p14:section name="Distribution" id="{D3AD2C64-CB37-43CF-80E9-B64FF1D9572F}">
          <p14:sldIdLst>
            <p14:sldId id="263"/>
            <p14:sldId id="293"/>
            <p14:sldId id="296"/>
            <p14:sldId id="294"/>
            <p14:sldId id="295"/>
          </p14:sldIdLst>
        </p14:section>
        <p14:section name="Wrapup" id="{0526B82E-F33E-4C7E-AC90-E90E0EE63047}">
          <p14:sldIdLst>
            <p14:sldId id="265"/>
            <p14:sldId id="340"/>
            <p14:sldId id="264"/>
            <p14:sldId id="31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8" autoAdjust="0"/>
    <p:restoredTop sz="71135" autoAdjust="0"/>
  </p:normalViewPr>
  <p:slideViewPr>
    <p:cSldViewPr snapToGrid="0">
      <p:cViewPr varScale="1">
        <p:scale>
          <a:sx n="94" d="100"/>
          <a:sy n="94" d="100"/>
        </p:scale>
        <p:origin x="475"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3C153C-1B37-461F-AAD2-091358F637A2}"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5E1837-C810-4BC4-983E-CAC27E4F7226}" type="slidenum">
              <a:rPr lang="en-US" smtClean="0"/>
              <a:t>‹#›</a:t>
            </a:fld>
            <a:endParaRPr lang="en-US"/>
          </a:p>
        </p:txBody>
      </p:sp>
    </p:spTree>
    <p:extLst>
      <p:ext uri="{BB962C8B-B14F-4D97-AF65-F5344CB8AC3E}">
        <p14:creationId xmlns:p14="http://schemas.microsoft.com/office/powerpoint/2010/main" val="1958434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everyone! Welcome to a little low-budget filmmaking.</a:t>
            </a:r>
          </a:p>
          <a:p>
            <a:endParaRPr lang="en-US" dirty="0"/>
          </a:p>
          <a:p>
            <a:r>
              <a:rPr lang="en-US" dirty="0"/>
              <a:t>It’s my hope that by the time you reach the end of this, and we field a few questions and talk a little shop, you’ll feel much better about trying to make a movie on your own. </a:t>
            </a:r>
          </a:p>
          <a:p>
            <a:r>
              <a:rPr lang="en-US" dirty="0"/>
              <a:t>In fact, if I may assign any sort of homework, it’s this: please make a movie. Maybe a short movie or a long movie. Even if you only do it on your phone. Doesn’t matter.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 the way, I don’t have a presentation buddy, so if you have a question, feel free to toss it in the chat window and if I see it, I’ll answer it right then, but if not, then I’ll look at the chat window after I’m done and get to all of them.</a:t>
            </a:r>
          </a:p>
          <a:p>
            <a:endParaRPr lang="en-US" dirty="0"/>
          </a:p>
          <a:p>
            <a:r>
              <a:rPr lang="en-US" dirty="0"/>
              <a:t>Try to use what you know and what you learn here and make something.</a:t>
            </a:r>
          </a:p>
          <a:p>
            <a:endParaRPr lang="en-US" dirty="0"/>
          </a:p>
          <a:p>
            <a:r>
              <a:rPr lang="en-US" dirty="0"/>
              <a:t>And don’t worry about that movie being fancy, okay? I just want you to complete it because I want you to have that </a:t>
            </a:r>
            <a:r>
              <a:rPr lang="en-US" i="1" dirty="0"/>
              <a:t>practice</a:t>
            </a:r>
            <a:r>
              <a:rPr lang="en-US" dirty="0"/>
              <a:t>, that </a:t>
            </a:r>
            <a:r>
              <a:rPr lang="en-US" i="1" dirty="0"/>
              <a:t>win</a:t>
            </a:r>
            <a:r>
              <a:rPr lang="en-US" dirty="0"/>
              <a:t> of finishing a movie.</a:t>
            </a:r>
          </a:p>
          <a:p>
            <a:endParaRPr lang="en-US" dirty="0"/>
          </a:p>
          <a:p>
            <a:r>
              <a:rPr lang="en-US" dirty="0"/>
              <a:t>Okay, so, shall we move onward?</a:t>
            </a:r>
          </a:p>
        </p:txBody>
      </p:sp>
      <p:sp>
        <p:nvSpPr>
          <p:cNvPr id="4" name="Slide Number Placeholder 3"/>
          <p:cNvSpPr>
            <a:spLocks noGrp="1"/>
          </p:cNvSpPr>
          <p:nvPr>
            <p:ph type="sldNum" sz="quarter" idx="5"/>
          </p:nvPr>
        </p:nvSpPr>
        <p:spPr/>
        <p:txBody>
          <a:bodyPr/>
          <a:lstStyle/>
          <a:p>
            <a:fld id="{4A5E1837-C810-4BC4-983E-CAC27E4F7226}" type="slidenum">
              <a:rPr lang="en-US" smtClean="0"/>
              <a:t>1</a:t>
            </a:fld>
            <a:endParaRPr lang="en-US"/>
          </a:p>
        </p:txBody>
      </p:sp>
    </p:spTree>
    <p:extLst>
      <p:ext uri="{BB962C8B-B14F-4D97-AF65-F5344CB8AC3E}">
        <p14:creationId xmlns:p14="http://schemas.microsoft.com/office/powerpoint/2010/main" val="23888430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an example of a wired lavalier microphone. </a:t>
            </a:r>
          </a:p>
          <a:p>
            <a:endParaRPr lang="en-US" dirty="0"/>
          </a:p>
          <a:p>
            <a:r>
              <a:rPr lang="en-US" dirty="0"/>
              <a:t>These microphones are hidden on the actor, usually behind a lapel, but it could be just on the side the camera isn’t seeing, too.</a:t>
            </a:r>
          </a:p>
          <a:p>
            <a:endParaRPr lang="en-US" dirty="0"/>
          </a:p>
          <a:p>
            <a:r>
              <a:rPr lang="en-US" dirty="0"/>
              <a:t>In this case, that long cord comes in handy so you can run it down under the camera frame, across the room, and into your iPhone.</a:t>
            </a:r>
          </a:p>
          <a:p>
            <a:endParaRPr lang="en-US" dirty="0"/>
          </a:p>
          <a:p>
            <a:r>
              <a:rPr lang="en-US" dirty="0"/>
              <a:t>This particular microphone goes into an iPhone, but if your MIC IN jack on your computer uses a 3.5 mm plug, you can hunt down the same type of microphone, just with a different plug.</a:t>
            </a:r>
          </a:p>
          <a:p>
            <a:endParaRPr lang="en-US" dirty="0"/>
          </a:p>
          <a:p>
            <a:r>
              <a:rPr lang="en-US" dirty="0"/>
              <a:t>I often use this and my iPhone to record additional sound, and then later in editing, I synchronize it.</a:t>
            </a:r>
          </a:p>
          <a:p>
            <a:endParaRPr lang="en-US" dirty="0"/>
          </a:p>
          <a:p>
            <a:r>
              <a:rPr lang="en-US" dirty="0"/>
              <a:t>However, if you are using an iPhone, or some other phone camera, then plugging the mic into the phone counts as directly connecting to your camera.</a:t>
            </a:r>
          </a:p>
        </p:txBody>
      </p:sp>
      <p:sp>
        <p:nvSpPr>
          <p:cNvPr id="4" name="Slide Number Placeholder 3"/>
          <p:cNvSpPr>
            <a:spLocks noGrp="1"/>
          </p:cNvSpPr>
          <p:nvPr>
            <p:ph type="sldNum" sz="quarter" idx="5"/>
          </p:nvPr>
        </p:nvSpPr>
        <p:spPr/>
        <p:txBody>
          <a:bodyPr/>
          <a:lstStyle/>
          <a:p>
            <a:fld id="{4A5E1837-C810-4BC4-983E-CAC27E4F7226}" type="slidenum">
              <a:rPr lang="en-US" smtClean="0"/>
              <a:t>10</a:t>
            </a:fld>
            <a:endParaRPr lang="en-US"/>
          </a:p>
        </p:txBody>
      </p:sp>
    </p:spTree>
    <p:extLst>
      <p:ext uri="{BB962C8B-B14F-4D97-AF65-F5344CB8AC3E}">
        <p14:creationId xmlns:p14="http://schemas.microsoft.com/office/powerpoint/2010/main" val="21929985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a couple examples of USB-charged wireless lavalier microphones. They run about a hundred bucks.</a:t>
            </a:r>
          </a:p>
          <a:p>
            <a:endParaRPr lang="en-US" dirty="0"/>
          </a:p>
          <a:p>
            <a:r>
              <a:rPr lang="en-US" dirty="0"/>
              <a:t>The transmitter stays on the actor, and the microphone is attached to the transmitter. The receiver connects to your camera.</a:t>
            </a:r>
          </a:p>
          <a:p>
            <a:endParaRPr lang="en-US" dirty="0"/>
          </a:p>
          <a:p>
            <a:r>
              <a:rPr lang="en-US" dirty="0"/>
              <a:t>Response on these is pretty good, and they have a </a:t>
            </a:r>
            <a:r>
              <a:rPr lang="en-US" dirty="0" err="1"/>
              <a:t>heckuva</a:t>
            </a:r>
            <a:r>
              <a:rPr lang="en-US" dirty="0"/>
              <a:t> range. I use them. I once tested the range on one, and got clean signal from four suburban houses away, as long as there was clear line of sight.</a:t>
            </a:r>
          </a:p>
          <a:p>
            <a:endParaRPr lang="en-US" dirty="0"/>
          </a:p>
          <a:p>
            <a:r>
              <a:rPr lang="en-US" dirty="0"/>
              <a:t>The </a:t>
            </a:r>
            <a:r>
              <a:rPr lang="en-US" dirty="0" err="1"/>
              <a:t>Saramonic</a:t>
            </a:r>
            <a:r>
              <a:rPr lang="en-US" dirty="0"/>
              <a:t> is particularly interesting because it allows you to set two microphones, and it all comes into the receiver and is mixed there. So, you can mic two people up for a conversation.</a:t>
            </a:r>
          </a:p>
        </p:txBody>
      </p:sp>
      <p:sp>
        <p:nvSpPr>
          <p:cNvPr id="4" name="Slide Number Placeholder 3"/>
          <p:cNvSpPr>
            <a:spLocks noGrp="1"/>
          </p:cNvSpPr>
          <p:nvPr>
            <p:ph type="sldNum" sz="quarter" idx="5"/>
          </p:nvPr>
        </p:nvSpPr>
        <p:spPr/>
        <p:txBody>
          <a:bodyPr/>
          <a:lstStyle/>
          <a:p>
            <a:fld id="{4A5E1837-C810-4BC4-983E-CAC27E4F7226}" type="slidenum">
              <a:rPr lang="en-US" smtClean="0"/>
              <a:t>11</a:t>
            </a:fld>
            <a:endParaRPr lang="en-US"/>
          </a:p>
        </p:txBody>
      </p:sp>
    </p:spTree>
    <p:extLst>
      <p:ext uri="{BB962C8B-B14F-4D97-AF65-F5344CB8AC3E}">
        <p14:creationId xmlns:p14="http://schemas.microsoft.com/office/powerpoint/2010/main" val="19386391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can’t sync sound, or if you think it’s gonna be too much of a hassle, then don’t let that trip you up. There are a lot of projects you can make where sound sync isn’t critical.</a:t>
            </a:r>
          </a:p>
          <a:p>
            <a:endParaRPr lang="en-US" dirty="0"/>
          </a:p>
          <a:p>
            <a:r>
              <a:rPr lang="en-US" dirty="0"/>
              <a:t>The best example would be music videos. I’ve made a couple short films that only had an external music track.</a:t>
            </a:r>
          </a:p>
          <a:p>
            <a:endParaRPr lang="en-US" dirty="0"/>
          </a:p>
          <a:p>
            <a:r>
              <a:rPr lang="en-US" dirty="0"/>
              <a:t>The advantage to that is if the music has already been produced, then you don’t have to do any mastering or mixing – that’s already been done by a very competent audio engineer in the studio.</a:t>
            </a:r>
          </a:p>
          <a:p>
            <a:endParaRPr lang="en-US" dirty="0"/>
          </a:p>
          <a:p>
            <a:r>
              <a:rPr lang="en-US" dirty="0"/>
              <a:t>You might also decide to make a movie that just uses a voice-over track. Think of a documentary, or a movie that’s a character narrating something. I made a short film that was a series of images combined with a kind of ghost story, with the audio recorded all in Esperanto. Worked out great, and I could record my audio at my convenience in a quiet room.</a:t>
            </a:r>
          </a:p>
          <a:p>
            <a:endParaRPr lang="en-US" dirty="0"/>
          </a:p>
          <a:p>
            <a:r>
              <a:rPr lang="en-US" dirty="0"/>
              <a:t>If you think of animation, you’ll understand that a lot of times audio is recorded separately from video, and later added.</a:t>
            </a:r>
          </a:p>
          <a:p>
            <a:endParaRPr lang="en-US" dirty="0"/>
          </a:p>
        </p:txBody>
      </p:sp>
      <p:sp>
        <p:nvSpPr>
          <p:cNvPr id="4" name="Slide Number Placeholder 3"/>
          <p:cNvSpPr>
            <a:spLocks noGrp="1"/>
          </p:cNvSpPr>
          <p:nvPr>
            <p:ph type="sldNum" sz="quarter" idx="5"/>
          </p:nvPr>
        </p:nvSpPr>
        <p:spPr/>
        <p:txBody>
          <a:bodyPr/>
          <a:lstStyle/>
          <a:p>
            <a:fld id="{4A5E1837-C810-4BC4-983E-CAC27E4F7226}" type="slidenum">
              <a:rPr lang="en-US" smtClean="0"/>
              <a:t>12</a:t>
            </a:fld>
            <a:endParaRPr lang="en-US"/>
          </a:p>
        </p:txBody>
      </p:sp>
    </p:spTree>
    <p:extLst>
      <p:ext uri="{BB962C8B-B14F-4D97-AF65-F5344CB8AC3E}">
        <p14:creationId xmlns:p14="http://schemas.microsoft.com/office/powerpoint/2010/main" val="28097494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have used a lot of things to keep a camera stable. You can use a proper heavy tripod, like on the left. Those can run a few hundred bucks, though, plus you need to buy a head for it.</a:t>
            </a:r>
          </a:p>
          <a:p>
            <a:endParaRPr lang="en-US" dirty="0"/>
          </a:p>
          <a:p>
            <a:r>
              <a:rPr lang="en-US" dirty="0"/>
              <a:t>On the cheaper side, I’ve sometimes used second-hand still-camera tripods, like in this picture on the right.</a:t>
            </a:r>
          </a:p>
          <a:p>
            <a:endParaRPr lang="en-US" dirty="0"/>
          </a:p>
          <a:p>
            <a:r>
              <a:rPr lang="en-US" dirty="0"/>
              <a:t>The point in using a tripod is to keep the camera steady. A good, steady shot is gold. You can make a conscious decision later if you want a shot that’s handheld, but make it a </a:t>
            </a:r>
            <a:r>
              <a:rPr lang="en-US" i="1" dirty="0"/>
              <a:t>conscious</a:t>
            </a:r>
            <a:r>
              <a:rPr lang="en-US" dirty="0"/>
              <a:t> decision.</a:t>
            </a:r>
          </a:p>
          <a:p>
            <a:endParaRPr lang="en-US" dirty="0"/>
          </a:p>
          <a:p>
            <a:r>
              <a:rPr lang="en-US" dirty="0"/>
              <a:t>Please always be ready to stabilize the camera with a tripod.</a:t>
            </a:r>
          </a:p>
          <a:p>
            <a:endParaRPr lang="en-US" dirty="0"/>
          </a:p>
          <a:p>
            <a:endParaRPr lang="en-US" dirty="0"/>
          </a:p>
        </p:txBody>
      </p:sp>
      <p:sp>
        <p:nvSpPr>
          <p:cNvPr id="4" name="Slide Number Placeholder 3"/>
          <p:cNvSpPr>
            <a:spLocks noGrp="1"/>
          </p:cNvSpPr>
          <p:nvPr>
            <p:ph type="sldNum" sz="quarter" idx="5"/>
          </p:nvPr>
        </p:nvSpPr>
        <p:spPr/>
        <p:txBody>
          <a:bodyPr/>
          <a:lstStyle/>
          <a:p>
            <a:fld id="{4A5E1837-C810-4BC4-983E-CAC27E4F7226}" type="slidenum">
              <a:rPr lang="en-US" smtClean="0"/>
              <a:t>13</a:t>
            </a:fld>
            <a:endParaRPr lang="en-US"/>
          </a:p>
        </p:txBody>
      </p:sp>
    </p:spTree>
    <p:extLst>
      <p:ext uri="{BB962C8B-B14F-4D97-AF65-F5344CB8AC3E}">
        <p14:creationId xmlns:p14="http://schemas.microsoft.com/office/powerpoint/2010/main" val="22490085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 couple other alternatives for tripods.</a:t>
            </a:r>
          </a:p>
          <a:p>
            <a:endParaRPr lang="en-US" dirty="0"/>
          </a:p>
          <a:p>
            <a:r>
              <a:rPr lang="en-US" dirty="0"/>
              <a:t>Some selfie sticks come with legs, and little Bluetooth remote controls. If you’re using a cell phone or small enough camera, such as a GoPro, these will do a fine job holding things steady, though I suggest tying a safety strap from the tripod to an item, or even having a buddy stand by the stick to keep people from bumping into it.</a:t>
            </a:r>
          </a:p>
          <a:p>
            <a:endParaRPr lang="en-US" dirty="0"/>
          </a:p>
          <a:p>
            <a:r>
              <a:rPr lang="en-US" dirty="0"/>
              <a:t>The thing on the right is a long tripod with a gooseneck at the end, so even if you want to do some crazy angle, you can still keep your camera steady.</a:t>
            </a:r>
          </a:p>
          <a:p>
            <a:endParaRPr lang="en-US" dirty="0"/>
          </a:p>
          <a:p>
            <a:r>
              <a:rPr lang="en-US" dirty="0"/>
              <a:t>In the middle here is a spring-loaded clip. It can be connected to nearly any tripod, and because it can open its mouth wide, it can hold nearly any cell phone. You can get the same thing for an iPad or tablet if you like.</a:t>
            </a:r>
          </a:p>
          <a:p>
            <a:endParaRPr lang="en-US" dirty="0"/>
          </a:p>
          <a:p>
            <a:r>
              <a:rPr lang="en-US" dirty="0"/>
              <a:t>My point with these is to show you that stabilizing a camera can be done cheap, and it may be worth it.</a:t>
            </a:r>
          </a:p>
          <a:p>
            <a:endParaRPr lang="en-US" dirty="0"/>
          </a:p>
          <a:p>
            <a:r>
              <a:rPr lang="en-US" dirty="0"/>
              <a:t>Heck, I’ve stabilized cameras on stacks of books, using popsicle sticks for fine-control. Don’t feel you need to be precious about gear like that.</a:t>
            </a:r>
          </a:p>
        </p:txBody>
      </p:sp>
      <p:sp>
        <p:nvSpPr>
          <p:cNvPr id="4" name="Slide Number Placeholder 3"/>
          <p:cNvSpPr>
            <a:spLocks noGrp="1"/>
          </p:cNvSpPr>
          <p:nvPr>
            <p:ph type="sldNum" sz="quarter" idx="5"/>
          </p:nvPr>
        </p:nvSpPr>
        <p:spPr/>
        <p:txBody>
          <a:bodyPr/>
          <a:lstStyle/>
          <a:p>
            <a:fld id="{4A5E1837-C810-4BC4-983E-CAC27E4F7226}" type="slidenum">
              <a:rPr lang="en-US" smtClean="0"/>
              <a:t>14</a:t>
            </a:fld>
            <a:endParaRPr lang="en-US"/>
          </a:p>
        </p:txBody>
      </p:sp>
    </p:spTree>
    <p:extLst>
      <p:ext uri="{BB962C8B-B14F-4D97-AF65-F5344CB8AC3E}">
        <p14:creationId xmlns:p14="http://schemas.microsoft.com/office/powerpoint/2010/main" val="3456590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that said, if you want to move your camera for a more dramatic shot, by all means, please do so.</a:t>
            </a:r>
          </a:p>
          <a:p>
            <a:endParaRPr lang="en-US" dirty="0"/>
          </a:p>
          <a:p>
            <a:r>
              <a:rPr lang="en-US" dirty="0"/>
              <a:t>But may I recommend getting ahold of a device like this?</a:t>
            </a:r>
          </a:p>
          <a:p>
            <a:endParaRPr lang="en-US" dirty="0"/>
          </a:p>
          <a:p>
            <a:r>
              <a:rPr lang="en-US" dirty="0"/>
              <a:t>This is a gimbal, and uses motors and sensors to constantly stabilize the small movements of your camera, while letting you move around, or swoop in and out of things.</a:t>
            </a:r>
          </a:p>
          <a:p>
            <a:endParaRPr lang="en-US" dirty="0"/>
          </a:p>
          <a:p>
            <a:r>
              <a:rPr lang="en-US" dirty="0"/>
              <a:t>This gimbal runs about a hundred bucks, but I found one on Craigslist for twenty-five.</a:t>
            </a:r>
          </a:p>
          <a:p>
            <a:endParaRPr lang="en-US" dirty="0"/>
          </a:p>
          <a:p>
            <a:r>
              <a:rPr lang="en-US" dirty="0"/>
              <a:t>After I attach an external lens to my cell phone, and a microphone connector, I need to add a few small counterbalances to the gimbal, but the effect is super smooth.</a:t>
            </a:r>
          </a:p>
          <a:p>
            <a:endParaRPr lang="en-US" dirty="0"/>
          </a:p>
          <a:p>
            <a:r>
              <a:rPr lang="en-US" dirty="0"/>
              <a:t>This one is fine for a cell phone, but if you are using a heavier camera, you’re gonna need a gimbal that can handle it. It’s all about the little motors in the gimbal being able to handle the weight of the camera, and moving the gimbal arms smoothly and silently.</a:t>
            </a:r>
          </a:p>
          <a:p>
            <a:endParaRPr lang="en-US" dirty="0"/>
          </a:p>
          <a:p>
            <a:r>
              <a:rPr lang="en-US" dirty="0"/>
              <a:t>Just a quick thing – even if you are moving the camera during the shot, please remember to maintain your composition.</a:t>
            </a:r>
          </a:p>
          <a:p>
            <a:endParaRPr lang="en-US" dirty="0"/>
          </a:p>
          <a:p>
            <a:r>
              <a:rPr lang="en-US" dirty="0"/>
              <a:t>Okay, so that’s stabilization.</a:t>
            </a:r>
          </a:p>
        </p:txBody>
      </p:sp>
      <p:sp>
        <p:nvSpPr>
          <p:cNvPr id="4" name="Slide Number Placeholder 3"/>
          <p:cNvSpPr>
            <a:spLocks noGrp="1"/>
          </p:cNvSpPr>
          <p:nvPr>
            <p:ph type="sldNum" sz="quarter" idx="5"/>
          </p:nvPr>
        </p:nvSpPr>
        <p:spPr/>
        <p:txBody>
          <a:bodyPr/>
          <a:lstStyle/>
          <a:p>
            <a:fld id="{4A5E1837-C810-4BC4-983E-CAC27E4F7226}" type="slidenum">
              <a:rPr lang="en-US" smtClean="0"/>
              <a:t>15</a:t>
            </a:fld>
            <a:endParaRPr lang="en-US"/>
          </a:p>
        </p:txBody>
      </p:sp>
    </p:spTree>
    <p:extLst>
      <p:ext uri="{BB962C8B-B14F-4D97-AF65-F5344CB8AC3E}">
        <p14:creationId xmlns:p14="http://schemas.microsoft.com/office/powerpoint/2010/main" val="5441078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Lighting is very important. On first blush, we tend to think of lighting as basically “make sure you can see everything” and that’s not a bad way to go about it at first.</a:t>
            </a:r>
          </a:p>
          <a:p>
            <a:endParaRPr lang="en-US" dirty="0"/>
          </a:p>
          <a:p>
            <a:r>
              <a:rPr lang="en-US" dirty="0"/>
              <a:t>But lighting does more than just that. Lighting creates and enhances </a:t>
            </a:r>
            <a:r>
              <a:rPr lang="en-US" i="1" dirty="0"/>
              <a:t>illusion</a:t>
            </a:r>
            <a:r>
              <a:rPr lang="en-US" dirty="0"/>
              <a:t>. Lighting tells the viewer </a:t>
            </a:r>
            <a:r>
              <a:rPr lang="en-US" i="1" dirty="0"/>
              <a:t>where</a:t>
            </a:r>
            <a:r>
              <a:rPr lang="en-US" dirty="0"/>
              <a:t> to focus. Lighting tells us </a:t>
            </a:r>
            <a:r>
              <a:rPr lang="en-US" i="1" dirty="0"/>
              <a:t>what’s important</a:t>
            </a:r>
            <a:r>
              <a:rPr lang="en-US" dirty="0"/>
              <a:t>.</a:t>
            </a:r>
          </a:p>
          <a:p>
            <a:endParaRPr lang="en-US" dirty="0"/>
          </a:p>
          <a:p>
            <a:r>
              <a:rPr lang="en-US" dirty="0"/>
              <a:t>Sometimes, people get it in their heads that lighting has to be “realistic,” but I can tell you two examples where that idea just failed: First was a movie called “The Relic” which had a great monster that no one could see because there are no lights in a sewer. The other was the finale of Game of Thrones.</a:t>
            </a:r>
          </a:p>
          <a:p>
            <a:endParaRPr lang="en-US" dirty="0"/>
          </a:p>
          <a:p>
            <a:r>
              <a:rPr lang="en-US" dirty="0"/>
              <a:t>Realistic lighting is okay, but lighting that lets you understand what’s going on is better.</a:t>
            </a:r>
          </a:p>
          <a:p>
            <a:endParaRPr lang="en-US" dirty="0"/>
          </a:p>
          <a:p>
            <a:r>
              <a:rPr lang="en-US" dirty="0"/>
              <a:t>Try watching something like The Evil Dead. Ash is in a cabin, at night, in the basement, and that whole thing is light like crazy, but the lighting is sliced into hard beams, so we have the illusion of darkness, but can still see what’s going on.</a:t>
            </a:r>
          </a:p>
        </p:txBody>
      </p:sp>
      <p:sp>
        <p:nvSpPr>
          <p:cNvPr id="4" name="Slide Number Placeholder 3"/>
          <p:cNvSpPr>
            <a:spLocks noGrp="1"/>
          </p:cNvSpPr>
          <p:nvPr>
            <p:ph type="sldNum" sz="quarter" idx="5"/>
          </p:nvPr>
        </p:nvSpPr>
        <p:spPr/>
        <p:txBody>
          <a:bodyPr/>
          <a:lstStyle/>
          <a:p>
            <a:fld id="{4A5E1837-C810-4BC4-983E-CAC27E4F7226}" type="slidenum">
              <a:rPr lang="en-US" smtClean="0"/>
              <a:t>16</a:t>
            </a:fld>
            <a:endParaRPr lang="en-US"/>
          </a:p>
        </p:txBody>
      </p:sp>
    </p:spTree>
    <p:extLst>
      <p:ext uri="{BB962C8B-B14F-4D97-AF65-F5344CB8AC3E}">
        <p14:creationId xmlns:p14="http://schemas.microsoft.com/office/powerpoint/2010/main" val="16783503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lot of different kinds of lights you can use and this is from a low-budget perspective. When you get into higher budgets, you’ll likely have a person or even a team with an entire truck full of lighting gear, but for now, let’s look at cheap stuff.</a:t>
            </a:r>
          </a:p>
          <a:p>
            <a:endParaRPr lang="en-US" dirty="0"/>
          </a:p>
          <a:p>
            <a:r>
              <a:rPr lang="en-US" dirty="0"/>
              <a:t>I call these fancy movie lights, but basically, all I’m talking about are lights that are the correct color temperature and brightness for video and film. They’re a bit pricey – the Lowel DP light in the picture, with a good stand and those black flaps, which are called barn doors, can run close to $1000. And they get hot as hell. But the results are often very precise, and bright. I’ve used my DP light to light up a </a:t>
            </a:r>
            <a:r>
              <a:rPr lang="en-US" dirty="0" err="1"/>
              <a:t>treeline</a:t>
            </a:r>
            <a:r>
              <a:rPr lang="en-US" dirty="0"/>
              <a:t> from a quarter-mile away, and to light along an entire street.</a:t>
            </a:r>
          </a:p>
        </p:txBody>
      </p:sp>
      <p:sp>
        <p:nvSpPr>
          <p:cNvPr id="4" name="Slide Number Placeholder 3"/>
          <p:cNvSpPr>
            <a:spLocks noGrp="1"/>
          </p:cNvSpPr>
          <p:nvPr>
            <p:ph type="sldNum" sz="quarter" idx="5"/>
          </p:nvPr>
        </p:nvSpPr>
        <p:spPr/>
        <p:txBody>
          <a:bodyPr/>
          <a:lstStyle/>
          <a:p>
            <a:fld id="{4A5E1837-C810-4BC4-983E-CAC27E4F7226}" type="slidenum">
              <a:rPr lang="en-US" smtClean="0"/>
              <a:t>17</a:t>
            </a:fld>
            <a:endParaRPr lang="en-US"/>
          </a:p>
        </p:txBody>
      </p:sp>
    </p:spTree>
    <p:extLst>
      <p:ext uri="{BB962C8B-B14F-4D97-AF65-F5344CB8AC3E}">
        <p14:creationId xmlns:p14="http://schemas.microsoft.com/office/powerpoint/2010/main" val="14324255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1848E-310E-8F78-E3F2-0495D30CAC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63C93B-5CCE-D0F2-2C56-9F46285BAF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876563-C43B-D552-EBB2-3358166B1C94}"/>
              </a:ext>
            </a:extLst>
          </p:cNvPr>
          <p:cNvSpPr>
            <a:spLocks noGrp="1"/>
          </p:cNvSpPr>
          <p:nvPr>
            <p:ph type="body" idx="1"/>
          </p:nvPr>
        </p:nvSpPr>
        <p:spPr/>
        <p:txBody>
          <a:bodyPr/>
          <a:lstStyle/>
          <a:p>
            <a:r>
              <a:rPr lang="en-US" dirty="0"/>
              <a:t>LED lights are pretty new, and they are much lighter and less expensive than movie lights. You can often tune their color temperature as needed. They stay cool, as well.</a:t>
            </a:r>
          </a:p>
          <a:p>
            <a:endParaRPr lang="en-US" dirty="0"/>
          </a:p>
          <a:p>
            <a:r>
              <a:rPr lang="en-US" dirty="0"/>
              <a:t>This makes them great for close to medium shots, but I’m not yet confident you can use a set of these to do really strong lighting, like the previous incandescent lights.</a:t>
            </a:r>
          </a:p>
        </p:txBody>
      </p:sp>
      <p:sp>
        <p:nvSpPr>
          <p:cNvPr id="4" name="Slide Number Placeholder 3">
            <a:extLst>
              <a:ext uri="{FF2B5EF4-FFF2-40B4-BE49-F238E27FC236}">
                <a16:creationId xmlns:a16="http://schemas.microsoft.com/office/drawing/2014/main" id="{C7C6A042-11B1-EA88-82CF-F0183AFDC1DA}"/>
              </a:ext>
            </a:extLst>
          </p:cNvPr>
          <p:cNvSpPr>
            <a:spLocks noGrp="1"/>
          </p:cNvSpPr>
          <p:nvPr>
            <p:ph type="sldNum" sz="quarter" idx="5"/>
          </p:nvPr>
        </p:nvSpPr>
        <p:spPr/>
        <p:txBody>
          <a:bodyPr/>
          <a:lstStyle/>
          <a:p>
            <a:fld id="{4A5E1837-C810-4BC4-983E-CAC27E4F7226}" type="slidenum">
              <a:rPr lang="en-US" smtClean="0"/>
              <a:t>18</a:t>
            </a:fld>
            <a:endParaRPr lang="en-US"/>
          </a:p>
        </p:txBody>
      </p:sp>
    </p:spTree>
    <p:extLst>
      <p:ext uri="{BB962C8B-B14F-4D97-AF65-F5344CB8AC3E}">
        <p14:creationId xmlns:p14="http://schemas.microsoft.com/office/powerpoint/2010/main" val="26310183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CB806-259A-4F12-CB2C-F22455089A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6B0480-7882-48DC-599F-36AF0F05B0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A19EE7-09E5-3122-CB79-5B0EF63DD45E}"/>
              </a:ext>
            </a:extLst>
          </p:cNvPr>
          <p:cNvSpPr>
            <a:spLocks noGrp="1"/>
          </p:cNvSpPr>
          <p:nvPr>
            <p:ph type="body" idx="1"/>
          </p:nvPr>
        </p:nvSpPr>
        <p:spPr/>
        <p:txBody>
          <a:bodyPr/>
          <a:lstStyle/>
          <a:p>
            <a:r>
              <a:rPr lang="en-US" dirty="0"/>
              <a:t>I’ve used </a:t>
            </a:r>
            <a:r>
              <a:rPr lang="en-US" dirty="0" err="1"/>
              <a:t>worklamps</a:t>
            </a:r>
            <a:r>
              <a:rPr lang="en-US" dirty="0"/>
              <a:t> before. You can’t change their color temperature, and you rarely can change their intensity, but they are cheap as dirt.</a:t>
            </a:r>
          </a:p>
          <a:p>
            <a:endParaRPr lang="en-US" dirty="0"/>
          </a:p>
          <a:p>
            <a:r>
              <a:rPr lang="en-US" dirty="0"/>
              <a:t>They are a broad open light, which is great for construction, but problematic if you want to make shapes with your light, or if you need barn doors on them.</a:t>
            </a:r>
          </a:p>
          <a:p>
            <a:endParaRPr lang="en-US" dirty="0"/>
          </a:p>
          <a:p>
            <a:r>
              <a:rPr lang="en-US" dirty="0"/>
              <a:t>Take the grid off them, so you don’t cast shadows, but be aware they also get super hot.</a:t>
            </a:r>
          </a:p>
          <a:p>
            <a:endParaRPr lang="en-US" dirty="0"/>
          </a:p>
          <a:p>
            <a:r>
              <a:rPr lang="en-US" dirty="0"/>
              <a:t>If you haven’t figured out by now, whoever’s working your lights needs good strong gloves.</a:t>
            </a:r>
          </a:p>
        </p:txBody>
      </p:sp>
      <p:sp>
        <p:nvSpPr>
          <p:cNvPr id="4" name="Slide Number Placeholder 3">
            <a:extLst>
              <a:ext uri="{FF2B5EF4-FFF2-40B4-BE49-F238E27FC236}">
                <a16:creationId xmlns:a16="http://schemas.microsoft.com/office/drawing/2014/main" id="{DF47704A-3CC2-195E-7359-DB95430B8B52}"/>
              </a:ext>
            </a:extLst>
          </p:cNvPr>
          <p:cNvSpPr>
            <a:spLocks noGrp="1"/>
          </p:cNvSpPr>
          <p:nvPr>
            <p:ph type="sldNum" sz="quarter" idx="5"/>
          </p:nvPr>
        </p:nvSpPr>
        <p:spPr/>
        <p:txBody>
          <a:bodyPr/>
          <a:lstStyle/>
          <a:p>
            <a:fld id="{4A5E1837-C810-4BC4-983E-CAC27E4F7226}" type="slidenum">
              <a:rPr lang="en-US" smtClean="0"/>
              <a:t>19</a:t>
            </a:fld>
            <a:endParaRPr lang="en-US"/>
          </a:p>
        </p:txBody>
      </p:sp>
    </p:spTree>
    <p:extLst>
      <p:ext uri="{BB962C8B-B14F-4D97-AF65-F5344CB8AC3E}">
        <p14:creationId xmlns:p14="http://schemas.microsoft.com/office/powerpoint/2010/main" val="656018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this is me.</a:t>
            </a:r>
          </a:p>
          <a:p>
            <a:endParaRPr lang="en-US" dirty="0"/>
          </a:p>
          <a:p>
            <a:r>
              <a:rPr lang="en-US" dirty="0"/>
              <a:t>My name is Edward. I’m a writer and a filmmaker. I’ve been making movies since around 1999. My first feature film premiered in 2003 and my latest in 2021.</a:t>
            </a:r>
          </a:p>
          <a:p>
            <a:endParaRPr lang="en-US" dirty="0"/>
          </a:p>
          <a:p>
            <a:r>
              <a:rPr lang="en-US" dirty="0"/>
              <a:t>Short films are a lot easier to make than features. You can experiment with short films, try out new techniques and new tools. I’m always going to encourage people to try short films. A lot of what I’m talking about here generally applies to short films, but is also useful on longer projects.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One of the things that happens to me is that I get some crazy idea and I just plow into it like a bull. This is how I ended up making a couple comedy web series with more than a hundred episodes, shooting everything in a couple long days. That kind of energy isn’t as useful for making a feature film. A feature film has more logistics to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That said, I’ve somehow managed to make four so far, so it’s gotta be possible.</a:t>
            </a:r>
          </a:p>
          <a:p>
            <a:endParaRPr lang="en-US" dirty="0"/>
          </a:p>
        </p:txBody>
      </p:sp>
      <p:sp>
        <p:nvSpPr>
          <p:cNvPr id="4" name="Slide Number Placeholder 3"/>
          <p:cNvSpPr>
            <a:spLocks noGrp="1"/>
          </p:cNvSpPr>
          <p:nvPr>
            <p:ph type="sldNum" sz="quarter" idx="5"/>
          </p:nvPr>
        </p:nvSpPr>
        <p:spPr/>
        <p:txBody>
          <a:bodyPr/>
          <a:lstStyle/>
          <a:p>
            <a:fld id="{4A5E1837-C810-4BC4-983E-CAC27E4F7226}" type="slidenum">
              <a:rPr lang="en-US" smtClean="0"/>
              <a:t>2</a:t>
            </a:fld>
            <a:endParaRPr lang="en-US"/>
          </a:p>
        </p:txBody>
      </p:sp>
    </p:spTree>
    <p:extLst>
      <p:ext uri="{BB962C8B-B14F-4D97-AF65-F5344CB8AC3E}">
        <p14:creationId xmlns:p14="http://schemas.microsoft.com/office/powerpoint/2010/main" val="25330428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D9660-4562-212A-BDC1-DB03A25D19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BDB329-7989-95EB-DB83-B952BE75DB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6D6081-C3C1-8E50-8297-20E18C304D79}"/>
              </a:ext>
            </a:extLst>
          </p:cNvPr>
          <p:cNvSpPr>
            <a:spLocks noGrp="1"/>
          </p:cNvSpPr>
          <p:nvPr>
            <p:ph type="body" idx="1"/>
          </p:nvPr>
        </p:nvSpPr>
        <p:spPr/>
        <p:txBody>
          <a:bodyPr/>
          <a:lstStyle/>
          <a:p>
            <a:r>
              <a:rPr lang="en-US" dirty="0"/>
              <a:t>A lot of flashlights and small illuminators like this can come in handy, especially in tight spaces such as a tunnel or a car. A lot of folks already have something like this.</a:t>
            </a:r>
          </a:p>
          <a:p>
            <a:endParaRPr lang="en-US" dirty="0"/>
          </a:p>
          <a:p>
            <a:r>
              <a:rPr lang="en-US" dirty="0"/>
              <a:t>In some cases, I would consider using a light from a cell phone in this way. Again, it has to be tight quarters, because that light doesn’t penetrate distance much.</a:t>
            </a:r>
          </a:p>
          <a:p>
            <a:endParaRPr lang="en-US" dirty="0"/>
          </a:p>
          <a:p>
            <a:r>
              <a:rPr lang="en-US" dirty="0"/>
              <a:t>Alternately, if you have a flashlight that is especially bright, such as a diving light, those can be used very creatively, if need be.</a:t>
            </a:r>
          </a:p>
        </p:txBody>
      </p:sp>
      <p:sp>
        <p:nvSpPr>
          <p:cNvPr id="4" name="Slide Number Placeholder 3">
            <a:extLst>
              <a:ext uri="{FF2B5EF4-FFF2-40B4-BE49-F238E27FC236}">
                <a16:creationId xmlns:a16="http://schemas.microsoft.com/office/drawing/2014/main" id="{F4762131-9EAE-EF21-1003-96F344A0AFE1}"/>
              </a:ext>
            </a:extLst>
          </p:cNvPr>
          <p:cNvSpPr>
            <a:spLocks noGrp="1"/>
          </p:cNvSpPr>
          <p:nvPr>
            <p:ph type="sldNum" sz="quarter" idx="5"/>
          </p:nvPr>
        </p:nvSpPr>
        <p:spPr/>
        <p:txBody>
          <a:bodyPr/>
          <a:lstStyle/>
          <a:p>
            <a:fld id="{4A5E1837-C810-4BC4-983E-CAC27E4F7226}" type="slidenum">
              <a:rPr lang="en-US" smtClean="0"/>
              <a:t>20</a:t>
            </a:fld>
            <a:endParaRPr lang="en-US"/>
          </a:p>
        </p:txBody>
      </p:sp>
    </p:spTree>
    <p:extLst>
      <p:ext uri="{BB962C8B-B14F-4D97-AF65-F5344CB8AC3E}">
        <p14:creationId xmlns:p14="http://schemas.microsoft.com/office/powerpoint/2010/main" val="3597507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FD860-9368-08A3-C39F-CAC5E9273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41C783-73F8-C72C-F0CF-2D25A2ACE4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06B7CD-1F72-AEAF-B1D3-78DCB379D3A6}"/>
              </a:ext>
            </a:extLst>
          </p:cNvPr>
          <p:cNvSpPr>
            <a:spLocks noGrp="1"/>
          </p:cNvSpPr>
          <p:nvPr>
            <p:ph type="body" idx="1"/>
          </p:nvPr>
        </p:nvSpPr>
        <p:spPr/>
        <p:txBody>
          <a:bodyPr/>
          <a:lstStyle/>
          <a:p>
            <a:r>
              <a:rPr lang="en-US" dirty="0"/>
              <a:t>I picked up a set of photofloods just like these for a hundred bucks twenty years ago and I still use them.</a:t>
            </a:r>
          </a:p>
          <a:p>
            <a:endParaRPr lang="en-US" dirty="0"/>
          </a:p>
          <a:p>
            <a:r>
              <a:rPr lang="en-US" dirty="0"/>
              <a:t>Like the LED lights, they don’t have a lot of range to them, but they can light a thing nearby.</a:t>
            </a:r>
          </a:p>
        </p:txBody>
      </p:sp>
      <p:sp>
        <p:nvSpPr>
          <p:cNvPr id="4" name="Slide Number Placeholder 3">
            <a:extLst>
              <a:ext uri="{FF2B5EF4-FFF2-40B4-BE49-F238E27FC236}">
                <a16:creationId xmlns:a16="http://schemas.microsoft.com/office/drawing/2014/main" id="{2C7B8AE7-1E18-DBB8-ED7D-75DD7085B717}"/>
              </a:ext>
            </a:extLst>
          </p:cNvPr>
          <p:cNvSpPr>
            <a:spLocks noGrp="1"/>
          </p:cNvSpPr>
          <p:nvPr>
            <p:ph type="sldNum" sz="quarter" idx="5"/>
          </p:nvPr>
        </p:nvSpPr>
        <p:spPr/>
        <p:txBody>
          <a:bodyPr/>
          <a:lstStyle/>
          <a:p>
            <a:fld id="{4A5E1837-C810-4BC4-983E-CAC27E4F7226}" type="slidenum">
              <a:rPr lang="en-US" smtClean="0"/>
              <a:t>21</a:t>
            </a:fld>
            <a:endParaRPr lang="en-US"/>
          </a:p>
        </p:txBody>
      </p:sp>
    </p:spTree>
    <p:extLst>
      <p:ext uri="{BB962C8B-B14F-4D97-AF65-F5344CB8AC3E}">
        <p14:creationId xmlns:p14="http://schemas.microsoft.com/office/powerpoint/2010/main" val="26723597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73041-A614-CB4F-43A9-8A6F5F8A3E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531D2B-5A84-853F-57CA-1685E14919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13DC97-06CA-C36C-D52E-11245E89CFDF}"/>
              </a:ext>
            </a:extLst>
          </p:cNvPr>
          <p:cNvSpPr>
            <a:spLocks noGrp="1"/>
          </p:cNvSpPr>
          <p:nvPr>
            <p:ph type="body" idx="1"/>
          </p:nvPr>
        </p:nvSpPr>
        <p:spPr/>
        <p:txBody>
          <a:bodyPr/>
          <a:lstStyle/>
          <a:p>
            <a:r>
              <a:rPr lang="en-US" dirty="0"/>
              <a:t>As a rule, I would avoid using any “house” lighting completely. </a:t>
            </a:r>
          </a:p>
          <a:p>
            <a:endParaRPr lang="en-US" dirty="0"/>
          </a:p>
          <a:p>
            <a:r>
              <a:rPr lang="en-US" dirty="0"/>
              <a:t>House lights are hardly ever strong enough to even register much on video, and even if they are, they’re always some weird color temperature.</a:t>
            </a:r>
          </a:p>
          <a:p>
            <a:endParaRPr lang="en-US" dirty="0"/>
          </a:p>
          <a:p>
            <a:r>
              <a:rPr lang="en-US" dirty="0"/>
              <a:t>That said, any port in a storm, and if you can’t get any other source of light, these will work, as long as you white-balance your camera each time you change the angle.</a:t>
            </a:r>
          </a:p>
        </p:txBody>
      </p:sp>
      <p:sp>
        <p:nvSpPr>
          <p:cNvPr id="4" name="Slide Number Placeholder 3">
            <a:extLst>
              <a:ext uri="{FF2B5EF4-FFF2-40B4-BE49-F238E27FC236}">
                <a16:creationId xmlns:a16="http://schemas.microsoft.com/office/drawing/2014/main" id="{02052D51-5A92-8EF6-8AEB-D175830166A9}"/>
              </a:ext>
            </a:extLst>
          </p:cNvPr>
          <p:cNvSpPr>
            <a:spLocks noGrp="1"/>
          </p:cNvSpPr>
          <p:nvPr>
            <p:ph type="sldNum" sz="quarter" idx="5"/>
          </p:nvPr>
        </p:nvSpPr>
        <p:spPr/>
        <p:txBody>
          <a:bodyPr/>
          <a:lstStyle/>
          <a:p>
            <a:fld id="{4A5E1837-C810-4BC4-983E-CAC27E4F7226}" type="slidenum">
              <a:rPr lang="en-US" smtClean="0"/>
              <a:t>22</a:t>
            </a:fld>
            <a:endParaRPr lang="en-US"/>
          </a:p>
        </p:txBody>
      </p:sp>
    </p:spTree>
    <p:extLst>
      <p:ext uri="{BB962C8B-B14F-4D97-AF65-F5344CB8AC3E}">
        <p14:creationId xmlns:p14="http://schemas.microsoft.com/office/powerpoint/2010/main" val="15415436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85FF5-DBCB-26DE-33CF-0571F87E4A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CAD299-59CE-0919-63DC-3436B01609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BE08FB-6D4C-4604-0116-4850ECAD1CFB}"/>
              </a:ext>
            </a:extLst>
          </p:cNvPr>
          <p:cNvSpPr>
            <a:spLocks noGrp="1"/>
          </p:cNvSpPr>
          <p:nvPr>
            <p:ph type="body" idx="1"/>
          </p:nvPr>
        </p:nvSpPr>
        <p:spPr/>
        <p:txBody>
          <a:bodyPr/>
          <a:lstStyle/>
          <a:p>
            <a:r>
              <a:rPr lang="en-US" dirty="0"/>
              <a:t>It’s a big world and there are all kinds of weird lights out there. If you see something that inspires you, then explore it!</a:t>
            </a:r>
          </a:p>
          <a:p>
            <a:endParaRPr lang="en-US" dirty="0"/>
          </a:p>
          <a:p>
            <a:r>
              <a:rPr lang="en-US" dirty="0"/>
              <a:t>Remember, lights add depth and texture and interest.</a:t>
            </a:r>
          </a:p>
          <a:p>
            <a:endParaRPr lang="en-US" dirty="0"/>
          </a:p>
          <a:p>
            <a:r>
              <a:rPr lang="en-US" dirty="0"/>
              <a:t>Something like this could be a fancy post-production effect, but if you can get it in the lighting, it’ll look very cool, and it’ll act naturally around your subject.</a:t>
            </a:r>
          </a:p>
        </p:txBody>
      </p:sp>
      <p:sp>
        <p:nvSpPr>
          <p:cNvPr id="4" name="Slide Number Placeholder 3">
            <a:extLst>
              <a:ext uri="{FF2B5EF4-FFF2-40B4-BE49-F238E27FC236}">
                <a16:creationId xmlns:a16="http://schemas.microsoft.com/office/drawing/2014/main" id="{E134B687-3BF6-D3E3-7C18-8AB175C67405}"/>
              </a:ext>
            </a:extLst>
          </p:cNvPr>
          <p:cNvSpPr>
            <a:spLocks noGrp="1"/>
          </p:cNvSpPr>
          <p:nvPr>
            <p:ph type="sldNum" sz="quarter" idx="5"/>
          </p:nvPr>
        </p:nvSpPr>
        <p:spPr/>
        <p:txBody>
          <a:bodyPr/>
          <a:lstStyle/>
          <a:p>
            <a:fld id="{4A5E1837-C810-4BC4-983E-CAC27E4F7226}" type="slidenum">
              <a:rPr lang="en-US" smtClean="0"/>
              <a:t>23</a:t>
            </a:fld>
            <a:endParaRPr lang="en-US"/>
          </a:p>
        </p:txBody>
      </p:sp>
    </p:spTree>
    <p:extLst>
      <p:ext uri="{BB962C8B-B14F-4D97-AF65-F5344CB8AC3E}">
        <p14:creationId xmlns:p14="http://schemas.microsoft.com/office/powerpoint/2010/main" val="4067852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Okay. </a:t>
            </a:r>
          </a:p>
          <a:p>
            <a:endParaRPr lang="en-US" dirty="0"/>
          </a:p>
          <a:p>
            <a:r>
              <a:rPr lang="en-US" dirty="0"/>
              <a:t>The basic setup for imaging is three-point lighting.</a:t>
            </a:r>
          </a:p>
          <a:p>
            <a:endParaRPr lang="en-US" dirty="0"/>
          </a:p>
          <a:p>
            <a:r>
              <a:rPr lang="en-US" dirty="0"/>
              <a:t>The key light is the primary light. It usually shows us the most important things.</a:t>
            </a:r>
          </a:p>
          <a:p>
            <a:endParaRPr lang="en-US" dirty="0"/>
          </a:p>
          <a:p>
            <a:r>
              <a:rPr lang="en-US" dirty="0"/>
              <a:t>As you probably know from playing with flashlights, if there is a single source of light, everything not lit is in deep shadows. A fill light is a softer light that puts a little light into those shadows, showing more of the subject.</a:t>
            </a:r>
          </a:p>
          <a:p>
            <a:endParaRPr lang="en-US" dirty="0"/>
          </a:p>
          <a:p>
            <a:r>
              <a:rPr lang="en-US" dirty="0"/>
              <a:t>As a final touch, in order to pull the subject from the background, we often use a third light, called a hair light or a rim light or a back light. This casts light on the subject and makes their edges pop from the background.</a:t>
            </a:r>
          </a:p>
          <a:p>
            <a:endParaRPr lang="en-US" dirty="0"/>
          </a:p>
          <a:p>
            <a:r>
              <a:rPr lang="en-US" dirty="0"/>
              <a:t>It’s not always necessary to strictly adhere to three-point lighting, but I encourage you to start there.</a:t>
            </a:r>
          </a:p>
          <a:p>
            <a:endParaRPr lang="en-US" dirty="0"/>
          </a:p>
          <a:p>
            <a:r>
              <a:rPr lang="en-US" dirty="0"/>
              <a:t>If you want to make changes for style, go for it.</a:t>
            </a:r>
          </a:p>
        </p:txBody>
      </p:sp>
      <p:sp>
        <p:nvSpPr>
          <p:cNvPr id="4" name="Slide Number Placeholder 3"/>
          <p:cNvSpPr>
            <a:spLocks noGrp="1"/>
          </p:cNvSpPr>
          <p:nvPr>
            <p:ph type="sldNum" sz="quarter" idx="5"/>
          </p:nvPr>
        </p:nvSpPr>
        <p:spPr/>
        <p:txBody>
          <a:bodyPr/>
          <a:lstStyle/>
          <a:p>
            <a:fld id="{4A5E1837-C810-4BC4-983E-CAC27E4F7226}" type="slidenum">
              <a:rPr lang="en-US" smtClean="0"/>
              <a:t>24</a:t>
            </a:fld>
            <a:endParaRPr lang="en-US"/>
          </a:p>
        </p:txBody>
      </p:sp>
    </p:spTree>
    <p:extLst>
      <p:ext uri="{BB962C8B-B14F-4D97-AF65-F5344CB8AC3E}">
        <p14:creationId xmlns:p14="http://schemas.microsoft.com/office/powerpoint/2010/main" val="23646128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love this cheat-card. If you don’t, that’s okay, there are tons of other cheat cards online, just find one that works for you.</a:t>
            </a:r>
          </a:p>
          <a:p>
            <a:endParaRPr lang="en-US" dirty="0"/>
          </a:p>
          <a:p>
            <a:r>
              <a:rPr lang="en-US" dirty="0"/>
              <a:t>This shows twenty-four different ways of lighting the same subject, including little diagrams on how to set the lights to get that look.</a:t>
            </a:r>
          </a:p>
          <a:p>
            <a:endParaRPr lang="en-US" dirty="0"/>
          </a:p>
          <a:p>
            <a:r>
              <a:rPr lang="en-US" dirty="0"/>
              <a:t>As you can see, even with a small number of lights, there’s a ton of different ways you can create texture and depth for your subject.</a:t>
            </a:r>
          </a:p>
          <a:p>
            <a:endParaRPr lang="en-US" dirty="0"/>
          </a:p>
        </p:txBody>
      </p:sp>
      <p:sp>
        <p:nvSpPr>
          <p:cNvPr id="4" name="Slide Number Placeholder 3"/>
          <p:cNvSpPr>
            <a:spLocks noGrp="1"/>
          </p:cNvSpPr>
          <p:nvPr>
            <p:ph type="sldNum" sz="quarter" idx="5"/>
          </p:nvPr>
        </p:nvSpPr>
        <p:spPr/>
        <p:txBody>
          <a:bodyPr/>
          <a:lstStyle/>
          <a:p>
            <a:fld id="{4A5E1837-C810-4BC4-983E-CAC27E4F7226}" type="slidenum">
              <a:rPr lang="en-US" smtClean="0"/>
              <a:t>25</a:t>
            </a:fld>
            <a:endParaRPr lang="en-US"/>
          </a:p>
        </p:txBody>
      </p:sp>
    </p:spTree>
    <p:extLst>
      <p:ext uri="{BB962C8B-B14F-4D97-AF65-F5344CB8AC3E}">
        <p14:creationId xmlns:p14="http://schemas.microsoft.com/office/powerpoint/2010/main" val="25657786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 at this guy.</a:t>
            </a:r>
          </a:p>
          <a:p>
            <a:endParaRPr lang="en-US" dirty="0"/>
          </a:p>
          <a:p>
            <a:r>
              <a:rPr lang="en-US" dirty="0"/>
              <a:t>I used a stuffed animal because then it’s not so precious and I’m not afraid of making mistakes.</a:t>
            </a:r>
          </a:p>
          <a:p>
            <a:endParaRPr lang="en-US" dirty="0"/>
          </a:p>
          <a:p>
            <a:r>
              <a:rPr lang="en-US" dirty="0"/>
              <a:t>I’d encourage you to experiment on your own, but use your own stuffed animal. And use a simple light, like your cell phone. Move the light around and see how it changes the look of your stuffed animal.</a:t>
            </a:r>
          </a:p>
          <a:p>
            <a:endParaRPr lang="en-US" dirty="0"/>
          </a:p>
          <a:p>
            <a:r>
              <a:rPr lang="en-US" dirty="0"/>
              <a:t>In case you think this sounds silly, it is.</a:t>
            </a:r>
          </a:p>
          <a:p>
            <a:endParaRPr lang="en-US" dirty="0"/>
          </a:p>
          <a:p>
            <a:r>
              <a:rPr lang="en-US" dirty="0"/>
              <a:t>But you’ll learn something and have fun doing it.</a:t>
            </a:r>
          </a:p>
          <a:p>
            <a:endParaRPr lang="en-US" dirty="0"/>
          </a:p>
          <a:p>
            <a:endParaRPr lang="en-US" dirty="0"/>
          </a:p>
        </p:txBody>
      </p:sp>
      <p:sp>
        <p:nvSpPr>
          <p:cNvPr id="4" name="Slide Number Placeholder 3"/>
          <p:cNvSpPr>
            <a:spLocks noGrp="1"/>
          </p:cNvSpPr>
          <p:nvPr>
            <p:ph type="sldNum" sz="quarter" idx="5"/>
          </p:nvPr>
        </p:nvSpPr>
        <p:spPr/>
        <p:txBody>
          <a:bodyPr/>
          <a:lstStyle/>
          <a:p>
            <a:fld id="{4A5E1837-C810-4BC4-983E-CAC27E4F7226}" type="slidenum">
              <a:rPr lang="en-US" smtClean="0"/>
              <a:t>26</a:t>
            </a:fld>
            <a:endParaRPr lang="en-US"/>
          </a:p>
        </p:txBody>
      </p:sp>
    </p:spTree>
    <p:extLst>
      <p:ext uri="{BB962C8B-B14F-4D97-AF65-F5344CB8AC3E}">
        <p14:creationId xmlns:p14="http://schemas.microsoft.com/office/powerpoint/2010/main" val="33398519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Hit up an art supply store and get yourself a bunch of colored cellophane. If your lights aren’t too hot, you can place the cellophane over the light and cast colored lights instead of white lights.</a:t>
            </a:r>
          </a:p>
          <a:p>
            <a:endParaRPr lang="en-US" dirty="0"/>
          </a:p>
          <a:p>
            <a:r>
              <a:rPr lang="en-US" dirty="0"/>
              <a:t>This lets you generate all kinds of neat effects, such as orange underlighting, which is very popular in comic books, and can also add a real sinister look to video.</a:t>
            </a:r>
          </a:p>
        </p:txBody>
      </p:sp>
      <p:sp>
        <p:nvSpPr>
          <p:cNvPr id="4" name="Slide Number Placeholder 3"/>
          <p:cNvSpPr>
            <a:spLocks noGrp="1"/>
          </p:cNvSpPr>
          <p:nvPr>
            <p:ph type="sldNum" sz="quarter" idx="5"/>
          </p:nvPr>
        </p:nvSpPr>
        <p:spPr/>
        <p:txBody>
          <a:bodyPr/>
          <a:lstStyle/>
          <a:p>
            <a:fld id="{4A5E1837-C810-4BC4-983E-CAC27E4F7226}" type="slidenum">
              <a:rPr lang="en-US" smtClean="0"/>
              <a:t>27</a:t>
            </a:fld>
            <a:endParaRPr lang="en-US"/>
          </a:p>
        </p:txBody>
      </p:sp>
    </p:spTree>
    <p:extLst>
      <p:ext uri="{BB962C8B-B14F-4D97-AF65-F5344CB8AC3E}">
        <p14:creationId xmlns:p14="http://schemas.microsoft.com/office/powerpoint/2010/main" val="9015967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38AE2-9F47-B382-C787-FCCA279D27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6D5721-F79A-CC17-D726-6CCD67CB79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BCC672-225A-E248-35AE-D6594AE7AB8F}"/>
              </a:ext>
            </a:extLst>
          </p:cNvPr>
          <p:cNvSpPr>
            <a:spLocks noGrp="1"/>
          </p:cNvSpPr>
          <p:nvPr>
            <p:ph type="body" idx="1"/>
          </p:nvPr>
        </p:nvSpPr>
        <p:spPr/>
        <p:txBody>
          <a:bodyPr/>
          <a:lstStyle/>
          <a:p>
            <a:r>
              <a:rPr lang="en-US" dirty="0"/>
              <a:t>This lighting effect is using a </a:t>
            </a:r>
            <a:r>
              <a:rPr lang="en-US" dirty="0" err="1"/>
              <a:t>cuculoris</a:t>
            </a:r>
            <a:r>
              <a:rPr lang="en-US" dirty="0"/>
              <a:t>, although we usually call them cookies.</a:t>
            </a:r>
          </a:p>
          <a:p>
            <a:endParaRPr lang="en-US" dirty="0"/>
          </a:p>
          <a:p>
            <a:r>
              <a:rPr lang="en-US" dirty="0"/>
              <a:t>A solid object – foamcore, cardboard, metal, whatever – has shapes cut out of it, and then light is cast through the shapes to convey a setting.</a:t>
            </a:r>
          </a:p>
          <a:p>
            <a:endParaRPr lang="en-US" dirty="0"/>
          </a:p>
          <a:p>
            <a:r>
              <a:rPr lang="en-US" dirty="0"/>
              <a:t>On the left, the idea was to convey sunlight streaming through a distant window, into a basement.</a:t>
            </a:r>
          </a:p>
          <a:p>
            <a:endParaRPr lang="en-US" dirty="0"/>
          </a:p>
          <a:p>
            <a:r>
              <a:rPr lang="en-US" dirty="0"/>
              <a:t>On the right, the cookie is used to help enhance the water, by taking advantage of how water lenses light.</a:t>
            </a:r>
          </a:p>
        </p:txBody>
      </p:sp>
      <p:sp>
        <p:nvSpPr>
          <p:cNvPr id="4" name="Slide Number Placeholder 3">
            <a:extLst>
              <a:ext uri="{FF2B5EF4-FFF2-40B4-BE49-F238E27FC236}">
                <a16:creationId xmlns:a16="http://schemas.microsoft.com/office/drawing/2014/main" id="{7A818BE1-0508-71D7-A729-89DDFE2CEAE8}"/>
              </a:ext>
            </a:extLst>
          </p:cNvPr>
          <p:cNvSpPr>
            <a:spLocks noGrp="1"/>
          </p:cNvSpPr>
          <p:nvPr>
            <p:ph type="sldNum" sz="quarter" idx="5"/>
          </p:nvPr>
        </p:nvSpPr>
        <p:spPr/>
        <p:txBody>
          <a:bodyPr/>
          <a:lstStyle/>
          <a:p>
            <a:fld id="{4A5E1837-C810-4BC4-983E-CAC27E4F7226}" type="slidenum">
              <a:rPr lang="en-US" smtClean="0"/>
              <a:t>28</a:t>
            </a:fld>
            <a:endParaRPr lang="en-US"/>
          </a:p>
        </p:txBody>
      </p:sp>
    </p:spTree>
    <p:extLst>
      <p:ext uri="{BB962C8B-B14F-4D97-AF65-F5344CB8AC3E}">
        <p14:creationId xmlns:p14="http://schemas.microsoft.com/office/powerpoint/2010/main" val="1551703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319B3-5F83-5D00-236D-C966743C25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73F0B1-4753-FE20-A9E2-C9FD9469A7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862998-B195-6C07-CFD1-DFE6A34D5B38}"/>
              </a:ext>
            </a:extLst>
          </p:cNvPr>
          <p:cNvSpPr>
            <a:spLocks noGrp="1"/>
          </p:cNvSpPr>
          <p:nvPr>
            <p:ph type="body" idx="1"/>
          </p:nvPr>
        </p:nvSpPr>
        <p:spPr/>
        <p:txBody>
          <a:bodyPr/>
          <a:lstStyle/>
          <a:p>
            <a:r>
              <a:rPr lang="en-US" dirty="0"/>
              <a:t>Rear projection is when you set up a projector, or even some physical thing like a light with a cookie, but instead of casting it on your subject, you project that imagery on the background.</a:t>
            </a:r>
          </a:p>
          <a:p>
            <a:endParaRPr lang="en-US" dirty="0"/>
          </a:p>
          <a:p>
            <a:r>
              <a:rPr lang="en-US" dirty="0"/>
              <a:t>In a situation like the above, it was to give us a creepy vibe during an interview.</a:t>
            </a:r>
          </a:p>
          <a:p>
            <a:endParaRPr lang="en-US" dirty="0"/>
          </a:p>
          <a:p>
            <a:r>
              <a:rPr lang="en-US" dirty="0"/>
              <a:t>In many situations, rear projection can be used to create an entire scenario, including very realistic effects. You might remember rear projection being common in older movies where people are driving a car, and behind them, through the windows, you can see houses or trees or buildings streaming by. That’s rear-projection.</a:t>
            </a:r>
          </a:p>
          <a:p>
            <a:endParaRPr lang="en-US" dirty="0"/>
          </a:p>
          <a:p>
            <a:r>
              <a:rPr lang="en-US" dirty="0"/>
              <a:t>Technically, rear-projection is when the projector is behind the background screen. Front-projection is when the projector is in front of the screen. But don’t get too hung up on that – if you’re talking casually about it with your crew, you can just say “We’re going to use projection on that background” and they’ll know what you’re talking about.</a:t>
            </a:r>
          </a:p>
        </p:txBody>
      </p:sp>
      <p:sp>
        <p:nvSpPr>
          <p:cNvPr id="4" name="Slide Number Placeholder 3">
            <a:extLst>
              <a:ext uri="{FF2B5EF4-FFF2-40B4-BE49-F238E27FC236}">
                <a16:creationId xmlns:a16="http://schemas.microsoft.com/office/drawing/2014/main" id="{192439A5-520A-20D8-3BB7-E1C82FB05A60}"/>
              </a:ext>
            </a:extLst>
          </p:cNvPr>
          <p:cNvSpPr>
            <a:spLocks noGrp="1"/>
          </p:cNvSpPr>
          <p:nvPr>
            <p:ph type="sldNum" sz="quarter" idx="5"/>
          </p:nvPr>
        </p:nvSpPr>
        <p:spPr/>
        <p:txBody>
          <a:bodyPr/>
          <a:lstStyle/>
          <a:p>
            <a:fld id="{4A5E1837-C810-4BC4-983E-CAC27E4F7226}" type="slidenum">
              <a:rPr lang="en-US" smtClean="0"/>
              <a:t>29</a:t>
            </a:fld>
            <a:endParaRPr lang="en-US"/>
          </a:p>
        </p:txBody>
      </p:sp>
    </p:spTree>
    <p:extLst>
      <p:ext uri="{BB962C8B-B14F-4D97-AF65-F5344CB8AC3E}">
        <p14:creationId xmlns:p14="http://schemas.microsoft.com/office/powerpoint/2010/main" val="3501133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those of you interested in a more hands-on experience, we run filmmaking workshops at various conferences and conventions.</a:t>
            </a:r>
          </a:p>
          <a:p>
            <a:endParaRPr lang="en-US" dirty="0"/>
          </a:p>
          <a:p>
            <a:r>
              <a:rPr lang="en-US" dirty="0"/>
              <a:t>The next one coming up will be over Easter weekend, in the Sea-Tac area, at a sci-fi literary convention called Norwescon. We’re not the main thrust of the convention. They just host our workshop among their other events. If the event looks like it’ll be fun, think of our workshop as extra fun.</a:t>
            </a:r>
          </a:p>
        </p:txBody>
      </p:sp>
      <p:sp>
        <p:nvSpPr>
          <p:cNvPr id="4" name="Slide Number Placeholder 3"/>
          <p:cNvSpPr>
            <a:spLocks noGrp="1"/>
          </p:cNvSpPr>
          <p:nvPr>
            <p:ph type="sldNum" sz="quarter" idx="5"/>
          </p:nvPr>
        </p:nvSpPr>
        <p:spPr/>
        <p:txBody>
          <a:bodyPr/>
          <a:lstStyle/>
          <a:p>
            <a:fld id="{4A5E1837-C810-4BC4-983E-CAC27E4F7226}" type="slidenum">
              <a:rPr lang="en-US" smtClean="0"/>
              <a:t>3</a:t>
            </a:fld>
            <a:endParaRPr lang="en-US"/>
          </a:p>
        </p:txBody>
      </p:sp>
    </p:spTree>
    <p:extLst>
      <p:ext uri="{BB962C8B-B14F-4D97-AF65-F5344CB8AC3E}">
        <p14:creationId xmlns:p14="http://schemas.microsoft.com/office/powerpoint/2010/main" val="13347355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 shot from a project we did. It had a few things going on.</a:t>
            </a:r>
          </a:p>
          <a:p>
            <a:endParaRPr lang="en-US" dirty="0"/>
          </a:p>
          <a:p>
            <a:r>
              <a:rPr lang="en-US" dirty="0"/>
              <a:t>First, our actor has a </a:t>
            </a:r>
            <a:r>
              <a:rPr lang="en-US" dirty="0" err="1"/>
              <a:t>keylight</a:t>
            </a:r>
            <a:r>
              <a:rPr lang="en-US" dirty="0"/>
              <a:t> off to the left.</a:t>
            </a:r>
          </a:p>
          <a:p>
            <a:endParaRPr lang="en-US" dirty="0"/>
          </a:p>
          <a:p>
            <a:r>
              <a:rPr lang="en-US" dirty="0"/>
              <a:t>Second, he has a blue hair light. You can see it around his head.</a:t>
            </a:r>
          </a:p>
          <a:p>
            <a:endParaRPr lang="en-US" dirty="0"/>
          </a:p>
          <a:p>
            <a:r>
              <a:rPr lang="en-US" dirty="0"/>
              <a:t>Third, we used a toy to front-project stars and space dust on the white wall behind him. During the video, the toy is constantly rotating, so the stars are always in motion.</a:t>
            </a:r>
          </a:p>
          <a:p>
            <a:endParaRPr lang="en-US" dirty="0"/>
          </a:p>
          <a:p>
            <a:r>
              <a:rPr lang="en-US" dirty="0"/>
              <a:t>Fourth, we used an office video projector to front-project a stable image of the Moon on the wall.</a:t>
            </a:r>
          </a:p>
          <a:p>
            <a:endParaRPr lang="en-US" dirty="0"/>
          </a:p>
          <a:p>
            <a:r>
              <a:rPr lang="en-US" dirty="0"/>
              <a:t>And finally, in post-production, we added an Eagle lander orbiting the projection of the moon.</a:t>
            </a:r>
          </a:p>
          <a:p>
            <a:endParaRPr lang="en-US" dirty="0"/>
          </a:p>
          <a:p>
            <a:r>
              <a:rPr lang="en-US" dirty="0"/>
              <a:t>This is how a lot of different lighting elements can all come together to make an image the way you want it.</a:t>
            </a:r>
          </a:p>
          <a:p>
            <a:endParaRPr lang="en-US" dirty="0"/>
          </a:p>
          <a:p>
            <a:r>
              <a:rPr lang="en-US" dirty="0"/>
              <a:t>Okay, there’s always more to talk about with lighting, but let’s move on for now.</a:t>
            </a:r>
          </a:p>
        </p:txBody>
      </p:sp>
      <p:sp>
        <p:nvSpPr>
          <p:cNvPr id="4" name="Slide Number Placeholder 3"/>
          <p:cNvSpPr>
            <a:spLocks noGrp="1"/>
          </p:cNvSpPr>
          <p:nvPr>
            <p:ph type="sldNum" sz="quarter" idx="5"/>
          </p:nvPr>
        </p:nvSpPr>
        <p:spPr/>
        <p:txBody>
          <a:bodyPr/>
          <a:lstStyle/>
          <a:p>
            <a:fld id="{4A5E1837-C810-4BC4-983E-CAC27E4F7226}" type="slidenum">
              <a:rPr lang="en-US" smtClean="0"/>
              <a:t>30</a:t>
            </a:fld>
            <a:endParaRPr lang="en-US"/>
          </a:p>
        </p:txBody>
      </p:sp>
    </p:spTree>
    <p:extLst>
      <p:ext uri="{BB962C8B-B14F-4D97-AF65-F5344CB8AC3E}">
        <p14:creationId xmlns:p14="http://schemas.microsoft.com/office/powerpoint/2010/main" val="39555273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Planning is going to save your bacon.</a:t>
            </a:r>
          </a:p>
          <a:p>
            <a:endParaRPr lang="en-US" dirty="0"/>
          </a:p>
          <a:p>
            <a:r>
              <a:rPr lang="en-US" dirty="0"/>
              <a:t>Except for very trivial productions, it’s true that the better you plan, the more likely you are to succeed.</a:t>
            </a:r>
          </a:p>
          <a:p>
            <a:endParaRPr lang="en-US" dirty="0"/>
          </a:p>
          <a:p>
            <a:r>
              <a:rPr lang="en-US" dirty="0"/>
              <a:t>Think of it this way: everything up to the first day on set that is planned is </a:t>
            </a:r>
            <a:r>
              <a:rPr lang="en-US" i="1" dirty="0"/>
              <a:t>filling up your gas tank </a:t>
            </a:r>
            <a:r>
              <a:rPr lang="en-US" dirty="0"/>
              <a:t>to be able to handle this project. Once you start filming, you use that gas. So, the more planning you can do, the more gas in your tank.</a:t>
            </a:r>
          </a:p>
          <a:p>
            <a:endParaRPr lang="en-US" dirty="0"/>
          </a:p>
          <a:p>
            <a:r>
              <a:rPr lang="en-US" dirty="0"/>
              <a:t>I’ve included some things in this section that maybe might be better called Development, but let’s see if it still makes sense.</a:t>
            </a:r>
          </a:p>
          <a:p>
            <a:endParaRPr lang="en-US" dirty="0"/>
          </a:p>
          <a:p>
            <a:r>
              <a:rPr lang="en-US" dirty="0"/>
              <a:t>I broke it up into these categories because I thought it might be fun to look at it this way, and also, I want to stress two things: First, I probably have forgotten something, and second, you’ll likely organize your projects in different ways. Whatever works for you, whatever gets the job done so your production is smooth, that is the best way of doing it.</a:t>
            </a:r>
          </a:p>
          <a:p>
            <a:endParaRPr lang="en-US" dirty="0"/>
          </a:p>
          <a:p>
            <a:r>
              <a:rPr lang="en-US" dirty="0"/>
              <a:t>I’m not going to go too deep into some details because I want to focus on preproduction, which is planning.</a:t>
            </a:r>
          </a:p>
          <a:p>
            <a:endParaRPr lang="en-US" dirty="0"/>
          </a:p>
          <a:p>
            <a:r>
              <a:rPr lang="en-US" dirty="0"/>
              <a:t>Okay, onward…</a:t>
            </a:r>
          </a:p>
        </p:txBody>
      </p:sp>
      <p:sp>
        <p:nvSpPr>
          <p:cNvPr id="4" name="Slide Number Placeholder 3"/>
          <p:cNvSpPr>
            <a:spLocks noGrp="1"/>
          </p:cNvSpPr>
          <p:nvPr>
            <p:ph type="sldNum" sz="quarter" idx="5"/>
          </p:nvPr>
        </p:nvSpPr>
        <p:spPr/>
        <p:txBody>
          <a:bodyPr/>
          <a:lstStyle/>
          <a:p>
            <a:fld id="{4A5E1837-C810-4BC4-983E-CAC27E4F7226}" type="slidenum">
              <a:rPr lang="en-US" smtClean="0"/>
              <a:t>31</a:t>
            </a:fld>
            <a:endParaRPr lang="en-US"/>
          </a:p>
        </p:txBody>
      </p:sp>
    </p:spTree>
    <p:extLst>
      <p:ext uri="{BB962C8B-B14F-4D97-AF65-F5344CB8AC3E}">
        <p14:creationId xmlns:p14="http://schemas.microsoft.com/office/powerpoint/2010/main" val="36408675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Without a script, you ain’t getting’ anywhere.</a:t>
            </a:r>
          </a:p>
          <a:p>
            <a:endParaRPr lang="en-US" dirty="0"/>
          </a:p>
          <a:p>
            <a:r>
              <a:rPr lang="en-US" dirty="0"/>
              <a:t>Let’s get something out of the way, though. At a low-budget level like this, don’t worry too much about tools. I’ve written scripts using a ton of different tools, including Word, Notepad, Write, Scrivener, </a:t>
            </a:r>
            <a:r>
              <a:rPr lang="en-US" dirty="0" err="1"/>
              <a:t>Celtx</a:t>
            </a:r>
            <a:r>
              <a:rPr lang="en-US" dirty="0"/>
              <a:t>, </a:t>
            </a:r>
            <a:r>
              <a:rPr lang="en-US" dirty="0" err="1"/>
              <a:t>MovieMagic</a:t>
            </a:r>
            <a:r>
              <a:rPr lang="en-US" dirty="0"/>
              <a:t> Screenwriter, Final Draft, and many more.</a:t>
            </a:r>
          </a:p>
          <a:p>
            <a:endParaRPr lang="en-US" dirty="0"/>
          </a:p>
          <a:p>
            <a:r>
              <a:rPr lang="en-US" dirty="0"/>
              <a:t>Plus, there are screenwriting guides out there that are very useful if you need help with formatting.</a:t>
            </a:r>
          </a:p>
          <a:p>
            <a:endParaRPr lang="en-US" dirty="0"/>
          </a:p>
          <a:p>
            <a:r>
              <a:rPr lang="en-US" dirty="0"/>
              <a:t>Run your script by your main crew – your AD, your DP, your Producer, etc. Meet with them and walk through each scene. Make sure everyone has a rough idea how each scene will be addressed.</a:t>
            </a:r>
          </a:p>
          <a:p>
            <a:endParaRPr lang="en-US" dirty="0"/>
          </a:p>
          <a:p>
            <a:r>
              <a:rPr lang="en-US" dirty="0"/>
              <a:t>Meet with your cast and do readthroughs. Everybody gets a copy of the script, with their parts highlighted, and you all read through the script from top to bottom. Make sure it sounds good to your ears, that the actors are nailing the parts, and that everyone still feels good with it.</a:t>
            </a:r>
          </a:p>
          <a:p>
            <a:endParaRPr lang="en-US" dirty="0"/>
          </a:p>
          <a:p>
            <a:r>
              <a:rPr lang="en-US" dirty="0"/>
              <a:t>Usually, the script can be called “locked” at a certain point, but realistically, scripts get fiddled with all the time after they’ve been locked.</a:t>
            </a:r>
          </a:p>
          <a:p>
            <a:endParaRPr lang="en-US" dirty="0"/>
          </a:p>
          <a:p>
            <a:r>
              <a:rPr lang="en-US" dirty="0"/>
              <a:t>Remember that flexibility is a powerful tool!</a:t>
            </a:r>
          </a:p>
        </p:txBody>
      </p:sp>
      <p:sp>
        <p:nvSpPr>
          <p:cNvPr id="4" name="Slide Number Placeholder 3"/>
          <p:cNvSpPr>
            <a:spLocks noGrp="1"/>
          </p:cNvSpPr>
          <p:nvPr>
            <p:ph type="sldNum" sz="quarter" idx="5"/>
          </p:nvPr>
        </p:nvSpPr>
        <p:spPr/>
        <p:txBody>
          <a:bodyPr/>
          <a:lstStyle/>
          <a:p>
            <a:fld id="{4A5E1837-C810-4BC4-983E-CAC27E4F7226}" type="slidenum">
              <a:rPr lang="en-US" smtClean="0"/>
              <a:t>32</a:t>
            </a:fld>
            <a:endParaRPr lang="en-US"/>
          </a:p>
        </p:txBody>
      </p:sp>
    </p:spTree>
    <p:extLst>
      <p:ext uri="{BB962C8B-B14F-4D97-AF65-F5344CB8AC3E}">
        <p14:creationId xmlns:p14="http://schemas.microsoft.com/office/powerpoint/2010/main" val="3536736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5B095-275C-E45B-87AD-8B44A11716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EC648D-7868-D6F4-62F5-ACFC896F3A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AD7873-36CC-3645-234A-BE4EB620B95B}"/>
              </a:ext>
            </a:extLst>
          </p:cNvPr>
          <p:cNvSpPr>
            <a:spLocks noGrp="1"/>
          </p:cNvSpPr>
          <p:nvPr>
            <p:ph type="body" idx="1"/>
          </p:nvPr>
        </p:nvSpPr>
        <p:spPr/>
        <p:txBody>
          <a:bodyPr/>
          <a:lstStyle/>
          <a:p>
            <a:r>
              <a:rPr lang="en-US" dirty="0"/>
              <a:t>Once you feel comfortable with the script, once it’s reasonably locked, it’s time to break it down.</a:t>
            </a:r>
          </a:p>
          <a:p>
            <a:endParaRPr lang="en-US" dirty="0"/>
          </a:p>
          <a:p>
            <a:r>
              <a:rPr lang="en-US" dirty="0"/>
              <a:t>Breaking down a script is simple on the surface, but becomes quite an art as you move through, because you get better and better at spotting tricky props, or tricky conditions, or understanding how long a scene might take to film.</a:t>
            </a:r>
          </a:p>
          <a:p>
            <a:endParaRPr lang="en-US" dirty="0"/>
          </a:p>
          <a:p>
            <a:r>
              <a:rPr lang="en-US" dirty="0"/>
              <a:t>The breakdown is going line-by-line and scene-by-scene, and noting every teensy detail that has to be saved. Every prop, every location, every member of the cast, every special effect, everything.</a:t>
            </a:r>
          </a:p>
          <a:p>
            <a:endParaRPr lang="en-US" dirty="0"/>
          </a:p>
          <a:p>
            <a:r>
              <a:rPr lang="en-US" dirty="0"/>
              <a:t>I’ll try to go over these elements, but please understand, this is just a skim.</a:t>
            </a:r>
          </a:p>
          <a:p>
            <a:endParaRPr lang="en-US" dirty="0"/>
          </a:p>
          <a:p>
            <a:r>
              <a:rPr lang="en-US" dirty="0"/>
              <a:t>In this example, there were a lot of props that all had to be called out because by the end of the script, each and every one of these props is going to matter.</a:t>
            </a:r>
          </a:p>
        </p:txBody>
      </p:sp>
      <p:sp>
        <p:nvSpPr>
          <p:cNvPr id="4" name="Slide Number Placeholder 3">
            <a:extLst>
              <a:ext uri="{FF2B5EF4-FFF2-40B4-BE49-F238E27FC236}">
                <a16:creationId xmlns:a16="http://schemas.microsoft.com/office/drawing/2014/main" id="{A3761DB2-58F8-0895-1236-7B263EF8AB22}"/>
              </a:ext>
            </a:extLst>
          </p:cNvPr>
          <p:cNvSpPr>
            <a:spLocks noGrp="1"/>
          </p:cNvSpPr>
          <p:nvPr>
            <p:ph type="sldNum" sz="quarter" idx="5"/>
          </p:nvPr>
        </p:nvSpPr>
        <p:spPr/>
        <p:txBody>
          <a:bodyPr/>
          <a:lstStyle/>
          <a:p>
            <a:fld id="{4A5E1837-C810-4BC4-983E-CAC27E4F7226}" type="slidenum">
              <a:rPr lang="en-US" smtClean="0"/>
              <a:t>33</a:t>
            </a:fld>
            <a:endParaRPr lang="en-US"/>
          </a:p>
        </p:txBody>
      </p:sp>
    </p:spTree>
    <p:extLst>
      <p:ext uri="{BB962C8B-B14F-4D97-AF65-F5344CB8AC3E}">
        <p14:creationId xmlns:p14="http://schemas.microsoft.com/office/powerpoint/2010/main" val="10271047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8FF37-269D-D3FE-5B4C-2D9F097B5B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DD20DA-FD1A-735C-BF59-76067322A8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604AAC-B8E2-9B0F-1420-F2549460CA43}"/>
              </a:ext>
            </a:extLst>
          </p:cNvPr>
          <p:cNvSpPr>
            <a:spLocks noGrp="1"/>
          </p:cNvSpPr>
          <p:nvPr>
            <p:ph type="body" idx="1"/>
          </p:nvPr>
        </p:nvSpPr>
        <p:spPr/>
        <p:txBody>
          <a:bodyPr/>
          <a:lstStyle/>
          <a:p>
            <a:r>
              <a:rPr lang="en-US" dirty="0"/>
              <a:t>At the low-budget level, organizing all the preproduction elements hinges on what tool you are most happy with. It should let you store all the information we’re about to talk about.</a:t>
            </a:r>
          </a:p>
          <a:p>
            <a:endParaRPr lang="en-US" dirty="0"/>
          </a:p>
          <a:p>
            <a:r>
              <a:rPr lang="en-US" dirty="0"/>
              <a:t>There are some fancy tools out there, such as Gorilla, and then there are those of us who </a:t>
            </a:r>
            <a:r>
              <a:rPr lang="en-US" dirty="0" err="1"/>
              <a:t>homegrow</a:t>
            </a:r>
            <a:r>
              <a:rPr lang="en-US" dirty="0"/>
              <a:t> everything because we have that particular fuss.</a:t>
            </a:r>
          </a:p>
          <a:p>
            <a:endParaRPr lang="en-US" dirty="0"/>
          </a:p>
          <a:p>
            <a:r>
              <a:rPr lang="en-US" dirty="0"/>
              <a:t>Here are some screenshots from a spreadsheet I used when organizing a short movie shoot that had a lot of different locations and elements.</a:t>
            </a:r>
          </a:p>
          <a:p>
            <a:endParaRPr lang="en-US" dirty="0"/>
          </a:p>
          <a:p>
            <a:r>
              <a:rPr lang="en-US" dirty="0"/>
              <a:t>If you like homegrown, then you might also do okay with a database with a fancy front end.</a:t>
            </a:r>
          </a:p>
          <a:p>
            <a:endParaRPr lang="en-US" dirty="0"/>
          </a:p>
          <a:p>
            <a:r>
              <a:rPr lang="en-US" dirty="0"/>
              <a:t>Or hey, there might be a </a:t>
            </a:r>
            <a:r>
              <a:rPr lang="en-US" dirty="0" err="1"/>
              <a:t>Wordpress</a:t>
            </a:r>
            <a:r>
              <a:rPr lang="en-US" dirty="0"/>
              <a:t> plug-in for preproduction tracking. Wouldn’t that be nice? I haven’t looked deeply, but it seems like a market.</a:t>
            </a:r>
          </a:p>
        </p:txBody>
      </p:sp>
      <p:sp>
        <p:nvSpPr>
          <p:cNvPr id="4" name="Slide Number Placeholder 3">
            <a:extLst>
              <a:ext uri="{FF2B5EF4-FFF2-40B4-BE49-F238E27FC236}">
                <a16:creationId xmlns:a16="http://schemas.microsoft.com/office/drawing/2014/main" id="{6BB3A332-52B8-ED97-170A-72EE13683A24}"/>
              </a:ext>
            </a:extLst>
          </p:cNvPr>
          <p:cNvSpPr>
            <a:spLocks noGrp="1"/>
          </p:cNvSpPr>
          <p:nvPr>
            <p:ph type="sldNum" sz="quarter" idx="5"/>
          </p:nvPr>
        </p:nvSpPr>
        <p:spPr/>
        <p:txBody>
          <a:bodyPr/>
          <a:lstStyle/>
          <a:p>
            <a:fld id="{4A5E1837-C810-4BC4-983E-CAC27E4F7226}" type="slidenum">
              <a:rPr lang="en-US" smtClean="0"/>
              <a:t>34</a:t>
            </a:fld>
            <a:endParaRPr lang="en-US"/>
          </a:p>
        </p:txBody>
      </p:sp>
    </p:spTree>
    <p:extLst>
      <p:ext uri="{BB962C8B-B14F-4D97-AF65-F5344CB8AC3E}">
        <p14:creationId xmlns:p14="http://schemas.microsoft.com/office/powerpoint/2010/main" val="24773678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EE291-0843-106B-0A52-97B61CFB6B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F94721-6FD4-6CF4-E9B7-0BF3041F78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C15EF4-DC45-CD9E-F220-2DABBF96FC52}"/>
              </a:ext>
            </a:extLst>
          </p:cNvPr>
          <p:cNvSpPr>
            <a:spLocks noGrp="1"/>
          </p:cNvSpPr>
          <p:nvPr>
            <p:ph type="body" idx="1"/>
          </p:nvPr>
        </p:nvSpPr>
        <p:spPr/>
        <p:txBody>
          <a:bodyPr/>
          <a:lstStyle/>
          <a:p>
            <a:r>
              <a:rPr lang="en-US" dirty="0"/>
              <a:t>Most of this basic equipment I’ve already talked about. If you have access to this deck and want to review, it’s in the parts that came before this. The reason I mention it here is because part of your </a:t>
            </a:r>
            <a:r>
              <a:rPr lang="en-US" i="1" dirty="0"/>
              <a:t>pre-production check</a:t>
            </a:r>
            <a:r>
              <a:rPr lang="en-US" dirty="0"/>
              <a:t>list should include it.</a:t>
            </a:r>
          </a:p>
          <a:p>
            <a:endParaRPr lang="en-US" dirty="0"/>
          </a:p>
          <a:p>
            <a:r>
              <a:rPr lang="en-US" dirty="0"/>
              <a:t>For example, I’m not going to offer you a complete list of all possible lights you should be including in your kit. Instead, at this point, I’m suggesting you basically tell your checklist “Remember lights.”</a:t>
            </a:r>
          </a:p>
        </p:txBody>
      </p:sp>
      <p:sp>
        <p:nvSpPr>
          <p:cNvPr id="4" name="Slide Number Placeholder 3">
            <a:extLst>
              <a:ext uri="{FF2B5EF4-FFF2-40B4-BE49-F238E27FC236}">
                <a16:creationId xmlns:a16="http://schemas.microsoft.com/office/drawing/2014/main" id="{2E8612D5-E9A1-FF0E-9376-F3277ABC0581}"/>
              </a:ext>
            </a:extLst>
          </p:cNvPr>
          <p:cNvSpPr>
            <a:spLocks noGrp="1"/>
          </p:cNvSpPr>
          <p:nvPr>
            <p:ph type="sldNum" sz="quarter" idx="5"/>
          </p:nvPr>
        </p:nvSpPr>
        <p:spPr/>
        <p:txBody>
          <a:bodyPr/>
          <a:lstStyle/>
          <a:p>
            <a:fld id="{4A5E1837-C810-4BC4-983E-CAC27E4F7226}" type="slidenum">
              <a:rPr lang="en-US" smtClean="0"/>
              <a:t>35</a:t>
            </a:fld>
            <a:endParaRPr lang="en-US"/>
          </a:p>
        </p:txBody>
      </p:sp>
    </p:spTree>
    <p:extLst>
      <p:ext uri="{BB962C8B-B14F-4D97-AF65-F5344CB8AC3E}">
        <p14:creationId xmlns:p14="http://schemas.microsoft.com/office/powerpoint/2010/main" val="32974105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B13EB-249B-4CDC-B4DE-5347F93FF6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5B7CA3-C786-C804-1580-D83F9A13D5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0C7871-A4A4-65DB-B552-E9781F7612DA}"/>
              </a:ext>
            </a:extLst>
          </p:cNvPr>
          <p:cNvSpPr>
            <a:spLocks noGrp="1"/>
          </p:cNvSpPr>
          <p:nvPr>
            <p:ph type="body" idx="1"/>
          </p:nvPr>
        </p:nvSpPr>
        <p:spPr/>
        <p:txBody>
          <a:bodyPr/>
          <a:lstStyle/>
          <a:p>
            <a:r>
              <a:rPr lang="en-US" dirty="0"/>
              <a:t>If I were you, I would make it a point to always bring a standard tool box. Wrenches, screwdrivers, et cetera. Also include little tools like jeweler’s screwdrivers, scribes, things like that.</a:t>
            </a:r>
          </a:p>
          <a:p>
            <a:endParaRPr lang="en-US" dirty="0"/>
          </a:p>
          <a:p>
            <a:r>
              <a:rPr lang="en-US" dirty="0"/>
              <a:t>I might also suggest packing up a bin of crafty tools, such as string, scissors, utility knives, markers, cardboard, and so forth.</a:t>
            </a:r>
          </a:p>
          <a:p>
            <a:endParaRPr lang="en-US" dirty="0"/>
          </a:p>
          <a:p>
            <a:r>
              <a:rPr lang="en-US" dirty="0"/>
              <a:t>And of course, a working first aid kit.</a:t>
            </a:r>
          </a:p>
          <a:p>
            <a:endParaRPr lang="en-US" dirty="0"/>
          </a:p>
          <a:p>
            <a:r>
              <a:rPr lang="en-US" dirty="0"/>
              <a:t>And a </a:t>
            </a:r>
            <a:r>
              <a:rPr lang="en-US" dirty="0" err="1"/>
              <a:t>leatherman</a:t>
            </a:r>
            <a:r>
              <a:rPr lang="en-US" dirty="0"/>
              <a:t>. Several of you will discover you needed one of those handy.</a:t>
            </a:r>
          </a:p>
          <a:p>
            <a:endParaRPr lang="en-US" dirty="0"/>
          </a:p>
          <a:p>
            <a:endParaRPr lang="en-US" dirty="0"/>
          </a:p>
        </p:txBody>
      </p:sp>
      <p:sp>
        <p:nvSpPr>
          <p:cNvPr id="4" name="Slide Number Placeholder 3">
            <a:extLst>
              <a:ext uri="{FF2B5EF4-FFF2-40B4-BE49-F238E27FC236}">
                <a16:creationId xmlns:a16="http://schemas.microsoft.com/office/drawing/2014/main" id="{FEB753EF-C635-1C9D-48BD-3B2EBF5CAD75}"/>
              </a:ext>
            </a:extLst>
          </p:cNvPr>
          <p:cNvSpPr>
            <a:spLocks noGrp="1"/>
          </p:cNvSpPr>
          <p:nvPr>
            <p:ph type="sldNum" sz="quarter" idx="5"/>
          </p:nvPr>
        </p:nvSpPr>
        <p:spPr/>
        <p:txBody>
          <a:bodyPr/>
          <a:lstStyle/>
          <a:p>
            <a:fld id="{4A5E1837-C810-4BC4-983E-CAC27E4F7226}" type="slidenum">
              <a:rPr lang="en-US" smtClean="0"/>
              <a:t>36</a:t>
            </a:fld>
            <a:endParaRPr lang="en-US"/>
          </a:p>
        </p:txBody>
      </p:sp>
    </p:spTree>
    <p:extLst>
      <p:ext uri="{BB962C8B-B14F-4D97-AF65-F5344CB8AC3E}">
        <p14:creationId xmlns:p14="http://schemas.microsoft.com/office/powerpoint/2010/main" val="27572549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9450A-6E56-B200-6471-2078A3AE07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51350F-33CA-6510-30B6-116E1A327E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728D9D-419D-23A3-53CE-9AAFA0ECB4EF}"/>
              </a:ext>
            </a:extLst>
          </p:cNvPr>
          <p:cNvSpPr>
            <a:spLocks noGrp="1"/>
          </p:cNvSpPr>
          <p:nvPr>
            <p:ph type="body" idx="1"/>
          </p:nvPr>
        </p:nvSpPr>
        <p:spPr/>
        <p:txBody>
          <a:bodyPr/>
          <a:lstStyle/>
          <a:p>
            <a:r>
              <a:rPr lang="en-US" dirty="0"/>
              <a:t>During your script breakdown, make a complete list of all props you need.</a:t>
            </a:r>
          </a:p>
          <a:p>
            <a:endParaRPr lang="en-US" dirty="0"/>
          </a:p>
          <a:p>
            <a:r>
              <a:rPr lang="en-US" dirty="0"/>
              <a:t>A prop is </a:t>
            </a:r>
            <a:r>
              <a:rPr lang="en-US" i="1" dirty="0"/>
              <a:t>anything</a:t>
            </a:r>
            <a:r>
              <a:rPr lang="en-US" dirty="0"/>
              <a:t> held by, carried by, or referenced by a character. If the location has some special set dressing, such as science fiction surfacing on the wall, for purposes of planning, I include this in my list of props.</a:t>
            </a:r>
          </a:p>
          <a:p>
            <a:endParaRPr lang="en-US" dirty="0"/>
          </a:p>
          <a:p>
            <a:r>
              <a:rPr lang="en-US" dirty="0"/>
              <a:t>A common thing to do for a frequently-used prop, such as a light saber, is to build a very nice version of that prop for close-up shots. This is called the “hero prop.” Then, build half a dozen or so crappier versions of it that aren’t so detailed, which your characters will run around carrying in long shots.</a:t>
            </a:r>
          </a:p>
          <a:p>
            <a:endParaRPr lang="en-US" dirty="0"/>
          </a:p>
          <a:p>
            <a:r>
              <a:rPr lang="en-US" dirty="0"/>
              <a:t>For each prop, make sure you know where it’s coming from, where it’ll be stored, who’s in charge of it, and their phone number.</a:t>
            </a:r>
          </a:p>
        </p:txBody>
      </p:sp>
      <p:sp>
        <p:nvSpPr>
          <p:cNvPr id="4" name="Slide Number Placeholder 3">
            <a:extLst>
              <a:ext uri="{FF2B5EF4-FFF2-40B4-BE49-F238E27FC236}">
                <a16:creationId xmlns:a16="http://schemas.microsoft.com/office/drawing/2014/main" id="{698512FB-B577-C706-E4B1-857B5D7C40D4}"/>
              </a:ext>
            </a:extLst>
          </p:cNvPr>
          <p:cNvSpPr>
            <a:spLocks noGrp="1"/>
          </p:cNvSpPr>
          <p:nvPr>
            <p:ph type="sldNum" sz="quarter" idx="5"/>
          </p:nvPr>
        </p:nvSpPr>
        <p:spPr/>
        <p:txBody>
          <a:bodyPr/>
          <a:lstStyle/>
          <a:p>
            <a:fld id="{4A5E1837-C810-4BC4-983E-CAC27E4F7226}" type="slidenum">
              <a:rPr lang="en-US" smtClean="0"/>
              <a:t>37</a:t>
            </a:fld>
            <a:endParaRPr lang="en-US"/>
          </a:p>
        </p:txBody>
      </p:sp>
    </p:spTree>
    <p:extLst>
      <p:ext uri="{BB962C8B-B14F-4D97-AF65-F5344CB8AC3E}">
        <p14:creationId xmlns:p14="http://schemas.microsoft.com/office/powerpoint/2010/main" val="34356439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4E0F4-CC4A-E433-40D3-937C7A492B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2463AC-6106-909E-BF6A-7F4DCE0DDF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17FB62-6246-C0A3-E118-5955FE955942}"/>
              </a:ext>
            </a:extLst>
          </p:cNvPr>
          <p:cNvSpPr>
            <a:spLocks noGrp="1"/>
          </p:cNvSpPr>
          <p:nvPr>
            <p:ph type="body" idx="1"/>
          </p:nvPr>
        </p:nvSpPr>
        <p:spPr/>
        <p:txBody>
          <a:bodyPr/>
          <a:lstStyle/>
          <a:p>
            <a:r>
              <a:rPr lang="en-US" dirty="0"/>
              <a:t>As with props, make a list of every </a:t>
            </a:r>
            <a:r>
              <a:rPr lang="en-US" i="1" dirty="0"/>
              <a:t>costume</a:t>
            </a:r>
            <a:r>
              <a:rPr lang="en-US" dirty="0"/>
              <a:t> you’re going to need.</a:t>
            </a:r>
          </a:p>
          <a:p>
            <a:endParaRPr lang="en-US" dirty="0"/>
          </a:p>
          <a:p>
            <a:r>
              <a:rPr lang="en-US" dirty="0"/>
              <a:t>Unless you are making Gilligan’s Island, this includes what each character wears and what they wear </a:t>
            </a:r>
            <a:r>
              <a:rPr lang="en-US" i="1" dirty="0"/>
              <a:t>on each day </a:t>
            </a:r>
            <a:r>
              <a:rPr lang="en-US" dirty="0"/>
              <a:t>and </a:t>
            </a:r>
            <a:r>
              <a:rPr lang="en-US" i="1" dirty="0"/>
              <a:t>in each environment</a:t>
            </a:r>
            <a:r>
              <a:rPr lang="en-US" dirty="0"/>
              <a:t>. If it changes, of course.</a:t>
            </a:r>
          </a:p>
          <a:p>
            <a:endParaRPr lang="en-US" dirty="0"/>
          </a:p>
          <a:p>
            <a:r>
              <a:rPr lang="en-US" dirty="0"/>
              <a:t>My suggestion is to assemble a bin for each character, with the character’s name on the bin. Put all the costume, closely-associated props, and so forth in that bin. If the character has a different wardrobe for certain scenes, then either make that a separate bin, or use a dry-cleaning bag to separate the outfits in a single bin.</a:t>
            </a:r>
          </a:p>
          <a:p>
            <a:endParaRPr lang="en-US" dirty="0"/>
          </a:p>
          <a:p>
            <a:r>
              <a:rPr lang="en-US" dirty="0"/>
              <a:t>Then, when the actor shows up for the day, they put on the costume from the bin and put their street clothes and stuff into it. This also keeps people from wearing their costumes home. Don’t let them do that if you ever want to see your costumes again.</a:t>
            </a:r>
          </a:p>
          <a:p>
            <a:endParaRPr lang="en-US" dirty="0"/>
          </a:p>
          <a:p>
            <a:r>
              <a:rPr lang="en-US" dirty="0"/>
              <a:t>Some people might choose to use tags on hangers and then put all the costumes on a single rack. If you can organize that way, then great. But it drove me crazy trying to do that. To each their own.</a:t>
            </a:r>
          </a:p>
          <a:p>
            <a:endParaRPr lang="en-US" dirty="0"/>
          </a:p>
          <a:p>
            <a:r>
              <a:rPr lang="en-US" dirty="0"/>
              <a:t>As with props, make sure that there is a specific person responsible </a:t>
            </a:r>
          </a:p>
        </p:txBody>
      </p:sp>
      <p:sp>
        <p:nvSpPr>
          <p:cNvPr id="4" name="Slide Number Placeholder 3">
            <a:extLst>
              <a:ext uri="{FF2B5EF4-FFF2-40B4-BE49-F238E27FC236}">
                <a16:creationId xmlns:a16="http://schemas.microsoft.com/office/drawing/2014/main" id="{AA0CFB77-A14E-FD4C-3986-89685F215CE6}"/>
              </a:ext>
            </a:extLst>
          </p:cNvPr>
          <p:cNvSpPr>
            <a:spLocks noGrp="1"/>
          </p:cNvSpPr>
          <p:nvPr>
            <p:ph type="sldNum" sz="quarter" idx="5"/>
          </p:nvPr>
        </p:nvSpPr>
        <p:spPr/>
        <p:txBody>
          <a:bodyPr/>
          <a:lstStyle/>
          <a:p>
            <a:fld id="{4A5E1837-C810-4BC4-983E-CAC27E4F7226}" type="slidenum">
              <a:rPr lang="en-US" smtClean="0"/>
              <a:t>38</a:t>
            </a:fld>
            <a:endParaRPr lang="en-US"/>
          </a:p>
        </p:txBody>
      </p:sp>
    </p:spTree>
    <p:extLst>
      <p:ext uri="{BB962C8B-B14F-4D97-AF65-F5344CB8AC3E}">
        <p14:creationId xmlns:p14="http://schemas.microsoft.com/office/powerpoint/2010/main" val="13286152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41F2F-0FF5-57F4-163F-AD5C37B9BF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467CAC-6124-CAD2-98F5-C2B467D083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4C9307-2415-113E-7203-3294B3E79E64}"/>
              </a:ext>
            </a:extLst>
          </p:cNvPr>
          <p:cNvSpPr>
            <a:spLocks noGrp="1"/>
          </p:cNvSpPr>
          <p:nvPr>
            <p:ph type="body" idx="1"/>
          </p:nvPr>
        </p:nvSpPr>
        <p:spPr/>
        <p:txBody>
          <a:bodyPr/>
          <a:lstStyle/>
          <a:p>
            <a:r>
              <a:rPr lang="en-US" dirty="0"/>
              <a:t>As you do a complete read-through of your script, also make a list of every location you need.</a:t>
            </a:r>
          </a:p>
          <a:p>
            <a:endParaRPr lang="en-US" dirty="0"/>
          </a:p>
          <a:p>
            <a:r>
              <a:rPr lang="en-US" dirty="0"/>
              <a:t>Note that locations don’t have to match interiors to exteriors. It is very common that the interior of a house is a set, and the exterior of a house is simply a house out in the suburbs somewhere. Working on a proper set is a ton easier because the walls are often removable and the ceiling is a lighting grid.</a:t>
            </a:r>
          </a:p>
          <a:p>
            <a:endParaRPr lang="en-US" dirty="0"/>
          </a:p>
          <a:p>
            <a:r>
              <a:rPr lang="en-US" dirty="0"/>
              <a:t>For every location, note its physical address, if there are specified hours you can or can’t use it, who’s in charge of the location on set, who’s the liaison from your group to the owner of the location, who’s the owner of the location. Make sure you keep track of the phone numbers from everyone.</a:t>
            </a:r>
          </a:p>
          <a:p>
            <a:endParaRPr lang="en-US" dirty="0"/>
          </a:p>
          <a:p>
            <a:r>
              <a:rPr lang="en-US" dirty="0"/>
              <a:t>Each location should also have a release on file, and it’s typical for a location to require proof of insurance. On a low-budget project, this might not be as much of an issue, but it’s important enough that I encourage you to learn about how location releases and production insurance works.</a:t>
            </a:r>
          </a:p>
        </p:txBody>
      </p:sp>
      <p:sp>
        <p:nvSpPr>
          <p:cNvPr id="4" name="Slide Number Placeholder 3">
            <a:extLst>
              <a:ext uri="{FF2B5EF4-FFF2-40B4-BE49-F238E27FC236}">
                <a16:creationId xmlns:a16="http://schemas.microsoft.com/office/drawing/2014/main" id="{0534E4FD-A29D-7978-A7C3-85858222178A}"/>
              </a:ext>
            </a:extLst>
          </p:cNvPr>
          <p:cNvSpPr>
            <a:spLocks noGrp="1"/>
          </p:cNvSpPr>
          <p:nvPr>
            <p:ph type="sldNum" sz="quarter" idx="5"/>
          </p:nvPr>
        </p:nvSpPr>
        <p:spPr/>
        <p:txBody>
          <a:bodyPr/>
          <a:lstStyle/>
          <a:p>
            <a:fld id="{4A5E1837-C810-4BC4-983E-CAC27E4F7226}" type="slidenum">
              <a:rPr lang="en-US" smtClean="0"/>
              <a:t>39</a:t>
            </a:fld>
            <a:endParaRPr lang="en-US"/>
          </a:p>
        </p:txBody>
      </p:sp>
    </p:spTree>
    <p:extLst>
      <p:ext uri="{BB962C8B-B14F-4D97-AF65-F5344CB8AC3E}">
        <p14:creationId xmlns:p14="http://schemas.microsoft.com/office/powerpoint/2010/main" val="3608872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Okay, let’s jump into talking a little bit about tools, because one of the things I encounter commonly is people thinking if they don’t have the best most fancy whatchamacallit, they can’t do things.</a:t>
            </a:r>
          </a:p>
          <a:p>
            <a:endParaRPr lang="en-US" dirty="0"/>
          </a:p>
          <a:p>
            <a:r>
              <a:rPr lang="en-US" dirty="0"/>
              <a:t>I am here to tell you, that is </a:t>
            </a:r>
            <a:r>
              <a:rPr lang="en-US" dirty="0" err="1"/>
              <a:t>soooo</a:t>
            </a:r>
            <a:r>
              <a:rPr lang="en-US" dirty="0"/>
              <a:t> not the case.</a:t>
            </a:r>
          </a:p>
        </p:txBody>
      </p:sp>
      <p:sp>
        <p:nvSpPr>
          <p:cNvPr id="4" name="Slide Number Placeholder 3"/>
          <p:cNvSpPr>
            <a:spLocks noGrp="1"/>
          </p:cNvSpPr>
          <p:nvPr>
            <p:ph type="sldNum" sz="quarter" idx="5"/>
          </p:nvPr>
        </p:nvSpPr>
        <p:spPr/>
        <p:txBody>
          <a:bodyPr/>
          <a:lstStyle/>
          <a:p>
            <a:fld id="{4A5E1837-C810-4BC4-983E-CAC27E4F7226}" type="slidenum">
              <a:rPr lang="en-US" smtClean="0"/>
              <a:t>4</a:t>
            </a:fld>
            <a:endParaRPr lang="en-US"/>
          </a:p>
        </p:txBody>
      </p:sp>
    </p:spTree>
    <p:extLst>
      <p:ext uri="{BB962C8B-B14F-4D97-AF65-F5344CB8AC3E}">
        <p14:creationId xmlns:p14="http://schemas.microsoft.com/office/powerpoint/2010/main" val="11980098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9447E-B1DE-BD5B-E9E5-F16DC6B71D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66B6FE-7CB6-31EF-DE74-23B02CF6FE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E136E5-08F6-466A-84EB-8FE79AF5E884}"/>
              </a:ext>
            </a:extLst>
          </p:cNvPr>
          <p:cNvSpPr>
            <a:spLocks noGrp="1"/>
          </p:cNvSpPr>
          <p:nvPr>
            <p:ph type="body" idx="1"/>
          </p:nvPr>
        </p:nvSpPr>
        <p:spPr/>
        <p:txBody>
          <a:bodyPr/>
          <a:lstStyle/>
          <a:p>
            <a:r>
              <a:rPr lang="en-US" dirty="0"/>
              <a:t>For a big production, such as a feature or a series (even a web series), you might consider renting a storage locker somewhere. Then all your props, costumes, gear, etc. are safe in one space. I can’t tell you how many times we went hunting for some piece of gear, only to realize it was in someone’s garage and that person happened to be off-set.</a:t>
            </a:r>
          </a:p>
          <a:p>
            <a:endParaRPr lang="en-US" dirty="0"/>
          </a:p>
          <a:p>
            <a:r>
              <a:rPr lang="en-US" dirty="0"/>
              <a:t>If you get a storage locker, I suggest using a combination padlock, and only certain people get that combination. If you have a production going on longer than a week or two, change the combination at that interval, because even though only certain people have it, it still spreads, and one mischief-maker three weeks later can really mess with you.</a:t>
            </a:r>
          </a:p>
          <a:p>
            <a:endParaRPr lang="en-US" dirty="0"/>
          </a:p>
          <a:p>
            <a:r>
              <a:rPr lang="en-US" dirty="0"/>
              <a:t>For smaller productions, or situations where you don’t need much long-term storage, a friendly garage can help, and if you have a rack like this set up, you can keep labeled bins and supplies there. May I suggest transparent bins.</a:t>
            </a:r>
          </a:p>
          <a:p>
            <a:endParaRPr lang="en-US" dirty="0"/>
          </a:p>
          <a:p>
            <a:r>
              <a:rPr lang="en-US" dirty="0"/>
              <a:t>For one of my projects that filmed for about six weeks, we rented out a trailer and had a dedicated locking garage for the trailer. Everything was in the trailer, so we brought everything we needed to every shoot.</a:t>
            </a:r>
          </a:p>
        </p:txBody>
      </p:sp>
      <p:sp>
        <p:nvSpPr>
          <p:cNvPr id="4" name="Slide Number Placeholder 3">
            <a:extLst>
              <a:ext uri="{FF2B5EF4-FFF2-40B4-BE49-F238E27FC236}">
                <a16:creationId xmlns:a16="http://schemas.microsoft.com/office/drawing/2014/main" id="{A0F779C7-BB3B-1377-FEF7-9D61F2D3640F}"/>
              </a:ext>
            </a:extLst>
          </p:cNvPr>
          <p:cNvSpPr>
            <a:spLocks noGrp="1"/>
          </p:cNvSpPr>
          <p:nvPr>
            <p:ph type="sldNum" sz="quarter" idx="5"/>
          </p:nvPr>
        </p:nvSpPr>
        <p:spPr/>
        <p:txBody>
          <a:bodyPr/>
          <a:lstStyle/>
          <a:p>
            <a:fld id="{4A5E1837-C810-4BC4-983E-CAC27E4F7226}" type="slidenum">
              <a:rPr lang="en-US" smtClean="0"/>
              <a:t>40</a:t>
            </a:fld>
            <a:endParaRPr lang="en-US"/>
          </a:p>
        </p:txBody>
      </p:sp>
    </p:spTree>
    <p:extLst>
      <p:ext uri="{BB962C8B-B14F-4D97-AF65-F5344CB8AC3E}">
        <p14:creationId xmlns:p14="http://schemas.microsoft.com/office/powerpoint/2010/main" val="861195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B5AB0-BBFE-D5DE-3900-E937EDCAFD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3342E1-50F7-229A-865F-77A386AAAF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F89BDF-CC90-08D7-411D-490F8FBA5913}"/>
              </a:ext>
            </a:extLst>
          </p:cNvPr>
          <p:cNvSpPr>
            <a:spLocks noGrp="1"/>
          </p:cNvSpPr>
          <p:nvPr>
            <p:ph type="body" idx="1"/>
          </p:nvPr>
        </p:nvSpPr>
        <p:spPr/>
        <p:txBody>
          <a:bodyPr/>
          <a:lstStyle/>
          <a:p>
            <a:r>
              <a:rPr lang="en-US" dirty="0"/>
              <a:t>On location, try to make sure that there’s a dedicated space for different facilities.</a:t>
            </a:r>
          </a:p>
          <a:p>
            <a:endParaRPr lang="en-US" dirty="0"/>
          </a:p>
          <a:p>
            <a:r>
              <a:rPr lang="en-US" dirty="0"/>
              <a:t>Definitely craft services. Don’t skimp on that. There should be a place dedicated for makeup, and costuming. There should be a place where the first aid kit is located.</a:t>
            </a:r>
          </a:p>
          <a:p>
            <a:endParaRPr lang="en-US" dirty="0"/>
          </a:p>
          <a:p>
            <a:r>
              <a:rPr lang="en-US" dirty="0"/>
              <a:t>I also suggest a space where people can hang out if they aren’t actively engaged in the filming right then. Sometimes actors will request spaces where they can run lines, and that is good, too.</a:t>
            </a:r>
          </a:p>
        </p:txBody>
      </p:sp>
      <p:sp>
        <p:nvSpPr>
          <p:cNvPr id="4" name="Slide Number Placeholder 3">
            <a:extLst>
              <a:ext uri="{FF2B5EF4-FFF2-40B4-BE49-F238E27FC236}">
                <a16:creationId xmlns:a16="http://schemas.microsoft.com/office/drawing/2014/main" id="{40F53315-8F42-D9F3-D1ED-68E71480B46D}"/>
              </a:ext>
            </a:extLst>
          </p:cNvPr>
          <p:cNvSpPr>
            <a:spLocks noGrp="1"/>
          </p:cNvSpPr>
          <p:nvPr>
            <p:ph type="sldNum" sz="quarter" idx="5"/>
          </p:nvPr>
        </p:nvSpPr>
        <p:spPr/>
        <p:txBody>
          <a:bodyPr/>
          <a:lstStyle/>
          <a:p>
            <a:fld id="{4A5E1837-C810-4BC4-983E-CAC27E4F7226}" type="slidenum">
              <a:rPr lang="en-US" smtClean="0"/>
              <a:t>41</a:t>
            </a:fld>
            <a:endParaRPr lang="en-US"/>
          </a:p>
        </p:txBody>
      </p:sp>
    </p:spTree>
    <p:extLst>
      <p:ext uri="{BB962C8B-B14F-4D97-AF65-F5344CB8AC3E}">
        <p14:creationId xmlns:p14="http://schemas.microsoft.com/office/powerpoint/2010/main" val="29571547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25DC4-1CE5-CA1E-CD15-0B662E486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A73295-9CEA-FF03-F70A-4AC0BE36D6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1F523F-7649-6092-CB1C-A33C564BCCC9}"/>
              </a:ext>
            </a:extLst>
          </p:cNvPr>
          <p:cNvSpPr>
            <a:spLocks noGrp="1"/>
          </p:cNvSpPr>
          <p:nvPr>
            <p:ph type="body" idx="1"/>
          </p:nvPr>
        </p:nvSpPr>
        <p:spPr/>
        <p:txBody>
          <a:bodyPr/>
          <a:lstStyle/>
          <a:p>
            <a:r>
              <a:rPr lang="en-US" dirty="0"/>
              <a:t>Once you’ve cast folks in the roles, I suggest keeping track of them. Crazy, right?</a:t>
            </a:r>
          </a:p>
          <a:p>
            <a:endParaRPr lang="en-US" dirty="0"/>
          </a:p>
          <a:p>
            <a:r>
              <a:rPr lang="en-US" dirty="0"/>
              <a:t>In your records, keep their address, phone number, email, and a contact number in case you lose track of them (not an emergency contact, just a backup). Also keep their contracts and releases stashed in your paperwork folders, basically, forever.</a:t>
            </a:r>
          </a:p>
          <a:p>
            <a:endParaRPr lang="en-US" dirty="0"/>
          </a:p>
          <a:p>
            <a:r>
              <a:rPr lang="en-US" dirty="0"/>
              <a:t>If your production is big enough, you might end up with several crew who are “handlers” and their jobs are to remain connected to your cast. At our level of budget, that’s pretty rare.</a:t>
            </a:r>
          </a:p>
        </p:txBody>
      </p:sp>
      <p:sp>
        <p:nvSpPr>
          <p:cNvPr id="4" name="Slide Number Placeholder 3">
            <a:extLst>
              <a:ext uri="{FF2B5EF4-FFF2-40B4-BE49-F238E27FC236}">
                <a16:creationId xmlns:a16="http://schemas.microsoft.com/office/drawing/2014/main" id="{7114D0DD-E603-24FE-1C21-8C85963C70A1}"/>
              </a:ext>
            </a:extLst>
          </p:cNvPr>
          <p:cNvSpPr>
            <a:spLocks noGrp="1"/>
          </p:cNvSpPr>
          <p:nvPr>
            <p:ph type="sldNum" sz="quarter" idx="5"/>
          </p:nvPr>
        </p:nvSpPr>
        <p:spPr/>
        <p:txBody>
          <a:bodyPr/>
          <a:lstStyle/>
          <a:p>
            <a:fld id="{4A5E1837-C810-4BC4-983E-CAC27E4F7226}" type="slidenum">
              <a:rPr lang="en-US" smtClean="0"/>
              <a:t>42</a:t>
            </a:fld>
            <a:endParaRPr lang="en-US"/>
          </a:p>
        </p:txBody>
      </p:sp>
    </p:spTree>
    <p:extLst>
      <p:ext uri="{BB962C8B-B14F-4D97-AF65-F5344CB8AC3E}">
        <p14:creationId xmlns:p14="http://schemas.microsoft.com/office/powerpoint/2010/main" val="149105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8160B-E131-7E7F-EEDE-62170AA13F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391D43-DC82-A522-9F21-CD950D6088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AABF51-EF44-9826-CF51-070C8B49CDD8}"/>
              </a:ext>
            </a:extLst>
          </p:cNvPr>
          <p:cNvSpPr>
            <a:spLocks noGrp="1"/>
          </p:cNvSpPr>
          <p:nvPr>
            <p:ph type="body" idx="1"/>
          </p:nvPr>
        </p:nvSpPr>
        <p:spPr/>
        <p:txBody>
          <a:bodyPr/>
          <a:lstStyle/>
          <a:p>
            <a:r>
              <a:rPr lang="en-US" dirty="0"/>
              <a:t>Just as with Cast, keep good track of all your Crew.</a:t>
            </a:r>
          </a:p>
          <a:p>
            <a:endParaRPr lang="en-US" dirty="0"/>
          </a:p>
          <a:p>
            <a:r>
              <a:rPr lang="en-US" dirty="0"/>
              <a:t>Include all their contact info, their positions, and if they are in charge of anything special not obvious from their positions.</a:t>
            </a:r>
          </a:p>
        </p:txBody>
      </p:sp>
      <p:sp>
        <p:nvSpPr>
          <p:cNvPr id="4" name="Slide Number Placeholder 3">
            <a:extLst>
              <a:ext uri="{FF2B5EF4-FFF2-40B4-BE49-F238E27FC236}">
                <a16:creationId xmlns:a16="http://schemas.microsoft.com/office/drawing/2014/main" id="{7340EF3D-F930-0EFB-F8A9-21B6000D04BC}"/>
              </a:ext>
            </a:extLst>
          </p:cNvPr>
          <p:cNvSpPr>
            <a:spLocks noGrp="1"/>
          </p:cNvSpPr>
          <p:nvPr>
            <p:ph type="sldNum" sz="quarter" idx="5"/>
          </p:nvPr>
        </p:nvSpPr>
        <p:spPr/>
        <p:txBody>
          <a:bodyPr/>
          <a:lstStyle/>
          <a:p>
            <a:fld id="{4A5E1837-C810-4BC4-983E-CAC27E4F7226}" type="slidenum">
              <a:rPr lang="en-US" smtClean="0"/>
              <a:t>43</a:t>
            </a:fld>
            <a:endParaRPr lang="en-US"/>
          </a:p>
        </p:txBody>
      </p:sp>
    </p:spTree>
    <p:extLst>
      <p:ext uri="{BB962C8B-B14F-4D97-AF65-F5344CB8AC3E}">
        <p14:creationId xmlns:p14="http://schemas.microsoft.com/office/powerpoint/2010/main" val="5508675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F4208-3B34-297D-BFFC-787CA76E9F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6D076B-C3B1-7906-09CD-D81A4755E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CA3F77-5DFE-D1A9-446C-87FE86154F6C}"/>
              </a:ext>
            </a:extLst>
          </p:cNvPr>
          <p:cNvSpPr>
            <a:spLocks noGrp="1"/>
          </p:cNvSpPr>
          <p:nvPr>
            <p:ph type="body" idx="1"/>
          </p:nvPr>
        </p:nvSpPr>
        <p:spPr/>
        <p:txBody>
          <a:bodyPr/>
          <a:lstStyle/>
          <a:p>
            <a:r>
              <a:rPr lang="en-US" dirty="0"/>
              <a:t>While some things, such as spy conversations in French cafes, are easy to film because everybody knows basic three-shot layout, other things can be a challenge. (and if you want to know what a basic three-shot layout is, stay tuned!)</a:t>
            </a:r>
          </a:p>
          <a:p>
            <a:endParaRPr lang="en-US" dirty="0"/>
          </a:p>
          <a:p>
            <a:r>
              <a:rPr lang="en-US" dirty="0"/>
              <a:t>Storyboards help the director share how they want to see the scene. Storyboards generally are “what the camera sees.”</a:t>
            </a:r>
          </a:p>
          <a:p>
            <a:endParaRPr lang="en-US" dirty="0"/>
          </a:p>
          <a:p>
            <a:r>
              <a:rPr lang="en-US" dirty="0"/>
              <a:t>Don’t get too hung up on artistic quality for storyboards. As you can see here, I’m no Rembrandt.</a:t>
            </a:r>
          </a:p>
          <a:p>
            <a:endParaRPr lang="en-US" dirty="0"/>
          </a:p>
          <a:p>
            <a:r>
              <a:rPr lang="en-US" dirty="0"/>
              <a:t>Note the last page. That last page is not a storyboard – it’s a </a:t>
            </a:r>
            <a:r>
              <a:rPr lang="en-US" i="1" dirty="0"/>
              <a:t>shot list</a:t>
            </a:r>
            <a:r>
              <a:rPr lang="en-US" dirty="0"/>
              <a:t>. More on that in a minute.</a:t>
            </a:r>
          </a:p>
          <a:p>
            <a:endParaRPr lang="en-US" dirty="0"/>
          </a:p>
          <a:p>
            <a:r>
              <a:rPr lang="en-US" dirty="0"/>
              <a:t>Do storyboards if you can, please. They help.</a:t>
            </a:r>
          </a:p>
          <a:p>
            <a:endParaRPr lang="en-US" dirty="0"/>
          </a:p>
          <a:p>
            <a:r>
              <a:rPr lang="en-US" dirty="0"/>
              <a:t>In addition to storyboards and a shot list, there’s another piece of planning you can do to save yourself a headache.</a:t>
            </a:r>
          </a:p>
          <a:p>
            <a:endParaRPr lang="en-US" dirty="0"/>
          </a:p>
        </p:txBody>
      </p:sp>
      <p:sp>
        <p:nvSpPr>
          <p:cNvPr id="4" name="Slide Number Placeholder 3">
            <a:extLst>
              <a:ext uri="{FF2B5EF4-FFF2-40B4-BE49-F238E27FC236}">
                <a16:creationId xmlns:a16="http://schemas.microsoft.com/office/drawing/2014/main" id="{2072AC7E-6CC2-E2B9-DC50-C2F8A0A10F74}"/>
              </a:ext>
            </a:extLst>
          </p:cNvPr>
          <p:cNvSpPr>
            <a:spLocks noGrp="1"/>
          </p:cNvSpPr>
          <p:nvPr>
            <p:ph type="sldNum" sz="quarter" idx="5"/>
          </p:nvPr>
        </p:nvSpPr>
        <p:spPr/>
        <p:txBody>
          <a:bodyPr/>
          <a:lstStyle/>
          <a:p>
            <a:fld id="{4A5E1837-C810-4BC4-983E-CAC27E4F7226}" type="slidenum">
              <a:rPr lang="en-US" smtClean="0"/>
              <a:t>44</a:t>
            </a:fld>
            <a:endParaRPr lang="en-US"/>
          </a:p>
        </p:txBody>
      </p:sp>
    </p:spTree>
    <p:extLst>
      <p:ext uri="{BB962C8B-B14F-4D97-AF65-F5344CB8AC3E}">
        <p14:creationId xmlns:p14="http://schemas.microsoft.com/office/powerpoint/2010/main" val="2284853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3E23C-1F50-1559-2545-84882FBDCE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CCE906-2C05-78E2-E634-3B6F1408AA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3B8470-EC0D-7223-7785-22AC34090F11}"/>
              </a:ext>
            </a:extLst>
          </p:cNvPr>
          <p:cNvSpPr>
            <a:spLocks noGrp="1"/>
          </p:cNvSpPr>
          <p:nvPr>
            <p:ph type="body" idx="1"/>
          </p:nvPr>
        </p:nvSpPr>
        <p:spPr/>
        <p:txBody>
          <a:bodyPr/>
          <a:lstStyle/>
          <a:p>
            <a:r>
              <a:rPr lang="en-US" dirty="0"/>
              <a:t>A layout is a rough plan of the location, including the location of cameras and shooting angles.</a:t>
            </a:r>
          </a:p>
          <a:p>
            <a:endParaRPr lang="en-US" dirty="0"/>
          </a:p>
          <a:p>
            <a:r>
              <a:rPr lang="en-US" dirty="0"/>
              <a:t>Having a layout is magic – you can ask the crew to do set-up A and you know they’ll get all the pieces in the right place.</a:t>
            </a:r>
          </a:p>
          <a:p>
            <a:endParaRPr lang="en-US" dirty="0"/>
          </a:p>
          <a:p>
            <a:r>
              <a:rPr lang="en-US" dirty="0"/>
              <a:t>A layout helps you keep track of the line, which famously must never be crossed. More on that in a second.</a:t>
            </a:r>
          </a:p>
          <a:p>
            <a:endParaRPr lang="en-US" dirty="0"/>
          </a:p>
          <a:p>
            <a:r>
              <a:rPr lang="en-US" dirty="0"/>
              <a:t>A layout helps you remember which part of a set will be on-screen, and which part will not.</a:t>
            </a:r>
          </a:p>
          <a:p>
            <a:endParaRPr lang="en-US" dirty="0"/>
          </a:p>
          <a:p>
            <a:r>
              <a:rPr lang="en-US" dirty="0"/>
              <a:t>A layout helps you know where you can lay track if you’re setting up a dolly shot.</a:t>
            </a:r>
          </a:p>
          <a:p>
            <a:endParaRPr lang="en-US" dirty="0"/>
          </a:p>
          <a:p>
            <a:r>
              <a:rPr lang="en-US" dirty="0"/>
              <a:t>I can’t over-emphasize how important layouts are. They will save you hours per day.</a:t>
            </a:r>
          </a:p>
          <a:p>
            <a:endParaRPr lang="en-US" dirty="0"/>
          </a:p>
          <a:p>
            <a:r>
              <a:rPr lang="en-US" dirty="0"/>
              <a:t>If you have your storyboards in order, and your shot list in order, and your layouts in order, then I almost guarantee you’re going to have a great shoot!</a:t>
            </a:r>
          </a:p>
          <a:p>
            <a:endParaRPr lang="en-US" dirty="0"/>
          </a:p>
        </p:txBody>
      </p:sp>
      <p:sp>
        <p:nvSpPr>
          <p:cNvPr id="4" name="Slide Number Placeholder 3">
            <a:extLst>
              <a:ext uri="{FF2B5EF4-FFF2-40B4-BE49-F238E27FC236}">
                <a16:creationId xmlns:a16="http://schemas.microsoft.com/office/drawing/2014/main" id="{E47F76A4-E07F-1620-B2BC-CDA938B6A1E3}"/>
              </a:ext>
            </a:extLst>
          </p:cNvPr>
          <p:cNvSpPr>
            <a:spLocks noGrp="1"/>
          </p:cNvSpPr>
          <p:nvPr>
            <p:ph type="sldNum" sz="quarter" idx="5"/>
          </p:nvPr>
        </p:nvSpPr>
        <p:spPr/>
        <p:txBody>
          <a:bodyPr/>
          <a:lstStyle/>
          <a:p>
            <a:fld id="{4A5E1837-C810-4BC4-983E-CAC27E4F7226}" type="slidenum">
              <a:rPr lang="en-US" smtClean="0"/>
              <a:t>45</a:t>
            </a:fld>
            <a:endParaRPr lang="en-US"/>
          </a:p>
        </p:txBody>
      </p:sp>
    </p:spTree>
    <p:extLst>
      <p:ext uri="{BB962C8B-B14F-4D97-AF65-F5344CB8AC3E}">
        <p14:creationId xmlns:p14="http://schemas.microsoft.com/office/powerpoint/2010/main" val="23621174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1D3A0-0F10-79F6-AE9A-6CEB2943E3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E74701-BBB4-801E-5BC5-F6F9F9871A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DDC5B2-03BE-9F91-3BA7-68270F02BE5F}"/>
              </a:ext>
            </a:extLst>
          </p:cNvPr>
          <p:cNvSpPr>
            <a:spLocks noGrp="1"/>
          </p:cNvSpPr>
          <p:nvPr>
            <p:ph type="body" idx="1"/>
          </p:nvPr>
        </p:nvSpPr>
        <p:spPr/>
        <p:txBody>
          <a:bodyPr/>
          <a:lstStyle/>
          <a:p>
            <a:r>
              <a:rPr lang="en-US" dirty="0"/>
              <a:t>You often hear filmmakers talk about crossing the line or more specifically </a:t>
            </a:r>
            <a:r>
              <a:rPr lang="en-US" i="1" dirty="0"/>
              <a:t>not</a:t>
            </a:r>
            <a:r>
              <a:rPr lang="en-US" dirty="0"/>
              <a:t> crossing the line.</a:t>
            </a:r>
          </a:p>
          <a:p>
            <a:endParaRPr lang="en-US" dirty="0"/>
          </a:p>
          <a:p>
            <a:r>
              <a:rPr lang="en-US" dirty="0"/>
              <a:t>The line is a kind of imaginary divider between the audience experience and the action. If you were watching a play, the line would be the edge of the stage. The audience is always on one side of the line and the action is always on the other.</a:t>
            </a:r>
          </a:p>
          <a:p>
            <a:endParaRPr lang="en-US" dirty="0"/>
          </a:p>
          <a:p>
            <a:r>
              <a:rPr lang="en-US" dirty="0"/>
              <a:t>The first example above is a very simple straight line. Two actors sitting at a table. Any camera shot must happen from behind the line, and all action must happen in front of the line. These kinds of shots are fine for establishing areas, and are often called Master Shots.</a:t>
            </a:r>
          </a:p>
          <a:p>
            <a:endParaRPr lang="en-US" dirty="0"/>
          </a:p>
          <a:p>
            <a:r>
              <a:rPr lang="en-US" dirty="0"/>
              <a:t>By the way, if you cross the line without properly moving the viewer into position, it might seem okay, but it tends to introduce a certain disorientation in the viewer because they aren’t always sure what the actors are doing. It’s subtle, but it’s always there.</a:t>
            </a:r>
          </a:p>
          <a:p>
            <a:endParaRPr lang="en-US" dirty="0"/>
          </a:p>
          <a:p>
            <a:r>
              <a:rPr lang="en-US" dirty="0"/>
              <a:t>So please don’t cross your line.</a:t>
            </a:r>
          </a:p>
        </p:txBody>
      </p:sp>
      <p:sp>
        <p:nvSpPr>
          <p:cNvPr id="4" name="Slide Number Placeholder 3">
            <a:extLst>
              <a:ext uri="{FF2B5EF4-FFF2-40B4-BE49-F238E27FC236}">
                <a16:creationId xmlns:a16="http://schemas.microsoft.com/office/drawing/2014/main" id="{BC64F49B-DA05-A8E6-D5E3-BC92672D9A73}"/>
              </a:ext>
            </a:extLst>
          </p:cNvPr>
          <p:cNvSpPr>
            <a:spLocks noGrp="1"/>
          </p:cNvSpPr>
          <p:nvPr>
            <p:ph type="sldNum" sz="quarter" idx="5"/>
          </p:nvPr>
        </p:nvSpPr>
        <p:spPr/>
        <p:txBody>
          <a:bodyPr/>
          <a:lstStyle/>
          <a:p>
            <a:fld id="{4A5E1837-C810-4BC4-983E-CAC27E4F7226}" type="slidenum">
              <a:rPr lang="en-US" smtClean="0"/>
              <a:t>46</a:t>
            </a:fld>
            <a:endParaRPr lang="en-US"/>
          </a:p>
        </p:txBody>
      </p:sp>
    </p:spTree>
    <p:extLst>
      <p:ext uri="{BB962C8B-B14F-4D97-AF65-F5344CB8AC3E}">
        <p14:creationId xmlns:p14="http://schemas.microsoft.com/office/powerpoint/2010/main" val="25667083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F057A-732B-E5EE-2528-E0C506BFF0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E8288-A9D3-E5DC-2F68-B603380482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FB1332-FB5D-5026-0394-210CF3C1891C}"/>
              </a:ext>
            </a:extLst>
          </p:cNvPr>
          <p:cNvSpPr>
            <a:spLocks noGrp="1"/>
          </p:cNvSpPr>
          <p:nvPr>
            <p:ph type="body" idx="1"/>
          </p:nvPr>
        </p:nvSpPr>
        <p:spPr/>
        <p:txBody>
          <a:bodyPr/>
          <a:lstStyle/>
          <a:p>
            <a:r>
              <a:rPr lang="en-US" dirty="0"/>
              <a:t>Here’s an example of a line that isn’t a straight line and is not even on the floor. This line is basically a ring above the heads of the six mob bosses sitting at that table.</a:t>
            </a:r>
          </a:p>
          <a:p>
            <a:endParaRPr lang="en-US" dirty="0"/>
          </a:p>
          <a:p>
            <a:r>
              <a:rPr lang="en-US" dirty="0"/>
              <a:t>The camera can be moved all around, as long as the top of its frame never shows high enough to cross the line. This is a way to give you these great “everyone staring at everyone else” shots.</a:t>
            </a:r>
          </a:p>
          <a:p>
            <a:endParaRPr lang="en-US" dirty="0"/>
          </a:p>
          <a:p>
            <a:r>
              <a:rPr lang="en-US" dirty="0"/>
              <a:t>You might think this was a pretty unusual setup, but…</a:t>
            </a:r>
          </a:p>
          <a:p>
            <a:endParaRPr lang="en-US" dirty="0"/>
          </a:p>
          <a:p>
            <a:r>
              <a:rPr lang="en-US" dirty="0"/>
              <a:t>(click)</a:t>
            </a:r>
          </a:p>
          <a:p>
            <a:endParaRPr lang="en-US" dirty="0"/>
          </a:p>
          <a:p>
            <a:r>
              <a:rPr lang="en-US" dirty="0"/>
              <a:t>We basically did that for three different movies. The effect can be quite arresting!</a:t>
            </a:r>
          </a:p>
          <a:p>
            <a:endParaRPr lang="en-US" dirty="0"/>
          </a:p>
          <a:p>
            <a:r>
              <a:rPr lang="en-US" dirty="0"/>
              <a:t>So definitions of The Line can be tricky and liquid, and cameras moving can shift the line, as they carry the viewer to different places.</a:t>
            </a:r>
          </a:p>
          <a:p>
            <a:endParaRPr lang="en-US" dirty="0"/>
          </a:p>
        </p:txBody>
      </p:sp>
      <p:sp>
        <p:nvSpPr>
          <p:cNvPr id="4" name="Slide Number Placeholder 3">
            <a:extLst>
              <a:ext uri="{FF2B5EF4-FFF2-40B4-BE49-F238E27FC236}">
                <a16:creationId xmlns:a16="http://schemas.microsoft.com/office/drawing/2014/main" id="{50BC703C-9597-EB60-C1EA-F78E6D074356}"/>
              </a:ext>
            </a:extLst>
          </p:cNvPr>
          <p:cNvSpPr>
            <a:spLocks noGrp="1"/>
          </p:cNvSpPr>
          <p:nvPr>
            <p:ph type="sldNum" sz="quarter" idx="5"/>
          </p:nvPr>
        </p:nvSpPr>
        <p:spPr/>
        <p:txBody>
          <a:bodyPr/>
          <a:lstStyle/>
          <a:p>
            <a:fld id="{4A5E1837-C810-4BC4-983E-CAC27E4F7226}" type="slidenum">
              <a:rPr lang="en-US" smtClean="0"/>
              <a:t>47</a:t>
            </a:fld>
            <a:endParaRPr lang="en-US"/>
          </a:p>
        </p:txBody>
      </p:sp>
    </p:spTree>
    <p:extLst>
      <p:ext uri="{BB962C8B-B14F-4D97-AF65-F5344CB8AC3E}">
        <p14:creationId xmlns:p14="http://schemas.microsoft.com/office/powerpoint/2010/main" val="29360965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D5841-FDF4-26AB-4E66-809AD7B64E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4500DD-B563-B4F3-4F86-F543BFC3D0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D05722-60AF-8901-48A5-FFE054F91A98}"/>
              </a:ext>
            </a:extLst>
          </p:cNvPr>
          <p:cNvSpPr>
            <a:spLocks noGrp="1"/>
          </p:cNvSpPr>
          <p:nvPr>
            <p:ph type="body" idx="1"/>
          </p:nvPr>
        </p:nvSpPr>
        <p:spPr/>
        <p:txBody>
          <a:bodyPr/>
          <a:lstStyle/>
          <a:p>
            <a:r>
              <a:rPr lang="en-US" dirty="0"/>
              <a:t>I’ve mentioned basic three-camera layout, so here it is.</a:t>
            </a:r>
          </a:p>
          <a:p>
            <a:endParaRPr lang="en-US" dirty="0"/>
          </a:p>
          <a:p>
            <a:r>
              <a:rPr lang="en-US" dirty="0"/>
              <a:t>Two people sitting at a table discussing their last game of D&amp;D.</a:t>
            </a:r>
          </a:p>
          <a:p>
            <a:endParaRPr lang="en-US" dirty="0"/>
          </a:p>
          <a:p>
            <a:r>
              <a:rPr lang="en-US" dirty="0"/>
              <a:t>The wide angle is what’s called the Master Shot. Best to get those first. Typically, the actors run through the entire scene on a Master Shot.</a:t>
            </a:r>
          </a:p>
          <a:p>
            <a:endParaRPr lang="en-US" dirty="0"/>
          </a:p>
          <a:p>
            <a:r>
              <a:rPr lang="en-US" dirty="0"/>
              <a:t>Then, the other two common angles are favoring each character, but shooting over the shoulder of the other. Note that the camera must stay on one side of the line for all three shots, so the shoulders of each character have to appear on the appropriate sides.</a:t>
            </a:r>
          </a:p>
          <a:p>
            <a:endParaRPr lang="en-US" dirty="0"/>
          </a:p>
          <a:p>
            <a:r>
              <a:rPr lang="en-US" dirty="0"/>
              <a:t>This is a basic three-camera shot. It’s not the only shots you’ll make for a scene. But it’s a super basic shot that everybody uses. Pay attention during TV shows and you’ll start seeing it.</a:t>
            </a:r>
          </a:p>
          <a:p>
            <a:endParaRPr lang="en-US" dirty="0"/>
          </a:p>
          <a:p>
            <a:r>
              <a:rPr lang="en-US" dirty="0"/>
              <a:t>For one project, we planned to film all three cameras at the same time because our primary actor had an issue with severe and immediate fatigue. We figured he might give us one solid take, maybe two. We got the shots needed, and he only had two takes in him before he passed out.</a:t>
            </a:r>
          </a:p>
          <a:p>
            <a:endParaRPr lang="en-US" dirty="0"/>
          </a:p>
          <a:p>
            <a:r>
              <a:rPr lang="en-US" dirty="0"/>
              <a:t>And we never crossed the line.</a:t>
            </a:r>
          </a:p>
        </p:txBody>
      </p:sp>
      <p:sp>
        <p:nvSpPr>
          <p:cNvPr id="4" name="Slide Number Placeholder 3">
            <a:extLst>
              <a:ext uri="{FF2B5EF4-FFF2-40B4-BE49-F238E27FC236}">
                <a16:creationId xmlns:a16="http://schemas.microsoft.com/office/drawing/2014/main" id="{A7C81958-2C38-9EB1-734C-73F80EBC496F}"/>
              </a:ext>
            </a:extLst>
          </p:cNvPr>
          <p:cNvSpPr>
            <a:spLocks noGrp="1"/>
          </p:cNvSpPr>
          <p:nvPr>
            <p:ph type="sldNum" sz="quarter" idx="5"/>
          </p:nvPr>
        </p:nvSpPr>
        <p:spPr/>
        <p:txBody>
          <a:bodyPr/>
          <a:lstStyle/>
          <a:p>
            <a:fld id="{4A5E1837-C810-4BC4-983E-CAC27E4F7226}" type="slidenum">
              <a:rPr lang="en-US" smtClean="0"/>
              <a:t>48</a:t>
            </a:fld>
            <a:endParaRPr lang="en-US"/>
          </a:p>
        </p:txBody>
      </p:sp>
    </p:spTree>
    <p:extLst>
      <p:ext uri="{BB962C8B-B14F-4D97-AF65-F5344CB8AC3E}">
        <p14:creationId xmlns:p14="http://schemas.microsoft.com/office/powerpoint/2010/main" val="256066908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85A4C-4F6E-48E9-FA19-4B9A9850B1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0D320A-015E-0D19-D177-1D58BB3CF8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E3B583-2EEA-18B9-C5CE-6F6FB3014C99}"/>
              </a:ext>
            </a:extLst>
          </p:cNvPr>
          <p:cNvSpPr>
            <a:spLocks noGrp="1"/>
          </p:cNvSpPr>
          <p:nvPr>
            <p:ph type="body" idx="1"/>
          </p:nvPr>
        </p:nvSpPr>
        <p:spPr/>
        <p:txBody>
          <a:bodyPr/>
          <a:lstStyle/>
          <a:p>
            <a:r>
              <a:rPr lang="en-US" dirty="0"/>
              <a:t>A shot list is basically which storyboard will be shot in which order. Your shot list is one of the most magical pieces of planning you’ll ever know. A shot list is how you keep from wasting time on setups, or moving gear, or keeping actors too long.</a:t>
            </a:r>
          </a:p>
          <a:p>
            <a:endParaRPr lang="en-US" dirty="0"/>
          </a:p>
          <a:p>
            <a:r>
              <a:rPr lang="en-US" dirty="0"/>
              <a:t>I’ll tell you something about a shot list. If the production is small enough and the Director and DP understand the default layouts well enough, a movie can be made using only a shot list. As long as the scenes are numbered by the slate, the editor can assemble it using only a shot list.</a:t>
            </a:r>
          </a:p>
          <a:p>
            <a:endParaRPr lang="en-US" dirty="0"/>
          </a:p>
          <a:p>
            <a:r>
              <a:rPr lang="en-US" dirty="0"/>
              <a:t>In general, when starting a new scene, the first shot will be the wide. Actors will go through the whole scene while one or more cameras capture the master shot.</a:t>
            </a:r>
          </a:p>
          <a:p>
            <a:endParaRPr lang="en-US" dirty="0"/>
          </a:p>
          <a:p>
            <a:r>
              <a:rPr lang="en-US" dirty="0"/>
              <a:t>The next will be the shots favoring each character.</a:t>
            </a:r>
          </a:p>
          <a:p>
            <a:endParaRPr lang="en-US" dirty="0"/>
          </a:p>
          <a:p>
            <a:r>
              <a:rPr lang="en-US" dirty="0"/>
              <a:t>And usually after that, you’ll get the pickups, which are often very tight shots of significant objects in the scene. For example, a cigarette in an ashtray, or someone opening up a locket.</a:t>
            </a:r>
          </a:p>
        </p:txBody>
      </p:sp>
      <p:sp>
        <p:nvSpPr>
          <p:cNvPr id="4" name="Slide Number Placeholder 3">
            <a:extLst>
              <a:ext uri="{FF2B5EF4-FFF2-40B4-BE49-F238E27FC236}">
                <a16:creationId xmlns:a16="http://schemas.microsoft.com/office/drawing/2014/main" id="{51C8E90B-42ED-17F1-4020-B07270B005B3}"/>
              </a:ext>
            </a:extLst>
          </p:cNvPr>
          <p:cNvSpPr>
            <a:spLocks noGrp="1"/>
          </p:cNvSpPr>
          <p:nvPr>
            <p:ph type="sldNum" sz="quarter" idx="5"/>
          </p:nvPr>
        </p:nvSpPr>
        <p:spPr/>
        <p:txBody>
          <a:bodyPr/>
          <a:lstStyle/>
          <a:p>
            <a:fld id="{4A5E1837-C810-4BC4-983E-CAC27E4F7226}" type="slidenum">
              <a:rPr lang="en-US" smtClean="0"/>
              <a:t>49</a:t>
            </a:fld>
            <a:endParaRPr lang="en-US"/>
          </a:p>
        </p:txBody>
      </p:sp>
    </p:spTree>
    <p:extLst>
      <p:ext uri="{BB962C8B-B14F-4D97-AF65-F5344CB8AC3E}">
        <p14:creationId xmlns:p14="http://schemas.microsoft.com/office/powerpoint/2010/main" val="2810616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Camera technology has changed tremendously in the past decade or two, but there are some things I want you to think about as far as cameras.</a:t>
            </a:r>
          </a:p>
          <a:p>
            <a:endParaRPr lang="en-US" dirty="0"/>
          </a:p>
          <a:p>
            <a:r>
              <a:rPr lang="en-US" dirty="0"/>
              <a:t>First is, unless you already have a film camera and access to a film lab and experience with film, you’re gonna be shooting on digital. A lot of film folks can get snooty about “shooting on film,” but for what we’re doing, please ignore that.</a:t>
            </a:r>
          </a:p>
          <a:p>
            <a:endParaRPr lang="en-US" dirty="0"/>
          </a:p>
          <a:p>
            <a:r>
              <a:rPr lang="en-US" dirty="0"/>
              <a:t>Your camera should have a connector that lets you connect an external microphone. We’ll talk more about that in a minute.</a:t>
            </a:r>
          </a:p>
          <a:p>
            <a:endParaRPr lang="en-US" dirty="0"/>
          </a:p>
          <a:p>
            <a:r>
              <a:rPr lang="en-US" dirty="0"/>
              <a:t>Use a headphone jack so that you can hear what the camera is recording,  as opposed to what you’re hearing with your ears on set. There’s a difference, and learning that can be fun.</a:t>
            </a:r>
          </a:p>
          <a:p>
            <a:endParaRPr lang="en-US" dirty="0"/>
          </a:p>
          <a:p>
            <a:r>
              <a:rPr lang="en-US" dirty="0"/>
              <a:t>Your camera should have some sort of removable media, such as a chip or card. If it has a digital port, like firewire, that’ll work also. One of the nice things about a chip is that you can swap out a chip and keep shooting, while someone tech-savvy can be dumping the old chip data to your editing system.</a:t>
            </a:r>
          </a:p>
          <a:p>
            <a:endParaRPr lang="en-US" dirty="0"/>
          </a:p>
          <a:p>
            <a:r>
              <a:rPr lang="en-US" dirty="0"/>
              <a:t>You almost certainly do not have to buy a brand-new camera. You can borrow one from a buddy, and that buddy might even run it. You can rent from a media house, and they will show you how to operate it.</a:t>
            </a:r>
          </a:p>
          <a:p>
            <a:endParaRPr lang="en-US" dirty="0"/>
          </a:p>
          <a:p>
            <a:r>
              <a:rPr lang="en-US" dirty="0"/>
              <a:t>Unsurprisingly, our cell phones have amazing capability. Most now can get video at a 4K level, or even better. I wanna talk a little more about that in a minute.</a:t>
            </a:r>
          </a:p>
          <a:p>
            <a:endParaRPr lang="en-US" dirty="0"/>
          </a:p>
        </p:txBody>
      </p:sp>
      <p:sp>
        <p:nvSpPr>
          <p:cNvPr id="4" name="Slide Number Placeholder 3"/>
          <p:cNvSpPr>
            <a:spLocks noGrp="1"/>
          </p:cNvSpPr>
          <p:nvPr>
            <p:ph type="sldNum" sz="quarter" idx="5"/>
          </p:nvPr>
        </p:nvSpPr>
        <p:spPr/>
        <p:txBody>
          <a:bodyPr/>
          <a:lstStyle/>
          <a:p>
            <a:fld id="{4A5E1837-C810-4BC4-983E-CAC27E4F7226}" type="slidenum">
              <a:rPr lang="en-US" smtClean="0"/>
              <a:t>5</a:t>
            </a:fld>
            <a:endParaRPr lang="en-US"/>
          </a:p>
        </p:txBody>
      </p:sp>
    </p:spTree>
    <p:extLst>
      <p:ext uri="{BB962C8B-B14F-4D97-AF65-F5344CB8AC3E}">
        <p14:creationId xmlns:p14="http://schemas.microsoft.com/office/powerpoint/2010/main" val="161882934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A8870-2D19-F477-9EF0-257E751128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5D6288-E321-5FD8-C987-5B418F61E1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0B0944-E1B4-32D4-9268-55238D7B3833}"/>
              </a:ext>
            </a:extLst>
          </p:cNvPr>
          <p:cNvSpPr>
            <a:spLocks noGrp="1"/>
          </p:cNvSpPr>
          <p:nvPr>
            <p:ph type="body" idx="1"/>
          </p:nvPr>
        </p:nvSpPr>
        <p:spPr/>
        <p:txBody>
          <a:bodyPr/>
          <a:lstStyle/>
          <a:p>
            <a:r>
              <a:rPr lang="en-US" dirty="0"/>
              <a:t>Here’s a simple example of a </a:t>
            </a:r>
            <a:r>
              <a:rPr lang="en-US" dirty="0" err="1"/>
              <a:t>shotlist</a:t>
            </a:r>
            <a:r>
              <a:rPr lang="en-US" dirty="0"/>
              <a:t>.</a:t>
            </a:r>
          </a:p>
          <a:p>
            <a:endParaRPr lang="en-US" dirty="0"/>
          </a:p>
          <a:p>
            <a:r>
              <a:rPr lang="en-US" dirty="0"/>
              <a:t>The shots are ordered by importance. Get that master shot first, unless there’s a strong reason not to.</a:t>
            </a:r>
          </a:p>
          <a:p>
            <a:endParaRPr lang="en-US" dirty="0"/>
          </a:p>
          <a:p>
            <a:r>
              <a:rPr lang="en-US" dirty="0"/>
              <a:t>One reason why you might want to get a pickup, such as this dog, first, instead of later, is that maybe the dog trainer only has him for an hour. Get those closeups of the dog, and then after that, use a stuffed dog wrapped in a blanket for the other shots.</a:t>
            </a:r>
          </a:p>
          <a:p>
            <a:endParaRPr lang="en-US" dirty="0"/>
          </a:p>
          <a:p>
            <a:r>
              <a:rPr lang="en-US"/>
              <a:t>[Edward</a:t>
            </a:r>
            <a:r>
              <a:rPr lang="en-US" dirty="0"/>
              <a:t>: Jump to </a:t>
            </a:r>
            <a:r>
              <a:rPr lang="en-US" dirty="0" err="1"/>
              <a:t>wrapup</a:t>
            </a:r>
            <a:r>
              <a:rPr lang="en-US" dirty="0"/>
              <a:t> slides]</a:t>
            </a:r>
          </a:p>
        </p:txBody>
      </p:sp>
      <p:sp>
        <p:nvSpPr>
          <p:cNvPr id="4" name="Slide Number Placeholder 3">
            <a:extLst>
              <a:ext uri="{FF2B5EF4-FFF2-40B4-BE49-F238E27FC236}">
                <a16:creationId xmlns:a16="http://schemas.microsoft.com/office/drawing/2014/main" id="{36C30760-A530-4074-CEEB-C172EB9BF0AD}"/>
              </a:ext>
            </a:extLst>
          </p:cNvPr>
          <p:cNvSpPr>
            <a:spLocks noGrp="1"/>
          </p:cNvSpPr>
          <p:nvPr>
            <p:ph type="sldNum" sz="quarter" idx="5"/>
          </p:nvPr>
        </p:nvSpPr>
        <p:spPr/>
        <p:txBody>
          <a:bodyPr/>
          <a:lstStyle/>
          <a:p>
            <a:fld id="{4A5E1837-C810-4BC4-983E-CAC27E4F7226}" type="slidenum">
              <a:rPr lang="en-US" smtClean="0"/>
              <a:t>50</a:t>
            </a:fld>
            <a:endParaRPr lang="en-US"/>
          </a:p>
        </p:txBody>
      </p:sp>
    </p:spTree>
    <p:extLst>
      <p:ext uri="{BB962C8B-B14F-4D97-AF65-F5344CB8AC3E}">
        <p14:creationId xmlns:p14="http://schemas.microsoft.com/office/powerpoint/2010/main" val="9074482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Okay, let’s talk about locations!</a:t>
            </a:r>
          </a:p>
          <a:p>
            <a:endParaRPr lang="en-US" dirty="0"/>
          </a:p>
          <a:p>
            <a:r>
              <a:rPr lang="en-US" dirty="0"/>
              <a:t>As part of pre-production, walk through each location with the main crew. Have each person assess the location to make sure that they can meet their needs.</a:t>
            </a:r>
          </a:p>
          <a:p>
            <a:endParaRPr lang="en-US" dirty="0"/>
          </a:p>
          <a:p>
            <a:r>
              <a:rPr lang="en-US" dirty="0"/>
              <a:t>Also, meet with the owners of the location. Make sure they are still okay with your use of it. Feel free to walk with them through as well.</a:t>
            </a:r>
          </a:p>
          <a:p>
            <a:endParaRPr lang="en-US" dirty="0"/>
          </a:p>
          <a:p>
            <a:r>
              <a:rPr lang="en-US" dirty="0"/>
              <a:t>Please treat the location as if it is your own house. Keep it tidy. Clean it thoroughly after you are done, even if that means hiring a cleaning crew to polish it off.</a:t>
            </a:r>
          </a:p>
        </p:txBody>
      </p:sp>
      <p:sp>
        <p:nvSpPr>
          <p:cNvPr id="4" name="Slide Number Placeholder 3"/>
          <p:cNvSpPr>
            <a:spLocks noGrp="1"/>
          </p:cNvSpPr>
          <p:nvPr>
            <p:ph type="sldNum" sz="quarter" idx="5"/>
          </p:nvPr>
        </p:nvSpPr>
        <p:spPr/>
        <p:txBody>
          <a:bodyPr/>
          <a:lstStyle/>
          <a:p>
            <a:fld id="{4A5E1837-C810-4BC4-983E-CAC27E4F7226}" type="slidenum">
              <a:rPr lang="en-US" smtClean="0"/>
              <a:t>51</a:t>
            </a:fld>
            <a:endParaRPr lang="en-US"/>
          </a:p>
        </p:txBody>
      </p:sp>
    </p:spTree>
    <p:extLst>
      <p:ext uri="{BB962C8B-B14F-4D97-AF65-F5344CB8AC3E}">
        <p14:creationId xmlns:p14="http://schemas.microsoft.com/office/powerpoint/2010/main" val="306002559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Cast is also a much bigger topic, but here we are.</a:t>
            </a:r>
          </a:p>
          <a:p>
            <a:endParaRPr lang="en-US" dirty="0"/>
          </a:p>
          <a:p>
            <a:r>
              <a:rPr lang="en-US" dirty="0"/>
              <a:t>There is so much that can help with the cast, but I’ll try to keep it short.</a:t>
            </a:r>
          </a:p>
          <a:p>
            <a:endParaRPr lang="en-US" dirty="0"/>
          </a:p>
          <a:p>
            <a:r>
              <a:rPr lang="en-US" dirty="0"/>
              <a:t>Give everyone time to learn their lines. Do rehearsals – at least one.</a:t>
            </a:r>
          </a:p>
          <a:p>
            <a:endParaRPr lang="en-US" dirty="0"/>
          </a:p>
          <a:p>
            <a:r>
              <a:rPr lang="en-US" dirty="0"/>
              <a:t>Make sure if there are costumes, that everyone knows which costume is appropriate for which shooting day (unless you plan to do this in the style of Gilligan’s Island, where they wore the same thing every day for years).</a:t>
            </a:r>
          </a:p>
          <a:p>
            <a:endParaRPr lang="en-US" dirty="0"/>
          </a:p>
          <a:p>
            <a:r>
              <a:rPr lang="en-US" dirty="0"/>
              <a:t>On set, the person usually responsible for making sure the cast gets to their right places, such as makeup and costuming, is the second AD, so be sure that person knows what to do. On a smaller project, the AD might do it. On a teensy project, you’ll have most of the jobs. Enjoy that freedom.</a:t>
            </a:r>
          </a:p>
          <a:p>
            <a:endParaRPr lang="en-US" dirty="0"/>
          </a:p>
          <a:p>
            <a:r>
              <a:rPr lang="en-US" dirty="0"/>
              <a:t>Speaking of crew…</a:t>
            </a:r>
          </a:p>
        </p:txBody>
      </p:sp>
      <p:sp>
        <p:nvSpPr>
          <p:cNvPr id="4" name="Slide Number Placeholder 3"/>
          <p:cNvSpPr>
            <a:spLocks noGrp="1"/>
          </p:cNvSpPr>
          <p:nvPr>
            <p:ph type="sldNum" sz="quarter" idx="5"/>
          </p:nvPr>
        </p:nvSpPr>
        <p:spPr/>
        <p:txBody>
          <a:bodyPr/>
          <a:lstStyle/>
          <a:p>
            <a:fld id="{4A5E1837-C810-4BC4-983E-CAC27E4F7226}" type="slidenum">
              <a:rPr lang="en-US" smtClean="0"/>
              <a:t>52</a:t>
            </a:fld>
            <a:endParaRPr lang="en-US"/>
          </a:p>
        </p:txBody>
      </p:sp>
    </p:spTree>
    <p:extLst>
      <p:ext uri="{BB962C8B-B14F-4D97-AF65-F5344CB8AC3E}">
        <p14:creationId xmlns:p14="http://schemas.microsoft.com/office/powerpoint/2010/main" val="313306555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crew for a project is going to be your best buddies, and you are going to be their best buddy. Get together and meet. Walk through things together. Make sure that your main crew are all aligned, especially for tricky situations.</a:t>
            </a:r>
          </a:p>
          <a:p>
            <a:endParaRPr lang="en-US" dirty="0"/>
          </a:p>
          <a:p>
            <a:r>
              <a:rPr lang="en-US" dirty="0"/>
              <a:t>In my experience, if the Director and the Producer and the DP and the first AD are all in alignment and all of good cheer, then the shoot goes spectacularly well.</a:t>
            </a:r>
          </a:p>
          <a:p>
            <a:endParaRPr lang="en-US" dirty="0"/>
          </a:p>
          <a:p>
            <a:r>
              <a:rPr lang="en-US" dirty="0"/>
              <a:t>If you have to discuss things, it’s okay to do it quickly on set, but be careful, because all the rest of the crew and the cast are inadvertently part of any dispute-resolution process. Remember to remain of good cheer.</a:t>
            </a:r>
          </a:p>
          <a:p>
            <a:endParaRPr lang="en-US" dirty="0"/>
          </a:p>
          <a:p>
            <a:r>
              <a:rPr lang="en-US" dirty="0"/>
              <a:t>As a Director, it can be easy to feel the need to insist on things </a:t>
            </a:r>
            <a:r>
              <a:rPr lang="en-US" i="1" dirty="0"/>
              <a:t>because</a:t>
            </a:r>
            <a:r>
              <a:rPr lang="en-US" dirty="0"/>
              <a:t> you’re the Director, but please remember that you have a team for a reason, and they may really </a:t>
            </a:r>
            <a:r>
              <a:rPr lang="en-US" i="1" dirty="0" err="1"/>
              <a:t>really</a:t>
            </a:r>
            <a:r>
              <a:rPr lang="en-US" dirty="0"/>
              <a:t> need you to see something important.</a:t>
            </a:r>
          </a:p>
          <a:p>
            <a:endParaRPr lang="en-US" dirty="0"/>
          </a:p>
          <a:p>
            <a:r>
              <a:rPr lang="en-US" dirty="0"/>
              <a:t>Don’t be the mayor from Jaws.</a:t>
            </a:r>
          </a:p>
        </p:txBody>
      </p:sp>
      <p:sp>
        <p:nvSpPr>
          <p:cNvPr id="4" name="Slide Number Placeholder 3"/>
          <p:cNvSpPr>
            <a:spLocks noGrp="1"/>
          </p:cNvSpPr>
          <p:nvPr>
            <p:ph type="sldNum" sz="quarter" idx="5"/>
          </p:nvPr>
        </p:nvSpPr>
        <p:spPr/>
        <p:txBody>
          <a:bodyPr/>
          <a:lstStyle/>
          <a:p>
            <a:fld id="{4A5E1837-C810-4BC4-983E-CAC27E4F7226}" type="slidenum">
              <a:rPr lang="en-US" smtClean="0"/>
              <a:t>53</a:t>
            </a:fld>
            <a:endParaRPr lang="en-US"/>
          </a:p>
        </p:txBody>
      </p:sp>
    </p:spTree>
    <p:extLst>
      <p:ext uri="{BB962C8B-B14F-4D97-AF65-F5344CB8AC3E}">
        <p14:creationId xmlns:p14="http://schemas.microsoft.com/office/powerpoint/2010/main" val="236097724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Always remember to plan food, and preferably good food.</a:t>
            </a:r>
          </a:p>
          <a:p>
            <a:endParaRPr lang="en-US" dirty="0"/>
          </a:p>
          <a:p>
            <a:r>
              <a:rPr lang="en-US" dirty="0"/>
              <a:t>It doesn’t have to be expensive, but it should be sincere. Even if it’s just a big pot of chicken soup and cornbread, keep things homey and fun.</a:t>
            </a:r>
          </a:p>
          <a:p>
            <a:endParaRPr lang="en-US" dirty="0"/>
          </a:p>
          <a:p>
            <a:r>
              <a:rPr lang="en-US" dirty="0"/>
              <a:t>My advice is that everyone eats together. On larger productions, cast and crew and extras are often separated for meals, and if they want to do that, then okay. I’m a bit more casual.</a:t>
            </a:r>
          </a:p>
        </p:txBody>
      </p:sp>
      <p:sp>
        <p:nvSpPr>
          <p:cNvPr id="4" name="Slide Number Placeholder 3"/>
          <p:cNvSpPr>
            <a:spLocks noGrp="1"/>
          </p:cNvSpPr>
          <p:nvPr>
            <p:ph type="sldNum" sz="quarter" idx="5"/>
          </p:nvPr>
        </p:nvSpPr>
        <p:spPr/>
        <p:txBody>
          <a:bodyPr/>
          <a:lstStyle/>
          <a:p>
            <a:fld id="{4A5E1837-C810-4BC4-983E-CAC27E4F7226}" type="slidenum">
              <a:rPr lang="en-US" smtClean="0"/>
              <a:t>54</a:t>
            </a:fld>
            <a:endParaRPr lang="en-US"/>
          </a:p>
        </p:txBody>
      </p:sp>
    </p:spTree>
    <p:extLst>
      <p:ext uri="{BB962C8B-B14F-4D97-AF65-F5344CB8AC3E}">
        <p14:creationId xmlns:p14="http://schemas.microsoft.com/office/powerpoint/2010/main" val="39105359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Speaking of scheduling…</a:t>
            </a:r>
          </a:p>
          <a:p>
            <a:endParaRPr lang="en-US" dirty="0"/>
          </a:p>
          <a:p>
            <a:r>
              <a:rPr lang="en-US" dirty="0"/>
              <a:t>We used Excel to plan our first complicated movie, but you can use whatever tool works best for you.</a:t>
            </a:r>
          </a:p>
          <a:p>
            <a:endParaRPr lang="en-US" dirty="0"/>
          </a:p>
          <a:p>
            <a:r>
              <a:rPr lang="en-US" dirty="0"/>
              <a:t>I’ve worked with a couple other tools, such as </a:t>
            </a:r>
            <a:r>
              <a:rPr lang="en-US" dirty="0" err="1"/>
              <a:t>Celtx</a:t>
            </a:r>
            <a:r>
              <a:rPr lang="en-US" dirty="0"/>
              <a:t> and Gorilla Scheduler. They all do the same basic thing, though. They keep track of a list of assets for the movie, and they let you associate those assets with shoot days and locations.</a:t>
            </a:r>
          </a:p>
          <a:p>
            <a:endParaRPr lang="en-US" dirty="0"/>
          </a:p>
          <a:p>
            <a:r>
              <a:rPr lang="en-US" dirty="0"/>
              <a:t>Remember what I said earlier, the better you plan, the better your shoot will be.</a:t>
            </a:r>
          </a:p>
          <a:p>
            <a:endParaRPr lang="en-US" dirty="0"/>
          </a:p>
          <a:p>
            <a:r>
              <a:rPr lang="en-US" dirty="0"/>
              <a:t>Best get all the planning done before moving on to…</a:t>
            </a:r>
          </a:p>
        </p:txBody>
      </p:sp>
      <p:sp>
        <p:nvSpPr>
          <p:cNvPr id="4" name="Slide Number Placeholder 3"/>
          <p:cNvSpPr>
            <a:spLocks noGrp="1"/>
          </p:cNvSpPr>
          <p:nvPr>
            <p:ph type="sldNum" sz="quarter" idx="5"/>
          </p:nvPr>
        </p:nvSpPr>
        <p:spPr/>
        <p:txBody>
          <a:bodyPr/>
          <a:lstStyle/>
          <a:p>
            <a:fld id="{4A5E1837-C810-4BC4-983E-CAC27E4F7226}" type="slidenum">
              <a:rPr lang="en-US" smtClean="0"/>
              <a:t>55</a:t>
            </a:fld>
            <a:endParaRPr lang="en-US"/>
          </a:p>
        </p:txBody>
      </p:sp>
    </p:spTree>
    <p:extLst>
      <p:ext uri="{BB962C8B-B14F-4D97-AF65-F5344CB8AC3E}">
        <p14:creationId xmlns:p14="http://schemas.microsoft.com/office/powerpoint/2010/main" val="79256138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…filming!</a:t>
            </a:r>
          </a:p>
          <a:p>
            <a:endParaRPr lang="en-US" dirty="0"/>
          </a:p>
          <a:p>
            <a:r>
              <a:rPr lang="en-US" dirty="0"/>
              <a:t>There are so many things that can go into making your actual production days work well, but to be honest, the most effective and most creative production days are days that have been well-planned.</a:t>
            </a:r>
          </a:p>
          <a:p>
            <a:endParaRPr lang="en-US" dirty="0"/>
          </a:p>
          <a:p>
            <a:r>
              <a:rPr lang="en-US" dirty="0"/>
              <a:t>That said…</a:t>
            </a:r>
          </a:p>
        </p:txBody>
      </p:sp>
      <p:sp>
        <p:nvSpPr>
          <p:cNvPr id="4" name="Slide Number Placeholder 3"/>
          <p:cNvSpPr>
            <a:spLocks noGrp="1"/>
          </p:cNvSpPr>
          <p:nvPr>
            <p:ph type="sldNum" sz="quarter" idx="5"/>
          </p:nvPr>
        </p:nvSpPr>
        <p:spPr/>
        <p:txBody>
          <a:bodyPr/>
          <a:lstStyle/>
          <a:p>
            <a:fld id="{4A5E1837-C810-4BC4-983E-CAC27E4F7226}" type="slidenum">
              <a:rPr lang="en-US" smtClean="0"/>
              <a:t>56</a:t>
            </a:fld>
            <a:endParaRPr lang="en-US"/>
          </a:p>
        </p:txBody>
      </p:sp>
    </p:spTree>
    <p:extLst>
      <p:ext uri="{BB962C8B-B14F-4D97-AF65-F5344CB8AC3E}">
        <p14:creationId xmlns:p14="http://schemas.microsoft.com/office/powerpoint/2010/main" val="361472376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the time you get this far along, you’ve done a ton of planning, and that’s good, because your planning is going to be challenged every minute you are on set.</a:t>
            </a:r>
          </a:p>
          <a:p>
            <a:endParaRPr lang="en-US" dirty="0"/>
          </a:p>
          <a:p>
            <a:r>
              <a:rPr lang="en-US" dirty="0"/>
              <a:t>Coordinate between the Director, the First AD, the Cinematographer, and the Producer to make sure that you know what you are filming on which day, and in which order.</a:t>
            </a:r>
          </a:p>
          <a:p>
            <a:endParaRPr lang="en-US" dirty="0"/>
          </a:p>
          <a:p>
            <a:r>
              <a:rPr lang="en-US" dirty="0"/>
              <a:t>This way, when things feel like they are going in a different direction, there are several people handy who can help get things back on track.</a:t>
            </a:r>
          </a:p>
          <a:p>
            <a:endParaRPr lang="en-US" dirty="0"/>
          </a:p>
          <a:p>
            <a:r>
              <a:rPr lang="en-US" dirty="0"/>
              <a:t>Keep your shot list handy. Trust your past self that you set it up right.</a:t>
            </a:r>
          </a:p>
          <a:p>
            <a:endParaRPr lang="en-US" dirty="0"/>
          </a:p>
          <a:p>
            <a:r>
              <a:rPr lang="en-US" dirty="0"/>
              <a:t>Move through your shots as quickly as you reasonably can.</a:t>
            </a:r>
          </a:p>
          <a:p>
            <a:endParaRPr lang="en-US" dirty="0"/>
          </a:p>
          <a:p>
            <a:r>
              <a:rPr lang="en-US" dirty="0"/>
              <a:t>Remember to always thank your crew and your cast.</a:t>
            </a:r>
          </a:p>
          <a:p>
            <a:endParaRPr lang="en-US" dirty="0"/>
          </a:p>
          <a:p>
            <a:r>
              <a:rPr lang="en-US" dirty="0"/>
              <a:t>The first lesson I learned about Directing was that the Director was the mood of the set. So, when I go on set, I put myself in a cheerful, problem-solving, grateful, and kind place, and that energy passes out from you to everyone else.</a:t>
            </a:r>
          </a:p>
        </p:txBody>
      </p:sp>
      <p:sp>
        <p:nvSpPr>
          <p:cNvPr id="4" name="Slide Number Placeholder 3"/>
          <p:cNvSpPr>
            <a:spLocks noGrp="1"/>
          </p:cNvSpPr>
          <p:nvPr>
            <p:ph type="sldNum" sz="quarter" idx="5"/>
          </p:nvPr>
        </p:nvSpPr>
        <p:spPr/>
        <p:txBody>
          <a:bodyPr/>
          <a:lstStyle/>
          <a:p>
            <a:fld id="{4A5E1837-C810-4BC4-983E-CAC27E4F7226}" type="slidenum">
              <a:rPr lang="en-US" smtClean="0"/>
              <a:t>57</a:t>
            </a:fld>
            <a:endParaRPr lang="en-US"/>
          </a:p>
        </p:txBody>
      </p:sp>
    </p:spTree>
    <p:extLst>
      <p:ext uri="{BB962C8B-B14F-4D97-AF65-F5344CB8AC3E}">
        <p14:creationId xmlns:p14="http://schemas.microsoft.com/office/powerpoint/2010/main" val="376284075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are filming, you may notice an especially cool extra shot.</a:t>
            </a:r>
          </a:p>
          <a:p>
            <a:endParaRPr lang="en-US" dirty="0"/>
          </a:p>
          <a:p>
            <a:r>
              <a:rPr lang="en-US" dirty="0"/>
              <a:t>It’s okay to grab those. Often, it’s a matter of asking the DP if it can be grabbed quick. It’s also possible that your DP might assign those bonus shots to someone else to pick up later.</a:t>
            </a:r>
          </a:p>
          <a:p>
            <a:endParaRPr lang="en-US" dirty="0"/>
          </a:p>
          <a:p>
            <a:r>
              <a:rPr lang="en-US" dirty="0"/>
              <a:t>But be careful about doing those to the detriment of the day’s production. </a:t>
            </a:r>
          </a:p>
          <a:p>
            <a:endParaRPr lang="en-US" dirty="0"/>
          </a:p>
          <a:p>
            <a:r>
              <a:rPr lang="en-US" dirty="0"/>
              <a:t>Be deliberate. Be conscious.</a:t>
            </a:r>
          </a:p>
        </p:txBody>
      </p:sp>
      <p:sp>
        <p:nvSpPr>
          <p:cNvPr id="4" name="Slide Number Placeholder 3"/>
          <p:cNvSpPr>
            <a:spLocks noGrp="1"/>
          </p:cNvSpPr>
          <p:nvPr>
            <p:ph type="sldNum" sz="quarter" idx="5"/>
          </p:nvPr>
        </p:nvSpPr>
        <p:spPr/>
        <p:txBody>
          <a:bodyPr/>
          <a:lstStyle/>
          <a:p>
            <a:fld id="{4A5E1837-C810-4BC4-983E-CAC27E4F7226}" type="slidenum">
              <a:rPr lang="en-US" smtClean="0"/>
              <a:t>58</a:t>
            </a:fld>
            <a:endParaRPr lang="en-US"/>
          </a:p>
        </p:txBody>
      </p:sp>
    </p:spTree>
    <p:extLst>
      <p:ext uri="{BB962C8B-B14F-4D97-AF65-F5344CB8AC3E}">
        <p14:creationId xmlns:p14="http://schemas.microsoft.com/office/powerpoint/2010/main" val="100641570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good production keeps an eye on the clock. This doesn’t mean to rush everybody. It also means to think very clearly in planning about how long a certain scene or shot will </a:t>
            </a:r>
            <a:r>
              <a:rPr lang="en-US" i="1" dirty="0"/>
              <a:t>actually</a:t>
            </a:r>
            <a:r>
              <a:rPr lang="en-US" dirty="0"/>
              <a:t> take.</a:t>
            </a:r>
          </a:p>
          <a:p>
            <a:endParaRPr lang="en-US" dirty="0"/>
          </a:p>
          <a:p>
            <a:r>
              <a:rPr lang="en-US" dirty="0"/>
              <a:t>It’s easy to under-estimate time.</a:t>
            </a:r>
          </a:p>
          <a:p>
            <a:endParaRPr lang="en-US" dirty="0"/>
          </a:p>
          <a:p>
            <a:r>
              <a:rPr lang="en-US" dirty="0"/>
              <a:t>The price you pay for under-estimating time or for going so long that you don’t get all your shots is that you have to schedule a reshoot or continuation of the scene. And if you are in a situation where you only have limited time at a location, then that can become very complicated.</a:t>
            </a:r>
          </a:p>
          <a:p>
            <a:endParaRPr lang="en-US" dirty="0"/>
          </a:p>
          <a:p>
            <a:r>
              <a:rPr lang="en-US" dirty="0"/>
              <a:t>So, please plan carefully. And watch that clock.</a:t>
            </a:r>
          </a:p>
        </p:txBody>
      </p:sp>
      <p:sp>
        <p:nvSpPr>
          <p:cNvPr id="4" name="Slide Number Placeholder 3"/>
          <p:cNvSpPr>
            <a:spLocks noGrp="1"/>
          </p:cNvSpPr>
          <p:nvPr>
            <p:ph type="sldNum" sz="quarter" idx="5"/>
          </p:nvPr>
        </p:nvSpPr>
        <p:spPr/>
        <p:txBody>
          <a:bodyPr/>
          <a:lstStyle/>
          <a:p>
            <a:fld id="{4A5E1837-C810-4BC4-983E-CAC27E4F7226}" type="slidenum">
              <a:rPr lang="en-US" smtClean="0"/>
              <a:t>59</a:t>
            </a:fld>
            <a:endParaRPr lang="en-US"/>
          </a:p>
        </p:txBody>
      </p:sp>
    </p:spTree>
    <p:extLst>
      <p:ext uri="{BB962C8B-B14F-4D97-AF65-F5344CB8AC3E}">
        <p14:creationId xmlns:p14="http://schemas.microsoft.com/office/powerpoint/2010/main" val="3840431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gotta offer a shout-out to cell phones – they have some </a:t>
            </a:r>
            <a:r>
              <a:rPr lang="en-US" i="1" dirty="0"/>
              <a:t>amazing</a:t>
            </a:r>
            <a:r>
              <a:rPr lang="en-US" dirty="0"/>
              <a:t> capabilities. Which means your gear cost can be considerably less, if you’re okay with the considerations.</a:t>
            </a:r>
          </a:p>
          <a:p>
            <a:endParaRPr lang="en-US" dirty="0"/>
          </a:p>
          <a:p>
            <a:r>
              <a:rPr lang="en-US" dirty="0"/>
              <a:t>I have the setup pictured above: A specialty case and lenses, that cost me about $150, a powered gimbal that cost me around $25, and a wired lavalier mic that cost me about $15.</a:t>
            </a:r>
          </a:p>
          <a:p>
            <a:endParaRPr lang="en-US" dirty="0"/>
          </a:p>
          <a:p>
            <a:r>
              <a:rPr lang="en-US" dirty="0"/>
              <a:t>One of the interesting limitations of cell phone video is that you don’t have quite the control over depth-of-field that you do with a big fancy camera. That said, it might still work fine for everything you want to do. Also, there are apps that help you tune in things such as aperture, shutter speed, etc.</a:t>
            </a:r>
          </a:p>
          <a:p>
            <a:endParaRPr lang="en-US" dirty="0"/>
          </a:p>
          <a:p>
            <a:r>
              <a:rPr lang="en-US" dirty="0"/>
              <a:t>Oh, speaking of which…</a:t>
            </a:r>
          </a:p>
        </p:txBody>
      </p:sp>
      <p:sp>
        <p:nvSpPr>
          <p:cNvPr id="4" name="Slide Number Placeholder 3"/>
          <p:cNvSpPr>
            <a:spLocks noGrp="1"/>
          </p:cNvSpPr>
          <p:nvPr>
            <p:ph type="sldNum" sz="quarter" idx="5"/>
          </p:nvPr>
        </p:nvSpPr>
        <p:spPr/>
        <p:txBody>
          <a:bodyPr/>
          <a:lstStyle/>
          <a:p>
            <a:fld id="{4A5E1837-C810-4BC4-983E-CAC27E4F7226}" type="slidenum">
              <a:rPr lang="en-US" smtClean="0"/>
              <a:t>6</a:t>
            </a:fld>
            <a:endParaRPr lang="en-US"/>
          </a:p>
        </p:txBody>
      </p:sp>
    </p:spTree>
    <p:extLst>
      <p:ext uri="{BB962C8B-B14F-4D97-AF65-F5344CB8AC3E}">
        <p14:creationId xmlns:p14="http://schemas.microsoft.com/office/powerpoint/2010/main" val="206964436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of the time, you’re running on a shoestring budget, which means people are working for peanuts or volunteering.</a:t>
            </a:r>
          </a:p>
          <a:p>
            <a:endParaRPr lang="en-US" dirty="0"/>
          </a:p>
          <a:p>
            <a:r>
              <a:rPr lang="en-US" dirty="0"/>
              <a:t>I’ve said it before, I’ll say it again. Please make sure to offer good meals. Eating – and especially eating together – is more than just a mechanical process. It can be a bonding exercise as well.</a:t>
            </a:r>
          </a:p>
          <a:p>
            <a:endParaRPr lang="en-US" dirty="0"/>
          </a:p>
          <a:p>
            <a:r>
              <a:rPr lang="en-US" dirty="0"/>
              <a:t>If you can’t afford to have someone cater, then plan ahead and make food yourself, or with the help of a buddy. Something that can be stored and served all at once.</a:t>
            </a:r>
          </a:p>
          <a:p>
            <a:endParaRPr lang="en-US" dirty="0"/>
          </a:p>
          <a:p>
            <a:r>
              <a:rPr lang="en-US" dirty="0"/>
              <a:t>I recommend focusing on things that can be eaten in single bites, by the way. It helps keep makeup from smearing around.</a:t>
            </a:r>
          </a:p>
        </p:txBody>
      </p:sp>
      <p:sp>
        <p:nvSpPr>
          <p:cNvPr id="4" name="Slide Number Placeholder 3"/>
          <p:cNvSpPr>
            <a:spLocks noGrp="1"/>
          </p:cNvSpPr>
          <p:nvPr>
            <p:ph type="sldNum" sz="quarter" idx="5"/>
          </p:nvPr>
        </p:nvSpPr>
        <p:spPr/>
        <p:txBody>
          <a:bodyPr/>
          <a:lstStyle/>
          <a:p>
            <a:fld id="{4A5E1837-C810-4BC4-983E-CAC27E4F7226}" type="slidenum">
              <a:rPr lang="en-US" smtClean="0"/>
              <a:t>60</a:t>
            </a:fld>
            <a:endParaRPr lang="en-US"/>
          </a:p>
        </p:txBody>
      </p:sp>
    </p:spTree>
    <p:extLst>
      <p:ext uri="{BB962C8B-B14F-4D97-AF65-F5344CB8AC3E}">
        <p14:creationId xmlns:p14="http://schemas.microsoft.com/office/powerpoint/2010/main" val="351587090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6A701-1EF9-C5D2-3742-6A18C0E452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D01C81-7D0C-1F70-471B-CE48CC4F52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62F0E6-817A-DE1C-A12A-2512217F466A}"/>
              </a:ext>
            </a:extLst>
          </p:cNvPr>
          <p:cNvSpPr>
            <a:spLocks noGrp="1"/>
          </p:cNvSpPr>
          <p:nvPr>
            <p:ph type="body" idx="1"/>
          </p:nvPr>
        </p:nvSpPr>
        <p:spPr/>
        <p:txBody>
          <a:bodyPr/>
          <a:lstStyle/>
          <a:p>
            <a:r>
              <a:rPr lang="en-US" dirty="0"/>
              <a:t>Don’t skimp on cleanup.</a:t>
            </a:r>
          </a:p>
          <a:p>
            <a:endParaRPr lang="en-US" dirty="0"/>
          </a:p>
          <a:p>
            <a:r>
              <a:rPr lang="en-US" dirty="0"/>
              <a:t>My suggestion is that you all plan to do it together, as a team.</a:t>
            </a:r>
          </a:p>
          <a:p>
            <a:endParaRPr lang="en-US" dirty="0"/>
          </a:p>
          <a:p>
            <a:r>
              <a:rPr lang="en-US" dirty="0"/>
              <a:t>Be methodical, be clean and careful. Pack your vehicles to be ready for the next shoot, please avoid just stuffing anything into anywhere.</a:t>
            </a:r>
          </a:p>
          <a:p>
            <a:endParaRPr lang="en-US" dirty="0"/>
          </a:p>
          <a:p>
            <a:r>
              <a:rPr lang="en-US" dirty="0"/>
              <a:t>A dummy check is when a person walks through the location and flags anything that even remotely seems out of place or wrong. My suggestion is that at least three people should do dummy checks, in sequence. Not at the same time.</a:t>
            </a:r>
          </a:p>
          <a:p>
            <a:endParaRPr lang="en-US" dirty="0"/>
          </a:p>
          <a:p>
            <a:r>
              <a:rPr lang="en-US" dirty="0"/>
              <a:t>Try to always leave a location cleaner than when you arrived – be a good camper.</a:t>
            </a:r>
          </a:p>
          <a:p>
            <a:endParaRPr lang="en-US" dirty="0"/>
          </a:p>
          <a:p>
            <a:r>
              <a:rPr lang="en-US" dirty="0"/>
              <a:t>Okay, so, after you’ve filmed everything comes post…</a:t>
            </a:r>
          </a:p>
        </p:txBody>
      </p:sp>
      <p:sp>
        <p:nvSpPr>
          <p:cNvPr id="4" name="Slide Number Placeholder 3">
            <a:extLst>
              <a:ext uri="{FF2B5EF4-FFF2-40B4-BE49-F238E27FC236}">
                <a16:creationId xmlns:a16="http://schemas.microsoft.com/office/drawing/2014/main" id="{F7E476A3-C249-FF63-E7E8-4FD04E413F7B}"/>
              </a:ext>
            </a:extLst>
          </p:cNvPr>
          <p:cNvSpPr>
            <a:spLocks noGrp="1"/>
          </p:cNvSpPr>
          <p:nvPr>
            <p:ph type="sldNum" sz="quarter" idx="5"/>
          </p:nvPr>
        </p:nvSpPr>
        <p:spPr/>
        <p:txBody>
          <a:bodyPr/>
          <a:lstStyle/>
          <a:p>
            <a:fld id="{4A5E1837-C810-4BC4-983E-CAC27E4F7226}" type="slidenum">
              <a:rPr lang="en-US" smtClean="0"/>
              <a:t>61</a:t>
            </a:fld>
            <a:endParaRPr lang="en-US"/>
          </a:p>
        </p:txBody>
      </p:sp>
    </p:spTree>
    <p:extLst>
      <p:ext uri="{BB962C8B-B14F-4D97-AF65-F5344CB8AC3E}">
        <p14:creationId xmlns:p14="http://schemas.microsoft.com/office/powerpoint/2010/main" val="318155030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In some respects, editing is simple – you assemble and trim your clips to tell the story you want to tell.</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On the other hand, editing well is an incredible art, and depends on many factors all working well together, including timing, cutting, sound, music, etc.</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To give you an example of what really good editing can do, look at 30-second commercials. They often tell a whole story from start to finish in 30 seconds. Magic!</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Let’s start by talking about tools…</a:t>
            </a:r>
            <a:endParaRPr lang="en-US" i="0" dirty="0"/>
          </a:p>
        </p:txBody>
      </p:sp>
      <p:sp>
        <p:nvSpPr>
          <p:cNvPr id="4" name="Slide Number Placeholder 3"/>
          <p:cNvSpPr>
            <a:spLocks noGrp="1"/>
          </p:cNvSpPr>
          <p:nvPr>
            <p:ph type="sldNum" sz="quarter" idx="5"/>
          </p:nvPr>
        </p:nvSpPr>
        <p:spPr/>
        <p:txBody>
          <a:bodyPr/>
          <a:lstStyle/>
          <a:p>
            <a:fld id="{4A5E1837-C810-4BC4-983E-CAC27E4F7226}" type="slidenum">
              <a:rPr lang="en-US" smtClean="0"/>
              <a:t>62</a:t>
            </a:fld>
            <a:endParaRPr lang="en-US"/>
          </a:p>
        </p:txBody>
      </p:sp>
    </p:spTree>
    <p:extLst>
      <p:ext uri="{BB962C8B-B14F-4D97-AF65-F5344CB8AC3E}">
        <p14:creationId xmlns:p14="http://schemas.microsoft.com/office/powerpoint/2010/main" val="328312909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It usually doesn’t matter what software you use – as long as it can do cuts, fades, and allows you to bring in audio and music tracks, then you’ll probably be fine.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Some examples include iMovie, </a:t>
            </a:r>
            <a:r>
              <a:rPr lang="en-US" sz="1200" b="0" i="0" u="none" strike="noStrike" kern="1200" baseline="0" dirty="0" err="1">
                <a:solidFill>
                  <a:schemeClr val="tx1"/>
                </a:solidFill>
                <a:latin typeface="+mn-lt"/>
                <a:ea typeface="+mn-ea"/>
                <a:cs typeface="+mn-cs"/>
              </a:rPr>
              <a:t>MovieMaker</a:t>
            </a:r>
            <a:r>
              <a:rPr lang="en-US" sz="1200" b="0" i="0" u="none" strike="noStrike" kern="1200" baseline="0" dirty="0">
                <a:solidFill>
                  <a:schemeClr val="tx1"/>
                </a:solidFill>
                <a:latin typeface="+mn-lt"/>
                <a:ea typeface="+mn-ea"/>
                <a:cs typeface="+mn-cs"/>
              </a:rPr>
              <a:t>, Vegas, Premiere, Final Cut, Camtasia, Avid, etc. Whatever works for you. Heck, even YouTube offers a kind of editing tool on the back end.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And as you can see, there are always new ones showing up.</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Try a few!</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Remember, you rarely need a lot of bells and whistles. Also, most editing tools work basically the same way, by placing clips on a timeline.</a:t>
            </a:r>
            <a:endParaRPr lang="en-US" dirty="0"/>
          </a:p>
        </p:txBody>
      </p:sp>
      <p:sp>
        <p:nvSpPr>
          <p:cNvPr id="4" name="Slide Number Placeholder 3"/>
          <p:cNvSpPr>
            <a:spLocks noGrp="1"/>
          </p:cNvSpPr>
          <p:nvPr>
            <p:ph type="sldNum" sz="quarter" idx="5"/>
          </p:nvPr>
        </p:nvSpPr>
        <p:spPr/>
        <p:txBody>
          <a:bodyPr/>
          <a:lstStyle/>
          <a:p>
            <a:fld id="{4A5E1837-C810-4BC4-983E-CAC27E4F7226}" type="slidenum">
              <a:rPr lang="en-US" smtClean="0"/>
              <a:t>63</a:t>
            </a:fld>
            <a:endParaRPr lang="en-US"/>
          </a:p>
        </p:txBody>
      </p:sp>
    </p:spTree>
    <p:extLst>
      <p:ext uri="{BB962C8B-B14F-4D97-AF65-F5344CB8AC3E}">
        <p14:creationId xmlns:p14="http://schemas.microsoft.com/office/powerpoint/2010/main" val="107696966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Import the footage and assemble a first cut of the movie. I know, I make it sound easy, but the assembly cut can be easy. You’re just setting clips down in order. Don’t worry about precision trims or anything like that. The goal is to focus on getting the clips in a line.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Pretend you’re hearing music and sound effects in your head, because until those go in, it’ll all feel wrong. Don’t be discouraged during this process. A lot of people give up here because they’ve lost sight of the final project. Without the finishing sound and music, the whole thing can seem dumb or stupid. Don’t be fooled, you still have good work ahead of you.</a:t>
            </a:r>
            <a:endParaRPr lang="en-US" dirty="0"/>
          </a:p>
        </p:txBody>
      </p:sp>
      <p:sp>
        <p:nvSpPr>
          <p:cNvPr id="4" name="Slide Number Placeholder 3"/>
          <p:cNvSpPr>
            <a:spLocks noGrp="1"/>
          </p:cNvSpPr>
          <p:nvPr>
            <p:ph type="sldNum" sz="quarter" idx="5"/>
          </p:nvPr>
        </p:nvSpPr>
        <p:spPr/>
        <p:txBody>
          <a:bodyPr/>
          <a:lstStyle/>
          <a:p>
            <a:fld id="{4A5E1837-C810-4BC4-983E-CAC27E4F7226}" type="slidenum">
              <a:rPr lang="en-US" smtClean="0"/>
              <a:t>64</a:t>
            </a:fld>
            <a:endParaRPr lang="en-US"/>
          </a:p>
        </p:txBody>
      </p:sp>
    </p:spTree>
    <p:extLst>
      <p:ext uri="{BB962C8B-B14F-4D97-AF65-F5344CB8AC3E}">
        <p14:creationId xmlns:p14="http://schemas.microsoft.com/office/powerpoint/2010/main" val="243894645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Okay, so, after you finish the assembly, do the final cut. This is where you trim everything up nice and tight, but also where you are setting the timing and tone of the movie.</a:t>
            </a:r>
          </a:p>
          <a:p>
            <a:endParaRPr lang="en-US" dirty="0"/>
          </a:p>
          <a:p>
            <a:r>
              <a:rPr lang="en-US" dirty="0"/>
              <a:t>Be aware that doing a final edit cut is a bit of an art and it takes a little practice to get a handle on things. I encourage you to sign up for classes, or watch a ton of YouTube videos. There are so many tips and tricks out there, it boggles the mind.</a:t>
            </a:r>
          </a:p>
          <a:p>
            <a:endParaRPr lang="en-US" dirty="0"/>
          </a:p>
          <a:p>
            <a:r>
              <a:rPr lang="en-US" dirty="0"/>
              <a:t>In the final cut, you’ll go from a single layer of cuts to something that looks more like a tower of clips, all overlapping and </a:t>
            </a:r>
            <a:r>
              <a:rPr lang="en-US" dirty="0" err="1"/>
              <a:t>criss-crossing</a:t>
            </a:r>
            <a:r>
              <a:rPr lang="en-US" dirty="0"/>
              <a:t> in just a certain way. This is where hyperfocus helps on every single cut and every single scene.</a:t>
            </a:r>
          </a:p>
          <a:p>
            <a:endParaRPr lang="en-US" dirty="0"/>
          </a:p>
          <a:p>
            <a:r>
              <a:rPr lang="en-US" dirty="0"/>
              <a:t>But at a very simple level, you are building the movie you want to see.</a:t>
            </a:r>
          </a:p>
          <a:p>
            <a:endParaRPr lang="en-US" dirty="0"/>
          </a:p>
          <a:p>
            <a:endParaRPr lang="en-US" dirty="0"/>
          </a:p>
        </p:txBody>
      </p:sp>
      <p:sp>
        <p:nvSpPr>
          <p:cNvPr id="4" name="Slide Number Placeholder 3"/>
          <p:cNvSpPr>
            <a:spLocks noGrp="1"/>
          </p:cNvSpPr>
          <p:nvPr>
            <p:ph type="sldNum" sz="quarter" idx="5"/>
          </p:nvPr>
        </p:nvSpPr>
        <p:spPr/>
        <p:txBody>
          <a:bodyPr/>
          <a:lstStyle/>
          <a:p>
            <a:fld id="{4A5E1837-C810-4BC4-983E-CAC27E4F7226}" type="slidenum">
              <a:rPr lang="en-US" smtClean="0"/>
              <a:t>65</a:t>
            </a:fld>
            <a:endParaRPr lang="en-US"/>
          </a:p>
        </p:txBody>
      </p:sp>
    </p:spTree>
    <p:extLst>
      <p:ext uri="{BB962C8B-B14F-4D97-AF65-F5344CB8AC3E}">
        <p14:creationId xmlns:p14="http://schemas.microsoft.com/office/powerpoint/2010/main" val="6290327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need special effects, this is where you will likely drop them in.</a:t>
            </a:r>
          </a:p>
          <a:p>
            <a:endParaRPr lang="en-US" dirty="0"/>
          </a:p>
          <a:p>
            <a:r>
              <a:rPr lang="en-US" dirty="0"/>
              <a:t>To be honest, sometimes you have to add effects in while you’re working the final cut. That’s normal, especially if you have to </a:t>
            </a:r>
            <a:r>
              <a:rPr lang="en-US" dirty="0" err="1"/>
              <a:t>precompose</a:t>
            </a:r>
            <a:r>
              <a:rPr lang="en-US" dirty="0"/>
              <a:t> a clip. Just because I’m calling them </a:t>
            </a:r>
            <a:r>
              <a:rPr lang="en-US" i="1" dirty="0"/>
              <a:t>out</a:t>
            </a:r>
            <a:r>
              <a:rPr lang="en-US" dirty="0"/>
              <a:t> as separate steps, doesn’t mean they </a:t>
            </a:r>
            <a:r>
              <a:rPr lang="en-US" i="1" dirty="0"/>
              <a:t>have</a:t>
            </a:r>
            <a:r>
              <a:rPr lang="en-US" dirty="0"/>
              <a:t> to be separate steps.</a:t>
            </a:r>
          </a:p>
          <a:p>
            <a:endParaRPr lang="en-US" dirty="0"/>
          </a:p>
          <a:p>
            <a:r>
              <a:rPr lang="en-US" dirty="0"/>
              <a:t>Most special effects, by the way, are boring. Tweaking a background, erasing a coffee cup, stuff like that. Still, even though you can do those things as part of digital effects, you’re better off keeping your set clean and making sure what goes into your camera is as close as possible to what you want out.</a:t>
            </a:r>
          </a:p>
        </p:txBody>
      </p:sp>
      <p:sp>
        <p:nvSpPr>
          <p:cNvPr id="4" name="Slide Number Placeholder 3"/>
          <p:cNvSpPr>
            <a:spLocks noGrp="1"/>
          </p:cNvSpPr>
          <p:nvPr>
            <p:ph type="sldNum" sz="quarter" idx="5"/>
          </p:nvPr>
        </p:nvSpPr>
        <p:spPr/>
        <p:txBody>
          <a:bodyPr/>
          <a:lstStyle/>
          <a:p>
            <a:fld id="{4A5E1837-C810-4BC4-983E-CAC27E4F7226}" type="slidenum">
              <a:rPr lang="en-US" smtClean="0"/>
              <a:t>66</a:t>
            </a:fld>
            <a:endParaRPr lang="en-US"/>
          </a:p>
        </p:txBody>
      </p:sp>
    </p:spTree>
    <p:extLst>
      <p:ext uri="{BB962C8B-B14F-4D97-AF65-F5344CB8AC3E}">
        <p14:creationId xmlns:p14="http://schemas.microsoft.com/office/powerpoint/2010/main" val="320295550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Sound design includes sound effects, such as bangs and crunches. Also footsteps, crowd noises, background sounds like cash registers, airport announcements, and so forth.</a:t>
            </a:r>
          </a:p>
          <a:p>
            <a:endParaRPr lang="en-US" dirty="0"/>
          </a:p>
          <a:p>
            <a:r>
              <a:rPr lang="en-US" dirty="0"/>
              <a:t>It also includes ambient sound. To give you an example of that, in Star Trek, in every section of the ship, there’s an ambient throbbing of the warp core. That’s ambient sound design.</a:t>
            </a:r>
          </a:p>
          <a:p>
            <a:endParaRPr lang="en-US" dirty="0"/>
          </a:p>
          <a:p>
            <a:r>
              <a:rPr lang="en-US" dirty="0"/>
              <a:t>This might be where you add additional dialogue, or where you tweak the volumes of audio from on set, so that it all feels balanced.</a:t>
            </a:r>
          </a:p>
        </p:txBody>
      </p:sp>
      <p:sp>
        <p:nvSpPr>
          <p:cNvPr id="4" name="Slide Number Placeholder 3"/>
          <p:cNvSpPr>
            <a:spLocks noGrp="1"/>
          </p:cNvSpPr>
          <p:nvPr>
            <p:ph type="sldNum" sz="quarter" idx="5"/>
          </p:nvPr>
        </p:nvSpPr>
        <p:spPr/>
        <p:txBody>
          <a:bodyPr/>
          <a:lstStyle/>
          <a:p>
            <a:fld id="{4A5E1837-C810-4BC4-983E-CAC27E4F7226}" type="slidenum">
              <a:rPr lang="en-US" smtClean="0"/>
              <a:t>67</a:t>
            </a:fld>
            <a:endParaRPr lang="en-US"/>
          </a:p>
        </p:txBody>
      </p:sp>
    </p:spTree>
    <p:extLst>
      <p:ext uri="{BB962C8B-B14F-4D97-AF65-F5344CB8AC3E}">
        <p14:creationId xmlns:p14="http://schemas.microsoft.com/office/powerpoint/2010/main" val="207540457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adding music wraps it all up.</a:t>
            </a:r>
          </a:p>
          <a:p>
            <a:endParaRPr lang="en-US" dirty="0"/>
          </a:p>
          <a:p>
            <a:r>
              <a:rPr lang="en-US" dirty="0"/>
              <a:t>Keep in mind that using copyrighted music can be problematic if you expect your video to do anything other than sit on your computer. Might I recommend getting to know musicians in your area? There are a lot of musicians and composers who are looking for little gigs, and they would probably love to work out something with you!</a:t>
            </a:r>
          </a:p>
          <a:p>
            <a:endParaRPr lang="en-US" dirty="0"/>
          </a:p>
          <a:p>
            <a:r>
              <a:rPr lang="en-US" dirty="0"/>
              <a:t>Boy, if you’ve gotten this far, you’re </a:t>
            </a:r>
            <a:r>
              <a:rPr lang="en-US" dirty="0" err="1"/>
              <a:t>kinda</a:t>
            </a:r>
            <a:r>
              <a:rPr lang="en-US" dirty="0"/>
              <a:t> done with the movie. Go you!</a:t>
            </a:r>
          </a:p>
          <a:p>
            <a:endParaRPr lang="en-US" dirty="0"/>
          </a:p>
          <a:p>
            <a:r>
              <a:rPr lang="en-US" dirty="0"/>
              <a:t>But what’s next…?</a:t>
            </a:r>
          </a:p>
        </p:txBody>
      </p:sp>
      <p:sp>
        <p:nvSpPr>
          <p:cNvPr id="4" name="Slide Number Placeholder 3"/>
          <p:cNvSpPr>
            <a:spLocks noGrp="1"/>
          </p:cNvSpPr>
          <p:nvPr>
            <p:ph type="sldNum" sz="quarter" idx="5"/>
          </p:nvPr>
        </p:nvSpPr>
        <p:spPr/>
        <p:txBody>
          <a:bodyPr/>
          <a:lstStyle/>
          <a:p>
            <a:fld id="{4A5E1837-C810-4BC4-983E-CAC27E4F7226}" type="slidenum">
              <a:rPr lang="en-US" smtClean="0"/>
              <a:t>68</a:t>
            </a:fld>
            <a:endParaRPr lang="en-US"/>
          </a:p>
        </p:txBody>
      </p:sp>
    </p:spTree>
    <p:extLst>
      <p:ext uri="{BB962C8B-B14F-4D97-AF65-F5344CB8AC3E}">
        <p14:creationId xmlns:p14="http://schemas.microsoft.com/office/powerpoint/2010/main" val="310234659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to share your movies with others? I mean, that’s when it gets fun, right?</a:t>
            </a:r>
          </a:p>
          <a:p>
            <a:endParaRPr lang="en-US" dirty="0"/>
          </a:p>
          <a:p>
            <a:r>
              <a:rPr lang="en-US" dirty="0"/>
              <a:t>Here are some ways I’ve used.</a:t>
            </a:r>
          </a:p>
        </p:txBody>
      </p:sp>
      <p:sp>
        <p:nvSpPr>
          <p:cNvPr id="4" name="Slide Number Placeholder 3"/>
          <p:cNvSpPr>
            <a:spLocks noGrp="1"/>
          </p:cNvSpPr>
          <p:nvPr>
            <p:ph type="sldNum" sz="quarter" idx="5"/>
          </p:nvPr>
        </p:nvSpPr>
        <p:spPr/>
        <p:txBody>
          <a:bodyPr/>
          <a:lstStyle/>
          <a:p>
            <a:fld id="{4A5E1837-C810-4BC4-983E-CAC27E4F7226}" type="slidenum">
              <a:rPr lang="en-US" smtClean="0"/>
              <a:t>69</a:t>
            </a:fld>
            <a:endParaRPr lang="en-US"/>
          </a:p>
        </p:txBody>
      </p:sp>
    </p:spTree>
    <p:extLst>
      <p:ext uri="{BB962C8B-B14F-4D97-AF65-F5344CB8AC3E}">
        <p14:creationId xmlns:p14="http://schemas.microsoft.com/office/powerpoint/2010/main" val="1622665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Aperture, shutter speed, etc. are good things to understand. Not mission-critical, but good.</a:t>
            </a:r>
          </a:p>
          <a:p>
            <a:endParaRPr lang="en-US" dirty="0"/>
          </a:p>
          <a:p>
            <a:r>
              <a:rPr lang="en-US" dirty="0"/>
              <a:t>Like I mention above, they help you fine-tune your look.</a:t>
            </a:r>
          </a:p>
          <a:p>
            <a:endParaRPr lang="en-US" dirty="0"/>
          </a:p>
          <a:p>
            <a:r>
              <a:rPr lang="en-US" dirty="0"/>
              <a:t>Cellphones are notorious for having deep depth-of-fields, meaning that a cell phone tries to get everything in focus – background and foreground. But as a filmmaker, you might want to shoot a closeup of your character and you want the background to be blurred out, That’s adjusting your depth of filed to be shallower.</a:t>
            </a:r>
          </a:p>
          <a:p>
            <a:endParaRPr lang="en-US" dirty="0"/>
          </a:p>
          <a:p>
            <a:r>
              <a:rPr lang="en-US" dirty="0"/>
              <a:t>For digital cameras such as cell phones, this can be accomplished using digital simulators, if your video app is smart enough.</a:t>
            </a:r>
          </a:p>
          <a:p>
            <a:endParaRPr lang="en-US" dirty="0"/>
          </a:p>
          <a:p>
            <a:r>
              <a:rPr lang="en-US" dirty="0"/>
              <a:t>For a fancier camera, you’re literally changing the physical shutter settings. If you’ve ever played around inside the body of a 35mm camera, you’ll know exactly what I mean.</a:t>
            </a:r>
          </a:p>
          <a:p>
            <a:endParaRPr lang="en-US" dirty="0"/>
          </a:p>
          <a:p>
            <a:r>
              <a:rPr lang="en-US" dirty="0"/>
              <a:t>There are lots of great cheat charts like this online. I liked this one, but use whatever helps you best.</a:t>
            </a:r>
          </a:p>
        </p:txBody>
      </p:sp>
      <p:sp>
        <p:nvSpPr>
          <p:cNvPr id="4" name="Slide Number Placeholder 3"/>
          <p:cNvSpPr>
            <a:spLocks noGrp="1"/>
          </p:cNvSpPr>
          <p:nvPr>
            <p:ph type="sldNum" sz="quarter" idx="5"/>
          </p:nvPr>
        </p:nvSpPr>
        <p:spPr/>
        <p:txBody>
          <a:bodyPr/>
          <a:lstStyle/>
          <a:p>
            <a:fld id="{4A5E1837-C810-4BC4-983E-CAC27E4F7226}" type="slidenum">
              <a:rPr lang="en-US" smtClean="0"/>
              <a:t>7</a:t>
            </a:fld>
            <a:endParaRPr lang="en-US"/>
          </a:p>
        </p:txBody>
      </p:sp>
    </p:spTree>
    <p:extLst>
      <p:ext uri="{BB962C8B-B14F-4D97-AF65-F5344CB8AC3E}">
        <p14:creationId xmlns:p14="http://schemas.microsoft.com/office/powerpoint/2010/main" val="154111223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Whether you are making short films or feature films, there are a ton of film festivals to look at.</a:t>
            </a:r>
          </a:p>
          <a:p>
            <a:endParaRPr lang="en-US" dirty="0"/>
          </a:p>
          <a:p>
            <a:r>
              <a:rPr lang="en-US" dirty="0"/>
              <a:t>Each one has different requirements, so read about them carefully.</a:t>
            </a:r>
          </a:p>
          <a:p>
            <a:endParaRPr lang="en-US" dirty="0"/>
          </a:p>
          <a:p>
            <a:r>
              <a:rPr lang="en-US" dirty="0"/>
              <a:t>There are a lot, so be careful – it’s easy to drop a lot of money on submission fees before you realize it. In my experience, I tend to focus on festivals where I have other strong interests, and also festivals that are close to me, or people I can stay with.</a:t>
            </a:r>
          </a:p>
          <a:p>
            <a:endParaRPr lang="en-US" dirty="0"/>
          </a:p>
          <a:p>
            <a:r>
              <a:rPr lang="en-US" dirty="0"/>
              <a:t>Some festivals are very fancy and placing or winning there can get you attention in other areas, so those are sometimes worth the hassle.</a:t>
            </a:r>
          </a:p>
          <a:p>
            <a:endParaRPr lang="en-US" dirty="0"/>
          </a:p>
          <a:p>
            <a:r>
              <a:rPr lang="en-US" dirty="0"/>
              <a:t>A good festival also offers lots of opportunities to meet other filmmakers, and all of them are potential new friends!</a:t>
            </a:r>
          </a:p>
        </p:txBody>
      </p:sp>
      <p:sp>
        <p:nvSpPr>
          <p:cNvPr id="4" name="Slide Number Placeholder 3"/>
          <p:cNvSpPr>
            <a:spLocks noGrp="1"/>
          </p:cNvSpPr>
          <p:nvPr>
            <p:ph type="sldNum" sz="quarter" idx="5"/>
          </p:nvPr>
        </p:nvSpPr>
        <p:spPr/>
        <p:txBody>
          <a:bodyPr/>
          <a:lstStyle/>
          <a:p>
            <a:fld id="{4A5E1837-C810-4BC4-983E-CAC27E4F7226}" type="slidenum">
              <a:rPr lang="en-US" smtClean="0"/>
              <a:t>70</a:t>
            </a:fld>
            <a:endParaRPr lang="en-US"/>
          </a:p>
        </p:txBody>
      </p:sp>
    </p:spTree>
    <p:extLst>
      <p:ext uri="{BB962C8B-B14F-4D97-AF65-F5344CB8AC3E}">
        <p14:creationId xmlns:p14="http://schemas.microsoft.com/office/powerpoint/2010/main" val="410906493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you’re showing a feature and you can reach enough people, you can often find a theater that you can rent for the day, or for a couple showings.</a:t>
            </a:r>
          </a:p>
          <a:p>
            <a:endParaRPr lang="en-US" dirty="0"/>
          </a:p>
          <a:p>
            <a:r>
              <a:rPr lang="en-US" dirty="0"/>
              <a:t>This is called “four-walling.”</a:t>
            </a:r>
          </a:p>
          <a:p>
            <a:endParaRPr lang="en-US" dirty="0"/>
          </a:p>
          <a:p>
            <a:r>
              <a:rPr lang="en-US" dirty="0"/>
              <a:t>When I’ve four-walled a theater, I made a deal with the owner. He would charge a minimal admission (I think it was two dollars, but I can’t remember), and we would settle out based on the difference between what he made and what it cost to rent for the day. As it turned out, a lot of people were happy to watch a two-dollar movie and buy lots of concessions, so at the end of the day, not only did he cover his expenses, but he handed me a check for the difference.</a:t>
            </a:r>
          </a:p>
          <a:p>
            <a:endParaRPr lang="en-US" dirty="0"/>
          </a:p>
          <a:p>
            <a:r>
              <a:rPr lang="en-US" dirty="0"/>
              <a:t>I’ve done this a couple times, and as long as there’s enough time to get the message out, and you can get enough people, then it can be a pretty cool way to show your movie.</a:t>
            </a:r>
          </a:p>
          <a:p>
            <a:endParaRPr lang="en-US" dirty="0"/>
          </a:p>
          <a:p>
            <a:r>
              <a:rPr lang="en-US" dirty="0"/>
              <a:t>I’d recommend looking for a small privately-owned theater, though.</a:t>
            </a:r>
          </a:p>
        </p:txBody>
      </p:sp>
      <p:sp>
        <p:nvSpPr>
          <p:cNvPr id="4" name="Slide Number Placeholder 3"/>
          <p:cNvSpPr>
            <a:spLocks noGrp="1"/>
          </p:cNvSpPr>
          <p:nvPr>
            <p:ph type="sldNum" sz="quarter" idx="5"/>
          </p:nvPr>
        </p:nvSpPr>
        <p:spPr/>
        <p:txBody>
          <a:bodyPr/>
          <a:lstStyle/>
          <a:p>
            <a:fld id="{4A5E1837-C810-4BC4-983E-CAC27E4F7226}" type="slidenum">
              <a:rPr lang="en-US" smtClean="0"/>
              <a:t>71</a:t>
            </a:fld>
            <a:endParaRPr lang="en-US"/>
          </a:p>
        </p:txBody>
      </p:sp>
    </p:spTree>
    <p:extLst>
      <p:ext uri="{BB962C8B-B14F-4D97-AF65-F5344CB8AC3E}">
        <p14:creationId xmlns:p14="http://schemas.microsoft.com/office/powerpoint/2010/main" val="181540216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tons of great places to upload and share video.</a:t>
            </a:r>
          </a:p>
          <a:p>
            <a:endParaRPr lang="en-US" dirty="0"/>
          </a:p>
          <a:p>
            <a:r>
              <a:rPr lang="en-US" dirty="0"/>
              <a:t>Some, such as Patreon, Amazon, and Curios, offer ways of viewers to pay to watch a movie.</a:t>
            </a:r>
          </a:p>
          <a:p>
            <a:endParaRPr lang="en-US" dirty="0"/>
          </a:p>
          <a:p>
            <a:r>
              <a:rPr lang="en-US" dirty="0"/>
              <a:t>Others such as YouTube, Instagram, and so forth, offer the content free. I guess some people manage to make money off YouTube, but I’ve never quite figured out how to do that yet.</a:t>
            </a:r>
          </a:p>
          <a:p>
            <a:endParaRPr lang="en-US" dirty="0"/>
          </a:p>
          <a:p>
            <a:r>
              <a:rPr lang="en-US" dirty="0"/>
              <a:t>Nice thing about streaming is that you can upload feature films, and you can also upload short films.</a:t>
            </a:r>
          </a:p>
        </p:txBody>
      </p:sp>
      <p:sp>
        <p:nvSpPr>
          <p:cNvPr id="4" name="Slide Number Placeholder 3"/>
          <p:cNvSpPr>
            <a:spLocks noGrp="1"/>
          </p:cNvSpPr>
          <p:nvPr>
            <p:ph type="sldNum" sz="quarter" idx="5"/>
          </p:nvPr>
        </p:nvSpPr>
        <p:spPr/>
        <p:txBody>
          <a:bodyPr/>
          <a:lstStyle/>
          <a:p>
            <a:fld id="{4A5E1837-C810-4BC4-983E-CAC27E4F7226}" type="slidenum">
              <a:rPr lang="en-US" smtClean="0"/>
              <a:t>72</a:t>
            </a:fld>
            <a:endParaRPr lang="en-US"/>
          </a:p>
        </p:txBody>
      </p:sp>
    </p:spTree>
    <p:extLst>
      <p:ext uri="{BB962C8B-B14F-4D97-AF65-F5344CB8AC3E}">
        <p14:creationId xmlns:p14="http://schemas.microsoft.com/office/powerpoint/2010/main" val="296251087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making CDs is an art, then designing DVDs and Blu-Rays must be another form of witchcraft.</a:t>
            </a:r>
          </a:p>
          <a:p>
            <a:endParaRPr lang="en-US" dirty="0"/>
          </a:p>
          <a:p>
            <a:r>
              <a:rPr lang="en-US" dirty="0"/>
              <a:t>In addition to making your movie, you have to export it in a DVD compliant format. Then you have to design the DVD menu structure and build that digitally. Then you have to design and prepare any booklets that go inside the box. Then you have to design and prepare the slip-in wraparound cover for the outside of the Amaray box.</a:t>
            </a:r>
          </a:p>
          <a:p>
            <a:endParaRPr lang="en-US" dirty="0"/>
          </a:p>
          <a:p>
            <a:r>
              <a:rPr lang="en-US" dirty="0"/>
              <a:t>Then you have to find a printer.</a:t>
            </a:r>
          </a:p>
          <a:p>
            <a:endParaRPr lang="en-US" dirty="0"/>
          </a:p>
          <a:p>
            <a:r>
              <a:rPr lang="en-US" dirty="0"/>
              <a:t>Print-on-demand allows you to create small-batches, but the per-unit cost can be a little high, and print-on-demand media is often digitally writeable, meaning that it may fade out over a couple years.</a:t>
            </a:r>
          </a:p>
          <a:p>
            <a:endParaRPr lang="en-US" dirty="0"/>
          </a:p>
          <a:p>
            <a:r>
              <a:rPr lang="en-US" dirty="0"/>
              <a:t>Replication is the same process that commercial DVDs are made with. Getting a replicator gives you much lower per-unit costs, and a much more stable product, but there’s a minimum buy-in. Typically, that’s been 1000 units. Be sure before you commit to that.</a:t>
            </a:r>
          </a:p>
          <a:p>
            <a:endParaRPr lang="en-US" dirty="0"/>
          </a:p>
          <a:p>
            <a:r>
              <a:rPr lang="en-US" dirty="0"/>
              <a:t>Physical media is very cool, though, no doubt about it. Being able to hand someone a nice commercial-level DVD or Blu-Ray is unlike any other distribution experience.</a:t>
            </a:r>
          </a:p>
          <a:p>
            <a:endParaRPr lang="en-US" dirty="0"/>
          </a:p>
          <a:p>
            <a:r>
              <a:rPr lang="en-US" dirty="0"/>
              <a:t>And once you are here, you’ve done about as much as you can do.</a:t>
            </a:r>
          </a:p>
          <a:p>
            <a:endParaRPr lang="en-US" dirty="0"/>
          </a:p>
        </p:txBody>
      </p:sp>
      <p:sp>
        <p:nvSpPr>
          <p:cNvPr id="4" name="Slide Number Placeholder 3"/>
          <p:cNvSpPr>
            <a:spLocks noGrp="1"/>
          </p:cNvSpPr>
          <p:nvPr>
            <p:ph type="sldNum" sz="quarter" idx="5"/>
          </p:nvPr>
        </p:nvSpPr>
        <p:spPr/>
        <p:txBody>
          <a:bodyPr/>
          <a:lstStyle/>
          <a:p>
            <a:fld id="{4A5E1837-C810-4BC4-983E-CAC27E4F7226}" type="slidenum">
              <a:rPr lang="en-US" smtClean="0"/>
              <a:t>73</a:t>
            </a:fld>
            <a:endParaRPr lang="en-US"/>
          </a:p>
        </p:txBody>
      </p:sp>
    </p:spTree>
    <p:extLst>
      <p:ext uri="{BB962C8B-B14F-4D97-AF65-F5344CB8AC3E}">
        <p14:creationId xmlns:p14="http://schemas.microsoft.com/office/powerpoint/2010/main" val="382041190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always questions, and that’s totally cool. In my experience, once people start asking questions, it </a:t>
            </a:r>
            <a:r>
              <a:rPr lang="en-US" dirty="0" err="1"/>
              <a:t>kinda</a:t>
            </a:r>
            <a:r>
              <a:rPr lang="en-US" dirty="0"/>
              <a:t> opens the floodgates and more questions come up.</a:t>
            </a:r>
          </a:p>
          <a:p>
            <a:endParaRPr lang="en-US" dirty="0"/>
          </a:p>
          <a:p>
            <a:r>
              <a:rPr lang="en-US" dirty="0"/>
              <a:t>This is perfectly normal, and it’s why I’m here.</a:t>
            </a:r>
          </a:p>
          <a:p>
            <a:endParaRPr lang="en-US" dirty="0"/>
          </a:p>
          <a:p>
            <a:r>
              <a:rPr lang="en-US" dirty="0"/>
              <a:t>I don’t have a buddy on this end, so let’s start with the chat window and see if I’ve missed any questions posted in chat.</a:t>
            </a:r>
          </a:p>
          <a:p>
            <a:endParaRPr lang="en-US" dirty="0"/>
          </a:p>
          <a:p>
            <a:r>
              <a:rPr lang="en-US" dirty="0"/>
              <a:t>(check chat)</a:t>
            </a:r>
          </a:p>
          <a:p>
            <a:endParaRPr lang="en-US" dirty="0"/>
          </a:p>
          <a:p>
            <a:r>
              <a:rPr lang="en-US" dirty="0"/>
              <a:t>Okay, so of the folks that asked questions during the presentation, or anyone else interested in those questions, was there anything else you wanted clarified about that? I ask this because sometimes we’re moving along in a presentation and a question gets asked, but it isn’t until a few slides later that we realize “Hey, that actually didn’t answer my question.”</a:t>
            </a:r>
          </a:p>
          <a:p>
            <a:endParaRPr lang="en-US" dirty="0"/>
          </a:p>
          <a:p>
            <a:r>
              <a:rPr lang="en-US" dirty="0"/>
              <a:t>Finally, are there any other questions about any of this? Or related stuff? It’s possible I might have glossed over something you wanted to know, or maybe I even missed a topic you wish I would have spoken on. Now’s the time to let me know!</a:t>
            </a:r>
          </a:p>
          <a:p>
            <a:endParaRPr lang="en-US" dirty="0"/>
          </a:p>
        </p:txBody>
      </p:sp>
      <p:sp>
        <p:nvSpPr>
          <p:cNvPr id="4" name="Slide Number Placeholder 3"/>
          <p:cNvSpPr>
            <a:spLocks noGrp="1"/>
          </p:cNvSpPr>
          <p:nvPr>
            <p:ph type="sldNum" sz="quarter" idx="5"/>
          </p:nvPr>
        </p:nvSpPr>
        <p:spPr/>
        <p:txBody>
          <a:bodyPr/>
          <a:lstStyle/>
          <a:p>
            <a:fld id="{4A5E1837-C810-4BC4-983E-CAC27E4F7226}" type="slidenum">
              <a:rPr lang="en-US" smtClean="0"/>
              <a:t>74</a:t>
            </a:fld>
            <a:endParaRPr lang="en-US"/>
          </a:p>
        </p:txBody>
      </p:sp>
    </p:spTree>
    <p:extLst>
      <p:ext uri="{BB962C8B-B14F-4D97-AF65-F5344CB8AC3E}">
        <p14:creationId xmlns:p14="http://schemas.microsoft.com/office/powerpoint/2010/main" val="173371163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65FCC-67BB-8447-3F33-6CFF5C211E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F382D3-97C0-5F1C-13E5-988812B5E2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9D9B9C-3A99-03FB-CF2A-9D633BE95E15}"/>
              </a:ext>
            </a:extLst>
          </p:cNvPr>
          <p:cNvSpPr>
            <a:spLocks noGrp="1"/>
          </p:cNvSpPr>
          <p:nvPr>
            <p:ph type="body" idx="1"/>
          </p:nvPr>
        </p:nvSpPr>
        <p:spPr/>
        <p:txBody>
          <a:bodyPr/>
          <a:lstStyle/>
          <a:p>
            <a:r>
              <a:rPr lang="en-US" dirty="0"/>
              <a:t>There are countless books on these topics, and if you pick up a few different ones, and cross-check, you’ll get some pretty great ideas.</a:t>
            </a:r>
          </a:p>
          <a:p>
            <a:endParaRPr lang="en-US" dirty="0"/>
          </a:p>
          <a:p>
            <a:r>
              <a:rPr lang="en-US" dirty="0"/>
              <a:t>Everybody does things a little differently, and that’s okay. When you learn a few different ways of doing things, it helps you find your own way, and it also helps you adapt to your crew if they have a different way.</a:t>
            </a:r>
          </a:p>
        </p:txBody>
      </p:sp>
      <p:sp>
        <p:nvSpPr>
          <p:cNvPr id="4" name="Slide Number Placeholder 3">
            <a:extLst>
              <a:ext uri="{FF2B5EF4-FFF2-40B4-BE49-F238E27FC236}">
                <a16:creationId xmlns:a16="http://schemas.microsoft.com/office/drawing/2014/main" id="{3F9DD275-B8A3-DC4B-E7D2-1F71E3BBDFCD}"/>
              </a:ext>
            </a:extLst>
          </p:cNvPr>
          <p:cNvSpPr>
            <a:spLocks noGrp="1"/>
          </p:cNvSpPr>
          <p:nvPr>
            <p:ph type="sldNum" sz="quarter" idx="5"/>
          </p:nvPr>
        </p:nvSpPr>
        <p:spPr/>
        <p:txBody>
          <a:bodyPr/>
          <a:lstStyle/>
          <a:p>
            <a:fld id="{4A5E1837-C810-4BC4-983E-CAC27E4F7226}" type="slidenum">
              <a:rPr lang="en-US" smtClean="0"/>
              <a:t>75</a:t>
            </a:fld>
            <a:endParaRPr lang="en-US"/>
          </a:p>
        </p:txBody>
      </p:sp>
    </p:spTree>
    <p:extLst>
      <p:ext uri="{BB962C8B-B14F-4D97-AF65-F5344CB8AC3E}">
        <p14:creationId xmlns:p14="http://schemas.microsoft.com/office/powerpoint/2010/main" val="71509103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all for joining me!</a:t>
            </a:r>
          </a:p>
          <a:p>
            <a:endParaRPr lang="en-US" dirty="0"/>
          </a:p>
          <a:p>
            <a:r>
              <a:rPr lang="en-US" dirty="0"/>
              <a:t>Thank you to Brian Tashima and Gwyn Laree, and everyone else who helped connect me, and thank you to Autism Empowerment for your kind consideration.</a:t>
            </a:r>
          </a:p>
          <a:p>
            <a:endParaRPr lang="en-US" dirty="0"/>
          </a:p>
          <a:p>
            <a:r>
              <a:rPr lang="en-US" dirty="0"/>
              <a:t>As you’ve probably figured out, I love-love-love doing this and love sharing it with others.</a:t>
            </a:r>
          </a:p>
          <a:p>
            <a:endParaRPr lang="en-US" dirty="0"/>
          </a:p>
          <a:p>
            <a:r>
              <a:rPr lang="en-US" dirty="0"/>
              <a:t>My entire goal with this presentation is to share tools, tips, and tricks with you as best I can, in hopes that you can turn around and feel more confident making your own movies.</a:t>
            </a:r>
          </a:p>
          <a:p>
            <a:endParaRPr lang="en-US" dirty="0"/>
          </a:p>
          <a:p>
            <a:r>
              <a:rPr lang="en-US" dirty="0"/>
              <a:t>Making movies is a kind of art, just like drawing and playing music. It’s a way of expressing yourself, or sharing a story or a lesson. I’ve made movies shorter than 60 seconds, and I’ve made features that clocked in at more than a hundred minutes. And each of those times, I’ve always felt like I was just trying to get something that was inside me, out.</a:t>
            </a:r>
          </a:p>
          <a:p>
            <a:endParaRPr lang="en-US" dirty="0"/>
          </a:p>
          <a:p>
            <a:r>
              <a:rPr lang="en-US" dirty="0"/>
              <a:t>So, please go out there and make a movie. Short or long. Make it the way you like. And share it as you wish.</a:t>
            </a:r>
          </a:p>
          <a:p>
            <a:endParaRPr lang="en-US" dirty="0"/>
          </a:p>
          <a:p>
            <a:r>
              <a:rPr lang="en-US" dirty="0"/>
              <a:t>Okay, that wraps it up for me.</a:t>
            </a:r>
          </a:p>
          <a:p>
            <a:endParaRPr lang="en-US" dirty="0"/>
          </a:p>
          <a:p>
            <a:r>
              <a:rPr lang="en-US" dirty="0"/>
              <a:t>Thank you so very </a:t>
            </a:r>
            <a:r>
              <a:rPr lang="en-US" dirty="0" err="1"/>
              <a:t>very</a:t>
            </a:r>
            <a:r>
              <a:rPr lang="en-US" dirty="0"/>
              <a:t> much!</a:t>
            </a:r>
          </a:p>
        </p:txBody>
      </p:sp>
      <p:sp>
        <p:nvSpPr>
          <p:cNvPr id="4" name="Slide Number Placeholder 3"/>
          <p:cNvSpPr>
            <a:spLocks noGrp="1"/>
          </p:cNvSpPr>
          <p:nvPr>
            <p:ph type="sldNum" sz="quarter" idx="5"/>
          </p:nvPr>
        </p:nvSpPr>
        <p:spPr/>
        <p:txBody>
          <a:bodyPr/>
          <a:lstStyle/>
          <a:p>
            <a:fld id="{4A5E1837-C810-4BC4-983E-CAC27E4F7226}" type="slidenum">
              <a:rPr lang="en-US" smtClean="0"/>
              <a:t>76</a:t>
            </a:fld>
            <a:endParaRPr lang="en-US"/>
          </a:p>
        </p:txBody>
      </p:sp>
    </p:spTree>
    <p:extLst>
      <p:ext uri="{BB962C8B-B14F-4D97-AF65-F5344CB8AC3E}">
        <p14:creationId xmlns:p14="http://schemas.microsoft.com/office/powerpoint/2010/main" val="100611142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5E1837-C810-4BC4-983E-CAC27E4F7226}" type="slidenum">
              <a:rPr lang="en-US" smtClean="0"/>
              <a:t>77</a:t>
            </a:fld>
            <a:endParaRPr lang="en-US"/>
          </a:p>
        </p:txBody>
      </p:sp>
    </p:spTree>
    <p:extLst>
      <p:ext uri="{BB962C8B-B14F-4D97-AF65-F5344CB8AC3E}">
        <p14:creationId xmlns:p14="http://schemas.microsoft.com/office/powerpoint/2010/main" val="1995026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Okay, let’s talk a little about sound.</a:t>
            </a:r>
          </a:p>
          <a:p>
            <a:endParaRPr lang="en-US" dirty="0"/>
          </a:p>
          <a:p>
            <a:r>
              <a:rPr lang="en-US" dirty="0"/>
              <a:t>I can’t stress this enough – sound quality is </a:t>
            </a:r>
            <a:r>
              <a:rPr lang="en-US" i="1" dirty="0"/>
              <a:t>mission-critical!</a:t>
            </a:r>
          </a:p>
          <a:p>
            <a:endParaRPr lang="en-US" dirty="0"/>
          </a:p>
          <a:p>
            <a:r>
              <a:rPr lang="en-US" dirty="0"/>
              <a:t>People can be super forgiving of wonky video, and even understand a story completely </a:t>
            </a:r>
            <a:r>
              <a:rPr lang="en-US" i="1" dirty="0"/>
              <a:t>without</a:t>
            </a:r>
            <a:r>
              <a:rPr lang="en-US" dirty="0"/>
              <a:t> video, but they will not forgive bad sound work.</a:t>
            </a:r>
          </a:p>
          <a:p>
            <a:endParaRPr lang="en-US" dirty="0"/>
          </a:p>
          <a:p>
            <a:r>
              <a:rPr lang="en-US" dirty="0"/>
              <a:t>The “official” way of handling this is having a dedicated sound-recorder/sound-mixer on set. That person’s entire job is to make sure you get good clean sound. They will place and hide microphones, they will take charge of everything needed to get good sound. They are also very expensive, though worth it.</a:t>
            </a:r>
          </a:p>
          <a:p>
            <a:endParaRPr lang="en-US" dirty="0"/>
          </a:p>
          <a:p>
            <a:r>
              <a:rPr lang="en-US" dirty="0"/>
              <a:t>However, if you are like me, you can’t always do things the official way.</a:t>
            </a:r>
          </a:p>
          <a:p>
            <a:endParaRPr lang="en-US" dirty="0"/>
          </a:p>
          <a:p>
            <a:r>
              <a:rPr lang="en-US" dirty="0"/>
              <a:t>Before I go any further, I want to stress that fourth point. No matter what you’re filming, please-please-please always use an external microphone. The worst external microphone is going to give you better sound than any built-in microphone, especially for filmmaking.</a:t>
            </a:r>
          </a:p>
          <a:p>
            <a:endParaRPr lang="en-US" dirty="0"/>
          </a:p>
          <a:p>
            <a:r>
              <a:rPr lang="en-US" dirty="0"/>
              <a:t>If your camera (or your phone) has a built-in microphone, you might end up using that in editing to help you sync your sound, but the actual signal, it’s gonna be garbage.</a:t>
            </a:r>
          </a:p>
          <a:p>
            <a:endParaRPr lang="en-US" dirty="0"/>
          </a:p>
          <a:p>
            <a:r>
              <a:rPr lang="en-US" dirty="0"/>
              <a:t>Always use an external mic.</a:t>
            </a:r>
          </a:p>
          <a:p>
            <a:endParaRPr lang="en-US" dirty="0"/>
          </a:p>
          <a:p>
            <a:endParaRPr lang="en-US" dirty="0"/>
          </a:p>
        </p:txBody>
      </p:sp>
      <p:sp>
        <p:nvSpPr>
          <p:cNvPr id="4" name="Slide Number Placeholder 3"/>
          <p:cNvSpPr>
            <a:spLocks noGrp="1"/>
          </p:cNvSpPr>
          <p:nvPr>
            <p:ph type="sldNum" sz="quarter" idx="5"/>
          </p:nvPr>
        </p:nvSpPr>
        <p:spPr/>
        <p:txBody>
          <a:bodyPr/>
          <a:lstStyle/>
          <a:p>
            <a:fld id="{4A5E1837-C810-4BC4-983E-CAC27E4F7226}" type="slidenum">
              <a:rPr lang="en-US" smtClean="0"/>
              <a:t>8</a:t>
            </a:fld>
            <a:endParaRPr lang="en-US"/>
          </a:p>
        </p:txBody>
      </p:sp>
    </p:spTree>
    <p:extLst>
      <p:ext uri="{BB962C8B-B14F-4D97-AF65-F5344CB8AC3E}">
        <p14:creationId xmlns:p14="http://schemas.microsoft.com/office/powerpoint/2010/main" val="1322336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simplest way I know of to make sure that your sound is appropriate and synchronized with your video, if your camera supports it.</a:t>
            </a:r>
          </a:p>
          <a:p>
            <a:endParaRPr lang="en-US" dirty="0"/>
          </a:p>
          <a:p>
            <a:r>
              <a:rPr lang="en-US" dirty="0"/>
              <a:t>There is usually a MIC IN jack on your camera, and you just plug your microphone into that. I’ve sketched out both a shotgun mic and a lavalier mic. There are other kinds of microphones, but these are the most common ones you use in video production.</a:t>
            </a:r>
          </a:p>
          <a:p>
            <a:endParaRPr lang="en-US" dirty="0"/>
          </a:p>
          <a:p>
            <a:r>
              <a:rPr lang="en-US" dirty="0"/>
              <a:t>I drew a physical line, but in some cases, especially for lavalier microphones, the microphone has a short cord connecting to a transmitter on the actor’s body. Then the camera is connected to a receiver. This allows the actor to move around more, or to do really long shots, such as a walk-on-the-beach shot.</a:t>
            </a:r>
          </a:p>
          <a:p>
            <a:endParaRPr lang="en-US" dirty="0"/>
          </a:p>
        </p:txBody>
      </p:sp>
      <p:sp>
        <p:nvSpPr>
          <p:cNvPr id="4" name="Slide Number Placeholder 3"/>
          <p:cNvSpPr>
            <a:spLocks noGrp="1"/>
          </p:cNvSpPr>
          <p:nvPr>
            <p:ph type="sldNum" sz="quarter" idx="5"/>
          </p:nvPr>
        </p:nvSpPr>
        <p:spPr/>
        <p:txBody>
          <a:bodyPr/>
          <a:lstStyle/>
          <a:p>
            <a:fld id="{4A5E1837-C810-4BC4-983E-CAC27E4F7226}" type="slidenum">
              <a:rPr lang="en-US" smtClean="0"/>
              <a:t>9</a:t>
            </a:fld>
            <a:endParaRPr lang="en-US"/>
          </a:p>
        </p:txBody>
      </p:sp>
    </p:spTree>
    <p:extLst>
      <p:ext uri="{BB962C8B-B14F-4D97-AF65-F5344CB8AC3E}">
        <p14:creationId xmlns:p14="http://schemas.microsoft.com/office/powerpoint/2010/main" val="2920112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87B2D-3336-8906-B56C-BC89C98B78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9CD7B74-FB50-0233-21A5-FFEC4D9C1B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1DDB35A-15D4-5AF5-959C-655A428BEE55}"/>
              </a:ext>
            </a:extLst>
          </p:cNvPr>
          <p:cNvSpPr>
            <a:spLocks noGrp="1"/>
          </p:cNvSpPr>
          <p:nvPr>
            <p:ph type="dt" sz="half" idx="10"/>
          </p:nvPr>
        </p:nvSpPr>
        <p:spPr/>
        <p:txBody>
          <a:bodyPr/>
          <a:lstStyle/>
          <a:p>
            <a:fld id="{76A9A39C-F725-493B-99EB-11766C6773F2}" type="datetimeFigureOut">
              <a:rPr lang="en-US" smtClean="0"/>
              <a:t>7/27/2026</a:t>
            </a:fld>
            <a:endParaRPr lang="en-US"/>
          </a:p>
        </p:txBody>
      </p:sp>
      <p:sp>
        <p:nvSpPr>
          <p:cNvPr id="5" name="Footer Placeholder 4">
            <a:extLst>
              <a:ext uri="{FF2B5EF4-FFF2-40B4-BE49-F238E27FC236}">
                <a16:creationId xmlns:a16="http://schemas.microsoft.com/office/drawing/2014/main" id="{14014A9B-E564-725C-D0F1-3A8859A23F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DDF397-CC88-B9BE-A83D-437C15687A45}"/>
              </a:ext>
            </a:extLst>
          </p:cNvPr>
          <p:cNvSpPr>
            <a:spLocks noGrp="1"/>
          </p:cNvSpPr>
          <p:nvPr>
            <p:ph type="sldNum" sz="quarter" idx="12"/>
          </p:nvPr>
        </p:nvSpPr>
        <p:spPr/>
        <p:txBody>
          <a:bodyPr/>
          <a:lstStyle/>
          <a:p>
            <a:fld id="{88A39D6B-76D6-477B-A6C4-B486AB93C3F8}" type="slidenum">
              <a:rPr lang="en-US" smtClean="0"/>
              <a:t>‹#›</a:t>
            </a:fld>
            <a:endParaRPr lang="en-US"/>
          </a:p>
        </p:txBody>
      </p:sp>
    </p:spTree>
    <p:extLst>
      <p:ext uri="{BB962C8B-B14F-4D97-AF65-F5344CB8AC3E}">
        <p14:creationId xmlns:p14="http://schemas.microsoft.com/office/powerpoint/2010/main" val="2417832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24D0C-04E5-8469-7C2F-69FA9E38A2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B40C28-E964-4FE0-951A-D6F78DEF5FE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3FC8D3-4DDA-2CB1-7251-CE8E36A5D0D3}"/>
              </a:ext>
            </a:extLst>
          </p:cNvPr>
          <p:cNvSpPr>
            <a:spLocks noGrp="1"/>
          </p:cNvSpPr>
          <p:nvPr>
            <p:ph type="dt" sz="half" idx="10"/>
          </p:nvPr>
        </p:nvSpPr>
        <p:spPr/>
        <p:txBody>
          <a:bodyPr/>
          <a:lstStyle/>
          <a:p>
            <a:fld id="{76A9A39C-F725-493B-99EB-11766C6773F2}" type="datetimeFigureOut">
              <a:rPr lang="en-US" smtClean="0"/>
              <a:t>7/27/2026</a:t>
            </a:fld>
            <a:endParaRPr lang="en-US"/>
          </a:p>
        </p:txBody>
      </p:sp>
      <p:sp>
        <p:nvSpPr>
          <p:cNvPr id="5" name="Footer Placeholder 4">
            <a:extLst>
              <a:ext uri="{FF2B5EF4-FFF2-40B4-BE49-F238E27FC236}">
                <a16:creationId xmlns:a16="http://schemas.microsoft.com/office/drawing/2014/main" id="{B11CCA06-4643-1DF4-84F0-3A4C419F8E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03EE75-8D6F-AB9D-C53F-9213AE9A44F7}"/>
              </a:ext>
            </a:extLst>
          </p:cNvPr>
          <p:cNvSpPr>
            <a:spLocks noGrp="1"/>
          </p:cNvSpPr>
          <p:nvPr>
            <p:ph type="sldNum" sz="quarter" idx="12"/>
          </p:nvPr>
        </p:nvSpPr>
        <p:spPr/>
        <p:txBody>
          <a:bodyPr/>
          <a:lstStyle/>
          <a:p>
            <a:fld id="{88A39D6B-76D6-477B-A6C4-B486AB93C3F8}" type="slidenum">
              <a:rPr lang="en-US" smtClean="0"/>
              <a:t>‹#›</a:t>
            </a:fld>
            <a:endParaRPr lang="en-US"/>
          </a:p>
        </p:txBody>
      </p:sp>
    </p:spTree>
    <p:extLst>
      <p:ext uri="{BB962C8B-B14F-4D97-AF65-F5344CB8AC3E}">
        <p14:creationId xmlns:p14="http://schemas.microsoft.com/office/powerpoint/2010/main" val="330613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736E3D-D125-78A2-FFF3-DA1B2FDCB2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C633C28-0A28-0D0D-2843-7AB3E39507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4C5481-7256-C7B4-99D3-15527953ACA1}"/>
              </a:ext>
            </a:extLst>
          </p:cNvPr>
          <p:cNvSpPr>
            <a:spLocks noGrp="1"/>
          </p:cNvSpPr>
          <p:nvPr>
            <p:ph type="dt" sz="half" idx="10"/>
          </p:nvPr>
        </p:nvSpPr>
        <p:spPr/>
        <p:txBody>
          <a:bodyPr/>
          <a:lstStyle/>
          <a:p>
            <a:fld id="{76A9A39C-F725-493B-99EB-11766C6773F2}" type="datetimeFigureOut">
              <a:rPr lang="en-US" smtClean="0"/>
              <a:t>7/27/2026</a:t>
            </a:fld>
            <a:endParaRPr lang="en-US"/>
          </a:p>
        </p:txBody>
      </p:sp>
      <p:sp>
        <p:nvSpPr>
          <p:cNvPr id="5" name="Footer Placeholder 4">
            <a:extLst>
              <a:ext uri="{FF2B5EF4-FFF2-40B4-BE49-F238E27FC236}">
                <a16:creationId xmlns:a16="http://schemas.microsoft.com/office/drawing/2014/main" id="{A03B35F7-91DB-C149-84A6-42EB042419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556CA8-B40E-8A05-12AA-DC7142F8E2A9}"/>
              </a:ext>
            </a:extLst>
          </p:cNvPr>
          <p:cNvSpPr>
            <a:spLocks noGrp="1"/>
          </p:cNvSpPr>
          <p:nvPr>
            <p:ph type="sldNum" sz="quarter" idx="12"/>
          </p:nvPr>
        </p:nvSpPr>
        <p:spPr/>
        <p:txBody>
          <a:bodyPr/>
          <a:lstStyle/>
          <a:p>
            <a:fld id="{88A39D6B-76D6-477B-A6C4-B486AB93C3F8}" type="slidenum">
              <a:rPr lang="en-US" smtClean="0"/>
              <a:t>‹#›</a:t>
            </a:fld>
            <a:endParaRPr lang="en-US"/>
          </a:p>
        </p:txBody>
      </p:sp>
    </p:spTree>
    <p:extLst>
      <p:ext uri="{BB962C8B-B14F-4D97-AF65-F5344CB8AC3E}">
        <p14:creationId xmlns:p14="http://schemas.microsoft.com/office/powerpoint/2010/main" val="479380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61012-FB1A-5ED6-A482-CEAAF2ED16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17E9C0-A9AB-761C-DD16-1B55A79FE6F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EA1FC5-8261-9E1F-173E-5E318B5F1A8C}"/>
              </a:ext>
            </a:extLst>
          </p:cNvPr>
          <p:cNvSpPr>
            <a:spLocks noGrp="1"/>
          </p:cNvSpPr>
          <p:nvPr>
            <p:ph type="dt" sz="half" idx="10"/>
          </p:nvPr>
        </p:nvSpPr>
        <p:spPr/>
        <p:txBody>
          <a:bodyPr/>
          <a:lstStyle/>
          <a:p>
            <a:fld id="{76A9A39C-F725-493B-99EB-11766C6773F2}" type="datetimeFigureOut">
              <a:rPr lang="en-US" smtClean="0"/>
              <a:t>7/27/2026</a:t>
            </a:fld>
            <a:endParaRPr lang="en-US"/>
          </a:p>
        </p:txBody>
      </p:sp>
      <p:sp>
        <p:nvSpPr>
          <p:cNvPr id="5" name="Footer Placeholder 4">
            <a:extLst>
              <a:ext uri="{FF2B5EF4-FFF2-40B4-BE49-F238E27FC236}">
                <a16:creationId xmlns:a16="http://schemas.microsoft.com/office/drawing/2014/main" id="{786810F3-BF9D-DFC6-1676-92220B0607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863E58-1948-E4DE-40FC-4E6984AE2EB0}"/>
              </a:ext>
            </a:extLst>
          </p:cNvPr>
          <p:cNvSpPr>
            <a:spLocks noGrp="1"/>
          </p:cNvSpPr>
          <p:nvPr>
            <p:ph type="sldNum" sz="quarter" idx="12"/>
          </p:nvPr>
        </p:nvSpPr>
        <p:spPr/>
        <p:txBody>
          <a:bodyPr/>
          <a:lstStyle/>
          <a:p>
            <a:fld id="{88A39D6B-76D6-477B-A6C4-B486AB93C3F8}" type="slidenum">
              <a:rPr lang="en-US" smtClean="0"/>
              <a:t>‹#›</a:t>
            </a:fld>
            <a:endParaRPr lang="en-US"/>
          </a:p>
        </p:txBody>
      </p:sp>
    </p:spTree>
    <p:extLst>
      <p:ext uri="{BB962C8B-B14F-4D97-AF65-F5344CB8AC3E}">
        <p14:creationId xmlns:p14="http://schemas.microsoft.com/office/powerpoint/2010/main" val="2626430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1D021-9E60-E816-9AFE-97A51D9095E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227D02E-B3FA-124A-A50F-D71FF04534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DF45D8-539A-A3B5-4723-A234BCBB7979}"/>
              </a:ext>
            </a:extLst>
          </p:cNvPr>
          <p:cNvSpPr>
            <a:spLocks noGrp="1"/>
          </p:cNvSpPr>
          <p:nvPr>
            <p:ph type="dt" sz="half" idx="10"/>
          </p:nvPr>
        </p:nvSpPr>
        <p:spPr/>
        <p:txBody>
          <a:bodyPr/>
          <a:lstStyle/>
          <a:p>
            <a:fld id="{76A9A39C-F725-493B-99EB-11766C6773F2}" type="datetimeFigureOut">
              <a:rPr lang="en-US" smtClean="0"/>
              <a:t>7/27/2026</a:t>
            </a:fld>
            <a:endParaRPr lang="en-US"/>
          </a:p>
        </p:txBody>
      </p:sp>
      <p:sp>
        <p:nvSpPr>
          <p:cNvPr id="5" name="Footer Placeholder 4">
            <a:extLst>
              <a:ext uri="{FF2B5EF4-FFF2-40B4-BE49-F238E27FC236}">
                <a16:creationId xmlns:a16="http://schemas.microsoft.com/office/drawing/2014/main" id="{499A1BDB-69F7-5918-0182-E20A6AEB6D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D92838-B5AF-6C4D-8083-EE991FE99F86}"/>
              </a:ext>
            </a:extLst>
          </p:cNvPr>
          <p:cNvSpPr>
            <a:spLocks noGrp="1"/>
          </p:cNvSpPr>
          <p:nvPr>
            <p:ph type="sldNum" sz="quarter" idx="12"/>
          </p:nvPr>
        </p:nvSpPr>
        <p:spPr/>
        <p:txBody>
          <a:bodyPr/>
          <a:lstStyle/>
          <a:p>
            <a:fld id="{88A39D6B-76D6-477B-A6C4-B486AB93C3F8}" type="slidenum">
              <a:rPr lang="en-US" smtClean="0"/>
              <a:t>‹#›</a:t>
            </a:fld>
            <a:endParaRPr lang="en-US"/>
          </a:p>
        </p:txBody>
      </p:sp>
    </p:spTree>
    <p:extLst>
      <p:ext uri="{BB962C8B-B14F-4D97-AF65-F5344CB8AC3E}">
        <p14:creationId xmlns:p14="http://schemas.microsoft.com/office/powerpoint/2010/main" val="3017815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C7EF5-4914-01CF-9BB1-2DB710CA0C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FCEB20-2208-F45B-5000-6410A4F31D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0367E0B-C6C7-624E-95A3-4730A857E8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ACB8212-CFEA-2740-89BF-0C29D2F0DD6C}"/>
              </a:ext>
            </a:extLst>
          </p:cNvPr>
          <p:cNvSpPr>
            <a:spLocks noGrp="1"/>
          </p:cNvSpPr>
          <p:nvPr>
            <p:ph type="dt" sz="half" idx="10"/>
          </p:nvPr>
        </p:nvSpPr>
        <p:spPr/>
        <p:txBody>
          <a:bodyPr/>
          <a:lstStyle/>
          <a:p>
            <a:fld id="{76A9A39C-F725-493B-99EB-11766C6773F2}" type="datetimeFigureOut">
              <a:rPr lang="en-US" smtClean="0"/>
              <a:t>7/27/2026</a:t>
            </a:fld>
            <a:endParaRPr lang="en-US"/>
          </a:p>
        </p:txBody>
      </p:sp>
      <p:sp>
        <p:nvSpPr>
          <p:cNvPr id="6" name="Footer Placeholder 5">
            <a:extLst>
              <a:ext uri="{FF2B5EF4-FFF2-40B4-BE49-F238E27FC236}">
                <a16:creationId xmlns:a16="http://schemas.microsoft.com/office/drawing/2014/main" id="{6EF37EDD-0ADA-C3A6-7BA9-CE207D196F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5F20F1-3045-8C2B-40AF-860388D0DC19}"/>
              </a:ext>
            </a:extLst>
          </p:cNvPr>
          <p:cNvSpPr>
            <a:spLocks noGrp="1"/>
          </p:cNvSpPr>
          <p:nvPr>
            <p:ph type="sldNum" sz="quarter" idx="12"/>
          </p:nvPr>
        </p:nvSpPr>
        <p:spPr/>
        <p:txBody>
          <a:bodyPr/>
          <a:lstStyle/>
          <a:p>
            <a:fld id="{88A39D6B-76D6-477B-A6C4-B486AB93C3F8}" type="slidenum">
              <a:rPr lang="en-US" smtClean="0"/>
              <a:t>‹#›</a:t>
            </a:fld>
            <a:endParaRPr lang="en-US"/>
          </a:p>
        </p:txBody>
      </p:sp>
    </p:spTree>
    <p:extLst>
      <p:ext uri="{BB962C8B-B14F-4D97-AF65-F5344CB8AC3E}">
        <p14:creationId xmlns:p14="http://schemas.microsoft.com/office/powerpoint/2010/main" val="3040317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B9C14-F13A-2271-DCDC-577395AD046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4EC5A27-BEBD-7667-5FE6-2E8A534B45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B911DA-8DEE-7F7A-524D-18B519C5C99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5018CAB-E5AF-7F38-3226-32F1ADE354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7AA90C-B1FE-8C67-C0F2-158C5589AC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D97641-895F-2C12-6ADF-7DDFD72B34A5}"/>
              </a:ext>
            </a:extLst>
          </p:cNvPr>
          <p:cNvSpPr>
            <a:spLocks noGrp="1"/>
          </p:cNvSpPr>
          <p:nvPr>
            <p:ph type="dt" sz="half" idx="10"/>
          </p:nvPr>
        </p:nvSpPr>
        <p:spPr/>
        <p:txBody>
          <a:bodyPr/>
          <a:lstStyle/>
          <a:p>
            <a:fld id="{76A9A39C-F725-493B-99EB-11766C6773F2}" type="datetimeFigureOut">
              <a:rPr lang="en-US" smtClean="0"/>
              <a:t>7/27/2026</a:t>
            </a:fld>
            <a:endParaRPr lang="en-US"/>
          </a:p>
        </p:txBody>
      </p:sp>
      <p:sp>
        <p:nvSpPr>
          <p:cNvPr id="8" name="Footer Placeholder 7">
            <a:extLst>
              <a:ext uri="{FF2B5EF4-FFF2-40B4-BE49-F238E27FC236}">
                <a16:creationId xmlns:a16="http://schemas.microsoft.com/office/drawing/2014/main" id="{0F62C8DB-F21E-AAEB-0DC8-3CD64EEC75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00B076-79E5-1BE0-1F20-284115BECA52}"/>
              </a:ext>
            </a:extLst>
          </p:cNvPr>
          <p:cNvSpPr>
            <a:spLocks noGrp="1"/>
          </p:cNvSpPr>
          <p:nvPr>
            <p:ph type="sldNum" sz="quarter" idx="12"/>
          </p:nvPr>
        </p:nvSpPr>
        <p:spPr/>
        <p:txBody>
          <a:bodyPr/>
          <a:lstStyle/>
          <a:p>
            <a:fld id="{88A39D6B-76D6-477B-A6C4-B486AB93C3F8}" type="slidenum">
              <a:rPr lang="en-US" smtClean="0"/>
              <a:t>‹#›</a:t>
            </a:fld>
            <a:endParaRPr lang="en-US"/>
          </a:p>
        </p:txBody>
      </p:sp>
    </p:spTree>
    <p:extLst>
      <p:ext uri="{BB962C8B-B14F-4D97-AF65-F5344CB8AC3E}">
        <p14:creationId xmlns:p14="http://schemas.microsoft.com/office/powerpoint/2010/main" val="602426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0FA25-1C8A-56C4-CA7E-9A7AA46229B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30800BE-E688-093B-3590-D91CC41DC60B}"/>
              </a:ext>
            </a:extLst>
          </p:cNvPr>
          <p:cNvSpPr>
            <a:spLocks noGrp="1"/>
          </p:cNvSpPr>
          <p:nvPr>
            <p:ph type="dt" sz="half" idx="10"/>
          </p:nvPr>
        </p:nvSpPr>
        <p:spPr/>
        <p:txBody>
          <a:bodyPr/>
          <a:lstStyle/>
          <a:p>
            <a:fld id="{76A9A39C-F725-493B-99EB-11766C6773F2}" type="datetimeFigureOut">
              <a:rPr lang="en-US" smtClean="0"/>
              <a:t>7/27/2026</a:t>
            </a:fld>
            <a:endParaRPr lang="en-US"/>
          </a:p>
        </p:txBody>
      </p:sp>
      <p:sp>
        <p:nvSpPr>
          <p:cNvPr id="4" name="Footer Placeholder 3">
            <a:extLst>
              <a:ext uri="{FF2B5EF4-FFF2-40B4-BE49-F238E27FC236}">
                <a16:creationId xmlns:a16="http://schemas.microsoft.com/office/drawing/2014/main" id="{9D011450-00FB-E99E-07FA-964EF3A4371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77E9114-9156-D8FD-5D90-98F69F504054}"/>
              </a:ext>
            </a:extLst>
          </p:cNvPr>
          <p:cNvSpPr>
            <a:spLocks noGrp="1"/>
          </p:cNvSpPr>
          <p:nvPr>
            <p:ph type="sldNum" sz="quarter" idx="12"/>
          </p:nvPr>
        </p:nvSpPr>
        <p:spPr/>
        <p:txBody>
          <a:bodyPr/>
          <a:lstStyle/>
          <a:p>
            <a:fld id="{88A39D6B-76D6-477B-A6C4-B486AB93C3F8}" type="slidenum">
              <a:rPr lang="en-US" smtClean="0"/>
              <a:t>‹#›</a:t>
            </a:fld>
            <a:endParaRPr lang="en-US"/>
          </a:p>
        </p:txBody>
      </p:sp>
    </p:spTree>
    <p:extLst>
      <p:ext uri="{BB962C8B-B14F-4D97-AF65-F5344CB8AC3E}">
        <p14:creationId xmlns:p14="http://schemas.microsoft.com/office/powerpoint/2010/main" val="2362013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C17AAC-AD92-FE81-42A4-4E2931298FD0}"/>
              </a:ext>
            </a:extLst>
          </p:cNvPr>
          <p:cNvSpPr>
            <a:spLocks noGrp="1"/>
          </p:cNvSpPr>
          <p:nvPr>
            <p:ph type="dt" sz="half" idx="10"/>
          </p:nvPr>
        </p:nvSpPr>
        <p:spPr/>
        <p:txBody>
          <a:bodyPr/>
          <a:lstStyle/>
          <a:p>
            <a:fld id="{76A9A39C-F725-493B-99EB-11766C6773F2}" type="datetimeFigureOut">
              <a:rPr lang="en-US" smtClean="0"/>
              <a:t>7/27/2026</a:t>
            </a:fld>
            <a:endParaRPr lang="en-US"/>
          </a:p>
        </p:txBody>
      </p:sp>
      <p:sp>
        <p:nvSpPr>
          <p:cNvPr id="3" name="Footer Placeholder 2">
            <a:extLst>
              <a:ext uri="{FF2B5EF4-FFF2-40B4-BE49-F238E27FC236}">
                <a16:creationId xmlns:a16="http://schemas.microsoft.com/office/drawing/2014/main" id="{A14B9BCB-E6EF-5F93-BE24-7D24066591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77DDA1C-AD9E-F577-E730-5D3CC2C5D453}"/>
              </a:ext>
            </a:extLst>
          </p:cNvPr>
          <p:cNvSpPr>
            <a:spLocks noGrp="1"/>
          </p:cNvSpPr>
          <p:nvPr>
            <p:ph type="sldNum" sz="quarter" idx="12"/>
          </p:nvPr>
        </p:nvSpPr>
        <p:spPr/>
        <p:txBody>
          <a:bodyPr/>
          <a:lstStyle/>
          <a:p>
            <a:fld id="{88A39D6B-76D6-477B-A6C4-B486AB93C3F8}" type="slidenum">
              <a:rPr lang="en-US" smtClean="0"/>
              <a:t>‹#›</a:t>
            </a:fld>
            <a:endParaRPr lang="en-US"/>
          </a:p>
        </p:txBody>
      </p:sp>
    </p:spTree>
    <p:extLst>
      <p:ext uri="{BB962C8B-B14F-4D97-AF65-F5344CB8AC3E}">
        <p14:creationId xmlns:p14="http://schemas.microsoft.com/office/powerpoint/2010/main" val="390558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D6EE2-E75A-8A4D-2F85-6FDD8174DD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FA45F23-F85D-F87A-C737-88B20EAC34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1DE375-3FE0-4115-CD8C-4259E4FC36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3C3F2E-EEB3-11A0-EF05-8DF83677F086}"/>
              </a:ext>
            </a:extLst>
          </p:cNvPr>
          <p:cNvSpPr>
            <a:spLocks noGrp="1"/>
          </p:cNvSpPr>
          <p:nvPr>
            <p:ph type="dt" sz="half" idx="10"/>
          </p:nvPr>
        </p:nvSpPr>
        <p:spPr/>
        <p:txBody>
          <a:bodyPr/>
          <a:lstStyle/>
          <a:p>
            <a:fld id="{76A9A39C-F725-493B-99EB-11766C6773F2}" type="datetimeFigureOut">
              <a:rPr lang="en-US" smtClean="0"/>
              <a:t>7/27/2026</a:t>
            </a:fld>
            <a:endParaRPr lang="en-US"/>
          </a:p>
        </p:txBody>
      </p:sp>
      <p:sp>
        <p:nvSpPr>
          <p:cNvPr id="6" name="Footer Placeholder 5">
            <a:extLst>
              <a:ext uri="{FF2B5EF4-FFF2-40B4-BE49-F238E27FC236}">
                <a16:creationId xmlns:a16="http://schemas.microsoft.com/office/drawing/2014/main" id="{234A5A70-8006-6D5D-51EC-7CF589D3EE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C3833B-605C-5A64-3BF2-BC0221C9058B}"/>
              </a:ext>
            </a:extLst>
          </p:cNvPr>
          <p:cNvSpPr>
            <a:spLocks noGrp="1"/>
          </p:cNvSpPr>
          <p:nvPr>
            <p:ph type="sldNum" sz="quarter" idx="12"/>
          </p:nvPr>
        </p:nvSpPr>
        <p:spPr/>
        <p:txBody>
          <a:bodyPr/>
          <a:lstStyle/>
          <a:p>
            <a:fld id="{88A39D6B-76D6-477B-A6C4-B486AB93C3F8}" type="slidenum">
              <a:rPr lang="en-US" smtClean="0"/>
              <a:t>‹#›</a:t>
            </a:fld>
            <a:endParaRPr lang="en-US"/>
          </a:p>
        </p:txBody>
      </p:sp>
    </p:spTree>
    <p:extLst>
      <p:ext uri="{BB962C8B-B14F-4D97-AF65-F5344CB8AC3E}">
        <p14:creationId xmlns:p14="http://schemas.microsoft.com/office/powerpoint/2010/main" val="1548008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0EE08-539A-9F24-FE5B-FD875F3698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2295C4D-87E7-30D9-536A-BE9A579917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78D1CC1-F87D-4C56-C1A5-F7D1FE5927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4C4C3C-D06E-BD73-1AD4-13542506FC99}"/>
              </a:ext>
            </a:extLst>
          </p:cNvPr>
          <p:cNvSpPr>
            <a:spLocks noGrp="1"/>
          </p:cNvSpPr>
          <p:nvPr>
            <p:ph type="dt" sz="half" idx="10"/>
          </p:nvPr>
        </p:nvSpPr>
        <p:spPr/>
        <p:txBody>
          <a:bodyPr/>
          <a:lstStyle/>
          <a:p>
            <a:fld id="{76A9A39C-F725-493B-99EB-11766C6773F2}" type="datetimeFigureOut">
              <a:rPr lang="en-US" smtClean="0"/>
              <a:t>7/27/2026</a:t>
            </a:fld>
            <a:endParaRPr lang="en-US"/>
          </a:p>
        </p:txBody>
      </p:sp>
      <p:sp>
        <p:nvSpPr>
          <p:cNvPr id="6" name="Footer Placeholder 5">
            <a:extLst>
              <a:ext uri="{FF2B5EF4-FFF2-40B4-BE49-F238E27FC236}">
                <a16:creationId xmlns:a16="http://schemas.microsoft.com/office/drawing/2014/main" id="{1F8895F5-94E7-8D9E-3A05-10AB054E62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0D6752-D3B0-ABF4-96A2-480190ED4BBC}"/>
              </a:ext>
            </a:extLst>
          </p:cNvPr>
          <p:cNvSpPr>
            <a:spLocks noGrp="1"/>
          </p:cNvSpPr>
          <p:nvPr>
            <p:ph type="sldNum" sz="quarter" idx="12"/>
          </p:nvPr>
        </p:nvSpPr>
        <p:spPr/>
        <p:txBody>
          <a:bodyPr/>
          <a:lstStyle/>
          <a:p>
            <a:fld id="{88A39D6B-76D6-477B-A6C4-B486AB93C3F8}" type="slidenum">
              <a:rPr lang="en-US" smtClean="0"/>
              <a:t>‹#›</a:t>
            </a:fld>
            <a:endParaRPr lang="en-US"/>
          </a:p>
        </p:txBody>
      </p:sp>
    </p:spTree>
    <p:extLst>
      <p:ext uri="{BB962C8B-B14F-4D97-AF65-F5344CB8AC3E}">
        <p14:creationId xmlns:p14="http://schemas.microsoft.com/office/powerpoint/2010/main" val="2543759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9BAA7C-0917-F98A-537E-63842DC15C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86BFE5-B37F-466C-6B96-5EF4B5CDDE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56F0A7-CB4F-3B69-718D-0792CFC16F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A9A39C-F725-493B-99EB-11766C6773F2}" type="datetimeFigureOut">
              <a:rPr lang="en-US" smtClean="0"/>
              <a:t>7/27/2026</a:t>
            </a:fld>
            <a:endParaRPr lang="en-US"/>
          </a:p>
        </p:txBody>
      </p:sp>
      <p:sp>
        <p:nvSpPr>
          <p:cNvPr id="5" name="Footer Placeholder 4">
            <a:extLst>
              <a:ext uri="{FF2B5EF4-FFF2-40B4-BE49-F238E27FC236}">
                <a16:creationId xmlns:a16="http://schemas.microsoft.com/office/drawing/2014/main" id="{7C828684-615B-5567-84DE-C2EC40AC63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39AF785-3552-8759-5B0F-0BD925497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A39D6B-76D6-477B-A6C4-B486AB93C3F8}" type="slidenum">
              <a:rPr lang="en-US" smtClean="0"/>
              <a:t>‹#›</a:t>
            </a:fld>
            <a:endParaRPr lang="en-US"/>
          </a:p>
        </p:txBody>
      </p:sp>
    </p:spTree>
    <p:extLst>
      <p:ext uri="{BB962C8B-B14F-4D97-AF65-F5344CB8AC3E}">
        <p14:creationId xmlns:p14="http://schemas.microsoft.com/office/powerpoint/2010/main" val="8986471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2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1.jpg"/></Relationships>
</file>

<file path=ppt/slides/_rels/slide2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2.jpg"/></Relationships>
</file>

<file path=ppt/slides/_rels/slide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2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2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2.jpg"/></Relationships>
</file>

<file path=ppt/slides/_rels/slide3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5.jpg"/></Relationships>
</file>

<file path=ppt/slides/_rels/slide3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7.jpg"/><Relationship Id="rId4" Type="http://schemas.openxmlformats.org/officeDocument/2006/relationships/image" Target="../media/image46.jpg"/></Relationships>
</file>

<file path=ppt/slides/_rels/slide3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49.JPG"/><Relationship Id="rId4" Type="http://schemas.openxmlformats.org/officeDocument/2006/relationships/image" Target="../media/image48.JPG"/></Relationships>
</file>

<file path=ppt/slides/_rels/slide3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50.JPG"/></Relationships>
</file>

<file path=ppt/slides/_rels/slide3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51.jpg"/></Relationships>
</file>

<file path=ppt/slides/_rels/slide3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52.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54.jpg"/><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5.jpg"/></Relationships>
</file>

<file path=ppt/slides/_rels/slide4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4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57.jpg"/></Relationships>
</file>

<file path=ppt/slides/_rels/slide4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58.jpg"/></Relationships>
</file>

<file path=ppt/slides/_rels/slide4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9.jpg"/></Relationships>
</file>

<file path=ppt/slides/_rels/slide4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60.jpg"/></Relationships>
</file>

<file path=ppt/slides/_rels/slide4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62.jpg"/><Relationship Id="rId4" Type="http://schemas.openxmlformats.org/officeDocument/2006/relationships/image" Target="../media/image61.JPG"/></Relationships>
</file>

<file path=ppt/slides/_rels/slide4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63.jpg"/></Relationships>
</file>

<file path=ppt/slides/_rels/slide4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58.jp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5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65.JPG"/><Relationship Id="rId4" Type="http://schemas.openxmlformats.org/officeDocument/2006/relationships/image" Target="../media/image64.JPG"/></Relationships>
</file>

<file path=ppt/slides/_rels/slide5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66.JPG"/></Relationships>
</file>

<file path=ppt/slides/_rels/slide5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57.jpg"/></Relationships>
</file>

<file path=ppt/slides/_rels/slide5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67.jpg"/></Relationships>
</file>

<file path=ppt/slides/_rels/slide5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56.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70.jpg"/></Relationships>
</file>

<file path=ppt/slides/_rels/slide58.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71.jpg"/></Relationships>
</file>

<file path=ppt/slides/_rels/slide59.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72.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eg"/><Relationship Id="rId4" Type="http://schemas.openxmlformats.org/officeDocument/2006/relationships/image" Target="../media/image10.jpeg"/></Relationships>
</file>

<file path=ppt/slides/_rels/slide60.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67.jpg"/></Relationships>
</file>

<file path=ppt/slides/_rels/slide61.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63.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64.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65.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78.png"/><Relationship Id="rId5" Type="http://schemas.openxmlformats.org/officeDocument/2006/relationships/image" Target="../media/image73.JPG"/><Relationship Id="rId4"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68.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69.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0.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70.xml"/><Relationship Id="rId1" Type="http://schemas.openxmlformats.org/officeDocument/2006/relationships/slideLayout" Target="../slideLayouts/slideLayout2.xml"/><Relationship Id="rId5" Type="http://schemas.openxmlformats.org/officeDocument/2006/relationships/image" Target="../media/image83.JPG"/><Relationship Id="rId4" Type="http://schemas.openxmlformats.org/officeDocument/2006/relationships/image" Target="../media/image82.JPG"/></Relationships>
</file>

<file path=ppt/slides/_rels/slide71.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84.JPG"/></Relationships>
</file>

<file path=ppt/slides/_rels/slide72.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1.JPG"/><Relationship Id="rId7" Type="http://schemas.openxmlformats.org/officeDocument/2006/relationships/image" Target="../media/image88.png"/><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jpg"/><Relationship Id="rId4" Type="http://schemas.openxmlformats.org/officeDocument/2006/relationships/image" Target="../media/image85.jpeg"/></Relationships>
</file>

<file path=ppt/slides/_rels/slide73.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8" Type="http://schemas.openxmlformats.org/officeDocument/2006/relationships/image" Target="../media/image95.jpg"/><Relationship Id="rId3" Type="http://schemas.openxmlformats.org/officeDocument/2006/relationships/image" Target="../media/image90.JPG"/><Relationship Id="rId7" Type="http://schemas.openxmlformats.org/officeDocument/2006/relationships/image" Target="../media/image94.jpg"/><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image" Target="../media/image93.jpg"/><Relationship Id="rId5" Type="http://schemas.openxmlformats.org/officeDocument/2006/relationships/image" Target="../media/image92.jpg"/><Relationship Id="rId4" Type="http://schemas.openxmlformats.org/officeDocument/2006/relationships/image" Target="../media/image91.jpg"/></Relationships>
</file>

<file path=ppt/slides/_rels/slide76.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C4AC15-650C-D5A6-81E6-76C6819975D9}"/>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1001487"/>
            <a:ext cx="12192000" cy="8719457"/>
          </a:xfrm>
          <a:prstGeom prst="rect">
            <a:avLst/>
          </a:prstGeom>
        </p:spPr>
      </p:pic>
      <p:sp>
        <p:nvSpPr>
          <p:cNvPr id="2" name="Title 1">
            <a:extLst>
              <a:ext uri="{FF2B5EF4-FFF2-40B4-BE49-F238E27FC236}">
                <a16:creationId xmlns:a16="http://schemas.microsoft.com/office/drawing/2014/main" id="{F7254347-01F9-9312-EE11-59D58B234ED1}"/>
              </a:ext>
            </a:extLst>
          </p:cNvPr>
          <p:cNvSpPr>
            <a:spLocks noGrp="1"/>
          </p:cNvSpPr>
          <p:nvPr>
            <p:ph type="ctrTitle"/>
          </p:nvPr>
        </p:nvSpPr>
        <p:spPr/>
        <p:txBody>
          <a:bodyPr/>
          <a:lstStyle/>
          <a:p>
            <a:r>
              <a:rPr lang="en-US" dirty="0">
                <a:latin typeface="TrashHand" panose="00000400000000000000" pitchFamily="2" charset="0"/>
              </a:rPr>
              <a:t>Low-Budget Filmmaking</a:t>
            </a:r>
          </a:p>
        </p:txBody>
      </p:sp>
      <p:sp>
        <p:nvSpPr>
          <p:cNvPr id="3" name="Subtitle 2">
            <a:extLst>
              <a:ext uri="{FF2B5EF4-FFF2-40B4-BE49-F238E27FC236}">
                <a16:creationId xmlns:a16="http://schemas.microsoft.com/office/drawing/2014/main" id="{BD04DD00-2C9F-FE1C-A1DE-B413D34E66DC}"/>
              </a:ext>
            </a:extLst>
          </p:cNvPr>
          <p:cNvSpPr>
            <a:spLocks noGrp="1"/>
          </p:cNvSpPr>
          <p:nvPr>
            <p:ph type="subTitle" idx="1"/>
          </p:nvPr>
        </p:nvSpPr>
        <p:spPr>
          <a:xfrm>
            <a:off x="2835377" y="3565167"/>
            <a:ext cx="6521245" cy="1655762"/>
          </a:xfrm>
        </p:spPr>
        <p:txBody>
          <a:bodyPr/>
          <a:lstStyle/>
          <a:p>
            <a:r>
              <a:rPr lang="en-US" dirty="0"/>
              <a:t>Making movies on a budget so low even a shoestring would be embarrassed.</a:t>
            </a:r>
          </a:p>
        </p:txBody>
      </p:sp>
    </p:spTree>
    <p:extLst>
      <p:ext uri="{BB962C8B-B14F-4D97-AF65-F5344CB8AC3E}">
        <p14:creationId xmlns:p14="http://schemas.microsoft.com/office/powerpoint/2010/main" val="3814651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300782B-6BAC-9C69-6563-5CE35F005FA0}"/>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E7A19C07-8247-F38A-6E5F-3FC5A8E4E124}"/>
              </a:ext>
            </a:extLst>
          </p:cNvPr>
          <p:cNvSpPr>
            <a:spLocks noGrp="1"/>
          </p:cNvSpPr>
          <p:nvPr>
            <p:ph type="title"/>
          </p:nvPr>
        </p:nvSpPr>
        <p:spPr/>
        <p:txBody>
          <a:bodyPr/>
          <a:lstStyle/>
          <a:p>
            <a:r>
              <a:rPr lang="en-US" dirty="0">
                <a:latin typeface="TrashHand" panose="00000400000000000000" pitchFamily="2" charset="0"/>
              </a:rPr>
              <a:t>Example wired microphone</a:t>
            </a:r>
          </a:p>
        </p:txBody>
      </p:sp>
      <p:pic>
        <p:nvPicPr>
          <p:cNvPr id="5" name="Picture 4">
            <a:extLst>
              <a:ext uri="{FF2B5EF4-FFF2-40B4-BE49-F238E27FC236}">
                <a16:creationId xmlns:a16="http://schemas.microsoft.com/office/drawing/2014/main" id="{8405481C-ECF2-7914-A0F1-058BE35D24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684" y="1828800"/>
            <a:ext cx="6609348" cy="37177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DEEA0A11-F08D-8BDC-FBFC-90F7CCE65B70}"/>
              </a:ext>
            </a:extLst>
          </p:cNvPr>
          <p:cNvSpPr txBox="1"/>
          <p:nvPr/>
        </p:nvSpPr>
        <p:spPr>
          <a:xfrm>
            <a:off x="8217568" y="1828800"/>
            <a:ext cx="2951748" cy="923330"/>
          </a:xfrm>
          <a:prstGeom prst="rect">
            <a:avLst/>
          </a:prstGeom>
          <a:noFill/>
        </p:spPr>
        <p:txBody>
          <a:bodyPr wrap="square" rtlCol="0">
            <a:spAutoFit/>
          </a:bodyPr>
          <a:lstStyle/>
          <a:p>
            <a:pPr marL="285750" indent="-285750">
              <a:buFont typeface="Arial" panose="020B0604020202020204" pitchFamily="34" charset="0"/>
              <a:buChar char="•"/>
            </a:pPr>
            <a:r>
              <a:rPr lang="en-US" dirty="0"/>
              <a:t>Lavalier microphone</a:t>
            </a:r>
          </a:p>
          <a:p>
            <a:pPr marL="285750" indent="-285750">
              <a:buFont typeface="Arial" panose="020B0604020202020204" pitchFamily="34" charset="0"/>
              <a:buChar char="•"/>
            </a:pPr>
            <a:r>
              <a:rPr lang="en-US" dirty="0"/>
              <a:t>Very long cord (6 meters)</a:t>
            </a:r>
          </a:p>
          <a:p>
            <a:pPr marL="285750" indent="-285750">
              <a:buFont typeface="Arial" panose="020B0604020202020204" pitchFamily="34" charset="0"/>
              <a:buChar char="•"/>
            </a:pPr>
            <a:r>
              <a:rPr lang="en-US" dirty="0"/>
              <a:t>Lightning plug (iPhone)</a:t>
            </a:r>
          </a:p>
        </p:txBody>
      </p:sp>
    </p:spTree>
    <p:extLst>
      <p:ext uri="{BB962C8B-B14F-4D97-AF65-F5344CB8AC3E}">
        <p14:creationId xmlns:p14="http://schemas.microsoft.com/office/powerpoint/2010/main" val="342005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1D1EDB-D46E-C2C1-D059-57129EC2AA91}"/>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10F8F344-1A74-6EA0-0796-E6ACB2724041}"/>
              </a:ext>
            </a:extLst>
          </p:cNvPr>
          <p:cNvSpPr>
            <a:spLocks noGrp="1"/>
          </p:cNvSpPr>
          <p:nvPr>
            <p:ph type="title"/>
          </p:nvPr>
        </p:nvSpPr>
        <p:spPr/>
        <p:txBody>
          <a:bodyPr/>
          <a:lstStyle/>
          <a:p>
            <a:r>
              <a:rPr lang="en-US" dirty="0">
                <a:latin typeface="TrashHand" panose="00000400000000000000" pitchFamily="2" charset="0"/>
              </a:rPr>
              <a:t>Wireless Microphone Examples</a:t>
            </a:r>
          </a:p>
        </p:txBody>
      </p:sp>
      <p:pic>
        <p:nvPicPr>
          <p:cNvPr id="5" name="Picture 4">
            <a:extLst>
              <a:ext uri="{FF2B5EF4-FFF2-40B4-BE49-F238E27FC236}">
                <a16:creationId xmlns:a16="http://schemas.microsoft.com/office/drawing/2014/main" id="{CEEE7674-BB15-ED5D-8F6D-E87D709793E2}"/>
              </a:ext>
            </a:extLst>
          </p:cNvPr>
          <p:cNvPicPr>
            <a:picLocks noChangeAspect="1"/>
          </p:cNvPicPr>
          <p:nvPr/>
        </p:nvPicPr>
        <p:blipFill>
          <a:blip r:embed="rId4">
            <a:extLst>
              <a:ext uri="{28A0092B-C50C-407E-A947-70E740481C1C}">
                <a14:useLocalDpi xmlns:a14="http://schemas.microsoft.com/office/drawing/2010/main" val="0"/>
              </a:ext>
            </a:extLst>
          </a:blip>
          <a:srcRect l="5581" t="10027" r="5387" b="8540"/>
          <a:stretch>
            <a:fillRect/>
          </a:stretch>
        </p:blipFill>
        <p:spPr>
          <a:xfrm rot="16200000">
            <a:off x="7089058" y="2133598"/>
            <a:ext cx="5427409" cy="27923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224DDC3F-535E-A0DB-489F-11683E4E29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8884" y="2650920"/>
            <a:ext cx="6096000" cy="3429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a:extLst>
              <a:ext uri="{FF2B5EF4-FFF2-40B4-BE49-F238E27FC236}">
                <a16:creationId xmlns:a16="http://schemas.microsoft.com/office/drawing/2014/main" id="{A8DD9CD1-8DCF-3D92-677A-0D9195EDB0E7}"/>
              </a:ext>
            </a:extLst>
          </p:cNvPr>
          <p:cNvSpPr txBox="1"/>
          <p:nvPr/>
        </p:nvSpPr>
        <p:spPr>
          <a:xfrm>
            <a:off x="838200" y="1543665"/>
            <a:ext cx="6083710" cy="369332"/>
          </a:xfrm>
          <a:prstGeom prst="rect">
            <a:avLst/>
          </a:prstGeom>
          <a:noFill/>
        </p:spPr>
        <p:txBody>
          <a:bodyPr wrap="square" rtlCol="0">
            <a:spAutoFit/>
          </a:bodyPr>
          <a:lstStyle/>
          <a:p>
            <a:r>
              <a:rPr lang="en-US" dirty="0"/>
              <a:t>Wireless USB-powered rechargeable lavalier microphones.</a:t>
            </a:r>
          </a:p>
        </p:txBody>
      </p:sp>
    </p:spTree>
    <p:extLst>
      <p:ext uri="{BB962C8B-B14F-4D97-AF65-F5344CB8AC3E}">
        <p14:creationId xmlns:p14="http://schemas.microsoft.com/office/powerpoint/2010/main" val="906433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BF23FE-9D89-ABA8-708E-BAD1F2B0A9D5}"/>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5AE4C806-F0F3-AF8E-28FC-17278E1EBF34}"/>
              </a:ext>
            </a:extLst>
          </p:cNvPr>
          <p:cNvSpPr>
            <a:spLocks noGrp="1"/>
          </p:cNvSpPr>
          <p:nvPr>
            <p:ph type="title"/>
          </p:nvPr>
        </p:nvSpPr>
        <p:spPr/>
        <p:txBody>
          <a:bodyPr/>
          <a:lstStyle/>
          <a:p>
            <a:r>
              <a:rPr lang="en-US" dirty="0">
                <a:latin typeface="TrashHand" panose="00000400000000000000" pitchFamily="2" charset="0"/>
              </a:rPr>
              <a:t>Creative ideas</a:t>
            </a:r>
          </a:p>
        </p:txBody>
      </p:sp>
      <p:sp>
        <p:nvSpPr>
          <p:cNvPr id="3" name="Content Placeholder 2">
            <a:extLst>
              <a:ext uri="{FF2B5EF4-FFF2-40B4-BE49-F238E27FC236}">
                <a16:creationId xmlns:a16="http://schemas.microsoft.com/office/drawing/2014/main" id="{6C7D6691-DBCE-95C4-7823-FB1A323890B1}"/>
              </a:ext>
            </a:extLst>
          </p:cNvPr>
          <p:cNvSpPr>
            <a:spLocks noGrp="1"/>
          </p:cNvSpPr>
          <p:nvPr>
            <p:ph idx="1"/>
          </p:nvPr>
        </p:nvSpPr>
        <p:spPr/>
        <p:txBody>
          <a:bodyPr/>
          <a:lstStyle/>
          <a:p>
            <a:r>
              <a:rPr lang="en-US" dirty="0"/>
              <a:t>Audio that is </a:t>
            </a:r>
            <a:r>
              <a:rPr lang="en-US" dirty="0" err="1"/>
              <a:t>unsynced</a:t>
            </a:r>
            <a:r>
              <a:rPr lang="en-US" dirty="0"/>
              <a:t> intentionally</a:t>
            </a:r>
          </a:p>
          <a:p>
            <a:r>
              <a:rPr lang="en-US" dirty="0"/>
              <a:t>Music video style</a:t>
            </a:r>
          </a:p>
          <a:p>
            <a:r>
              <a:rPr lang="en-US" dirty="0"/>
              <a:t>Documentary style</a:t>
            </a:r>
          </a:p>
        </p:txBody>
      </p:sp>
      <p:pic>
        <p:nvPicPr>
          <p:cNvPr id="6" name="Picture 5">
            <a:extLst>
              <a:ext uri="{FF2B5EF4-FFF2-40B4-BE49-F238E27FC236}">
                <a16:creationId xmlns:a16="http://schemas.microsoft.com/office/drawing/2014/main" id="{6303C198-022F-2537-496D-46DA9C337A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5400" y="2518484"/>
            <a:ext cx="6724650" cy="37677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3154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F95F9F7-9F3A-C093-0073-49A1C7E87AC0}"/>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C7BB7D17-1543-0D83-F40F-3B33A70F3230}"/>
              </a:ext>
            </a:extLst>
          </p:cNvPr>
          <p:cNvSpPr>
            <a:spLocks noGrp="1"/>
          </p:cNvSpPr>
          <p:nvPr>
            <p:ph type="title"/>
          </p:nvPr>
        </p:nvSpPr>
        <p:spPr/>
        <p:txBody>
          <a:bodyPr/>
          <a:lstStyle/>
          <a:p>
            <a:r>
              <a:rPr lang="en-US" dirty="0">
                <a:latin typeface="TrashHand" panose="00000400000000000000" pitchFamily="2" charset="0"/>
              </a:rPr>
              <a:t>Tripods</a:t>
            </a:r>
          </a:p>
        </p:txBody>
      </p:sp>
      <p:sp>
        <p:nvSpPr>
          <p:cNvPr id="3" name="Content Placeholder 2">
            <a:extLst>
              <a:ext uri="{FF2B5EF4-FFF2-40B4-BE49-F238E27FC236}">
                <a16:creationId xmlns:a16="http://schemas.microsoft.com/office/drawing/2014/main" id="{615A8677-4E18-3B82-0492-AE43F9E750F6}"/>
              </a:ext>
            </a:extLst>
          </p:cNvPr>
          <p:cNvSpPr>
            <a:spLocks noGrp="1"/>
          </p:cNvSpPr>
          <p:nvPr>
            <p:ph idx="1"/>
          </p:nvPr>
        </p:nvSpPr>
        <p:spPr/>
        <p:txBody>
          <a:bodyPr/>
          <a:lstStyle/>
          <a:p>
            <a:r>
              <a:rPr lang="en-US" dirty="0"/>
              <a:t>Keeps the camera stable</a:t>
            </a:r>
          </a:p>
          <a:p>
            <a:r>
              <a:rPr lang="en-US" dirty="0"/>
              <a:t>Stable is good.</a:t>
            </a:r>
          </a:p>
        </p:txBody>
      </p:sp>
      <p:pic>
        <p:nvPicPr>
          <p:cNvPr id="5" name="Picture 4">
            <a:extLst>
              <a:ext uri="{FF2B5EF4-FFF2-40B4-BE49-F238E27FC236}">
                <a16:creationId xmlns:a16="http://schemas.microsoft.com/office/drawing/2014/main" id="{5485E3AC-910C-DB52-2157-1553CCCC685C}"/>
              </a:ext>
            </a:extLst>
          </p:cNvPr>
          <p:cNvPicPr>
            <a:picLocks noChangeAspect="1"/>
          </p:cNvPicPr>
          <p:nvPr/>
        </p:nvPicPr>
        <p:blipFill>
          <a:blip r:embed="rId4">
            <a:extLst>
              <a:ext uri="{28A0092B-C50C-407E-A947-70E740481C1C}">
                <a14:useLocalDpi xmlns:a14="http://schemas.microsoft.com/office/drawing/2010/main" val="0"/>
              </a:ext>
            </a:extLst>
          </a:blip>
          <a:srcRect l="-139" t="5324" r="3189" b="9931"/>
          <a:stretch>
            <a:fillRect/>
          </a:stretch>
        </p:blipFill>
        <p:spPr>
          <a:xfrm>
            <a:off x="5886450" y="2360034"/>
            <a:ext cx="5467350" cy="38169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B8B23279-786E-0B8A-50B9-17A8691E2F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6225" y="4076700"/>
            <a:ext cx="5291677" cy="2235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54451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6DA0547-6540-9264-44B9-4885E1C71FB5}"/>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E5F07489-4926-274B-72B1-D4BEC0C6ADB7}"/>
              </a:ext>
            </a:extLst>
          </p:cNvPr>
          <p:cNvSpPr>
            <a:spLocks noGrp="1"/>
          </p:cNvSpPr>
          <p:nvPr>
            <p:ph type="title"/>
          </p:nvPr>
        </p:nvSpPr>
        <p:spPr/>
        <p:txBody>
          <a:bodyPr/>
          <a:lstStyle/>
          <a:p>
            <a:r>
              <a:rPr lang="en-US" dirty="0">
                <a:latin typeface="TrashHand" panose="00000400000000000000" pitchFamily="2" charset="0"/>
              </a:rPr>
              <a:t>Additional tripod ideas</a:t>
            </a:r>
          </a:p>
        </p:txBody>
      </p:sp>
      <p:pic>
        <p:nvPicPr>
          <p:cNvPr id="5" name="Picture 4">
            <a:extLst>
              <a:ext uri="{FF2B5EF4-FFF2-40B4-BE49-F238E27FC236}">
                <a16:creationId xmlns:a16="http://schemas.microsoft.com/office/drawing/2014/main" id="{CAD41057-8549-EEBA-398E-2F54B5750C0C}"/>
              </a:ext>
            </a:extLst>
          </p:cNvPr>
          <p:cNvPicPr>
            <a:picLocks noChangeAspect="1"/>
          </p:cNvPicPr>
          <p:nvPr/>
        </p:nvPicPr>
        <p:blipFill>
          <a:blip r:embed="rId4">
            <a:extLst>
              <a:ext uri="{28A0092B-C50C-407E-A947-70E740481C1C}">
                <a14:useLocalDpi xmlns:a14="http://schemas.microsoft.com/office/drawing/2010/main" val="0"/>
              </a:ext>
            </a:extLst>
          </a:blip>
          <a:srcRect l="6497" t="14147" r="6466" b="15118"/>
          <a:stretch>
            <a:fillRect/>
          </a:stretch>
        </p:blipFill>
        <p:spPr>
          <a:xfrm rot="16200000">
            <a:off x="-360760" y="3106331"/>
            <a:ext cx="4417230" cy="20193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A4235222-CFDB-9655-C56E-151B3B57E1F0}"/>
              </a:ext>
            </a:extLst>
          </p:cNvPr>
          <p:cNvPicPr>
            <a:picLocks noChangeAspect="1"/>
          </p:cNvPicPr>
          <p:nvPr/>
        </p:nvPicPr>
        <p:blipFill>
          <a:blip r:embed="rId5">
            <a:extLst>
              <a:ext uri="{28A0092B-C50C-407E-A947-70E740481C1C}">
                <a14:useLocalDpi xmlns:a14="http://schemas.microsoft.com/office/drawing/2010/main" val="0"/>
              </a:ext>
            </a:extLst>
          </a:blip>
          <a:srcRect l="2238" t="27496" r="4756" b="25642"/>
          <a:stretch>
            <a:fillRect/>
          </a:stretch>
        </p:blipFill>
        <p:spPr>
          <a:xfrm rot="16200000">
            <a:off x="7231054" y="2560628"/>
            <a:ext cx="6127749" cy="17367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D0A46434-C49B-4056-2A1F-FE05455A8B96}"/>
              </a:ext>
            </a:extLst>
          </p:cNvPr>
          <p:cNvPicPr>
            <a:picLocks noChangeAspect="1"/>
          </p:cNvPicPr>
          <p:nvPr/>
        </p:nvPicPr>
        <p:blipFill>
          <a:blip r:embed="rId6">
            <a:extLst>
              <a:ext uri="{28A0092B-C50C-407E-A947-70E740481C1C}">
                <a14:useLocalDpi xmlns:a14="http://schemas.microsoft.com/office/drawing/2010/main" val="0"/>
              </a:ext>
            </a:extLst>
          </a:blip>
          <a:srcRect l="26719" r="19844"/>
          <a:stretch>
            <a:fillRect/>
          </a:stretch>
        </p:blipFill>
        <p:spPr>
          <a:xfrm>
            <a:off x="4351488" y="1756109"/>
            <a:ext cx="3178493" cy="33457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C0AAA46D-F185-4567-B212-21B4FDB3E20E}"/>
              </a:ext>
            </a:extLst>
          </p:cNvPr>
          <p:cNvSpPr txBox="1"/>
          <p:nvPr/>
        </p:nvSpPr>
        <p:spPr>
          <a:xfrm>
            <a:off x="4132258" y="5325070"/>
            <a:ext cx="4019550" cy="923330"/>
          </a:xfrm>
          <a:prstGeom prst="rect">
            <a:avLst/>
          </a:prstGeom>
          <a:noFill/>
        </p:spPr>
        <p:txBody>
          <a:bodyPr wrap="square" rtlCol="0">
            <a:spAutoFit/>
          </a:bodyPr>
          <a:lstStyle/>
          <a:p>
            <a:r>
              <a:rPr lang="en-US" dirty="0"/>
              <a:t>Some selfie sticks can stabilize, and a simple cell phone pressure connector can attach to any phone and any tripod.</a:t>
            </a:r>
          </a:p>
        </p:txBody>
      </p:sp>
    </p:spTree>
    <p:extLst>
      <p:ext uri="{BB962C8B-B14F-4D97-AF65-F5344CB8AC3E}">
        <p14:creationId xmlns:p14="http://schemas.microsoft.com/office/powerpoint/2010/main" val="3932387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E9E1791-E4FA-FFEC-6F61-BF0EDE704079}"/>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E71584D0-723B-5B52-F9C5-DAD9E7D932F9}"/>
              </a:ext>
            </a:extLst>
          </p:cNvPr>
          <p:cNvSpPr>
            <a:spLocks noGrp="1"/>
          </p:cNvSpPr>
          <p:nvPr>
            <p:ph type="title"/>
          </p:nvPr>
        </p:nvSpPr>
        <p:spPr/>
        <p:txBody>
          <a:bodyPr/>
          <a:lstStyle/>
          <a:p>
            <a:r>
              <a:rPr lang="en-US" dirty="0">
                <a:latin typeface="TrashHand" panose="00000400000000000000" pitchFamily="2" charset="0"/>
              </a:rPr>
              <a:t>If you do go handheld, though…</a:t>
            </a:r>
          </a:p>
        </p:txBody>
      </p:sp>
      <p:pic>
        <p:nvPicPr>
          <p:cNvPr id="5" name="Picture 4">
            <a:extLst>
              <a:ext uri="{FF2B5EF4-FFF2-40B4-BE49-F238E27FC236}">
                <a16:creationId xmlns:a16="http://schemas.microsoft.com/office/drawing/2014/main" id="{C63DA949-3235-4E91-F10D-3709FB1D6CEC}"/>
              </a:ext>
            </a:extLst>
          </p:cNvPr>
          <p:cNvPicPr>
            <a:picLocks noChangeAspect="1"/>
          </p:cNvPicPr>
          <p:nvPr/>
        </p:nvPicPr>
        <p:blipFill>
          <a:blip r:embed="rId4">
            <a:extLst>
              <a:ext uri="{28A0092B-C50C-407E-A947-70E740481C1C}">
                <a14:useLocalDpi xmlns:a14="http://schemas.microsoft.com/office/drawing/2010/main" val="0"/>
              </a:ext>
            </a:extLst>
          </a:blip>
          <a:srcRect l="2813" t="10556" r="6875" b="17499"/>
          <a:stretch>
            <a:fillRect/>
          </a:stretch>
        </p:blipFill>
        <p:spPr>
          <a:xfrm rot="10800000">
            <a:off x="5841472" y="3429000"/>
            <a:ext cx="5512328" cy="24700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3C3C863E-22FF-01B1-36F7-9BEFD70250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 y="1800927"/>
            <a:ext cx="4217682" cy="43426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a:extLst>
              <a:ext uri="{FF2B5EF4-FFF2-40B4-BE49-F238E27FC236}">
                <a16:creationId xmlns:a16="http://schemas.microsoft.com/office/drawing/2014/main" id="{95DE10A0-BAF2-C322-D0C7-64305DA1F75E}"/>
              </a:ext>
            </a:extLst>
          </p:cNvPr>
          <p:cNvSpPr txBox="1"/>
          <p:nvPr/>
        </p:nvSpPr>
        <p:spPr>
          <a:xfrm>
            <a:off x="5841472" y="1913512"/>
            <a:ext cx="4217682" cy="646331"/>
          </a:xfrm>
          <a:prstGeom prst="rect">
            <a:avLst/>
          </a:prstGeom>
          <a:noFill/>
        </p:spPr>
        <p:txBody>
          <a:bodyPr wrap="square" rtlCol="0">
            <a:spAutoFit/>
          </a:bodyPr>
          <a:lstStyle/>
          <a:p>
            <a:r>
              <a:rPr lang="en-US" dirty="0"/>
              <a:t>Electronically-stabilized gimbal appropriate for small things such as cell phones.</a:t>
            </a:r>
          </a:p>
        </p:txBody>
      </p:sp>
    </p:spTree>
    <p:extLst>
      <p:ext uri="{BB962C8B-B14F-4D97-AF65-F5344CB8AC3E}">
        <p14:creationId xmlns:p14="http://schemas.microsoft.com/office/powerpoint/2010/main" val="423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5822612-C983-E4CB-3DD2-12B8D24E4AB8}"/>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16D118ED-9A8F-C864-BD46-D30BA6D4F922}"/>
              </a:ext>
            </a:extLst>
          </p:cNvPr>
          <p:cNvSpPr>
            <a:spLocks noGrp="1"/>
          </p:cNvSpPr>
          <p:nvPr>
            <p:ph type="title"/>
          </p:nvPr>
        </p:nvSpPr>
        <p:spPr/>
        <p:txBody>
          <a:bodyPr/>
          <a:lstStyle/>
          <a:p>
            <a:r>
              <a:rPr lang="en-US" dirty="0">
                <a:latin typeface="TrashHand" panose="00000400000000000000" pitchFamily="2" charset="0"/>
              </a:rPr>
              <a:t>Lights</a:t>
            </a:r>
          </a:p>
        </p:txBody>
      </p:sp>
      <p:sp>
        <p:nvSpPr>
          <p:cNvPr id="3" name="Content Placeholder 2">
            <a:extLst>
              <a:ext uri="{FF2B5EF4-FFF2-40B4-BE49-F238E27FC236}">
                <a16:creationId xmlns:a16="http://schemas.microsoft.com/office/drawing/2014/main" id="{ECC52FFE-6803-7A75-E797-F239B328DDD7}"/>
              </a:ext>
            </a:extLst>
          </p:cNvPr>
          <p:cNvSpPr>
            <a:spLocks noGrp="1"/>
          </p:cNvSpPr>
          <p:nvPr>
            <p:ph idx="1"/>
          </p:nvPr>
        </p:nvSpPr>
        <p:spPr>
          <a:xfrm>
            <a:off x="838200" y="1825625"/>
            <a:ext cx="3664974" cy="4351338"/>
          </a:xfrm>
        </p:spPr>
        <p:txBody>
          <a:bodyPr/>
          <a:lstStyle/>
          <a:p>
            <a:r>
              <a:rPr lang="en-US" dirty="0"/>
              <a:t>Lighting is how you create dimension and add mood to a shot.</a:t>
            </a:r>
          </a:p>
          <a:p>
            <a:r>
              <a:rPr lang="en-US" dirty="0"/>
              <a:t>Lighting is not necessarily meant to be “realistic.”</a:t>
            </a:r>
          </a:p>
        </p:txBody>
      </p:sp>
      <p:pic>
        <p:nvPicPr>
          <p:cNvPr id="5" name="Picture 4">
            <a:extLst>
              <a:ext uri="{FF2B5EF4-FFF2-40B4-BE49-F238E27FC236}">
                <a16:creationId xmlns:a16="http://schemas.microsoft.com/office/drawing/2014/main" id="{02132ADE-F70D-74B0-A642-A1DFBA8994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0265" y="1268362"/>
            <a:ext cx="6613153" cy="37135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A593911D-0517-FC4A-AE33-867EA0A279C1}"/>
              </a:ext>
            </a:extLst>
          </p:cNvPr>
          <p:cNvSpPr txBox="1"/>
          <p:nvPr/>
        </p:nvSpPr>
        <p:spPr>
          <a:xfrm>
            <a:off x="5034116" y="5230761"/>
            <a:ext cx="6115665" cy="369332"/>
          </a:xfrm>
          <a:prstGeom prst="rect">
            <a:avLst/>
          </a:prstGeom>
          <a:noFill/>
        </p:spPr>
        <p:txBody>
          <a:bodyPr wrap="square" rtlCol="0">
            <a:spAutoFit/>
          </a:bodyPr>
          <a:lstStyle/>
          <a:p>
            <a:pPr algn="ctr"/>
            <a:r>
              <a:rPr lang="en-US" dirty="0"/>
              <a:t>Where’s all that light coming from? It ain’t the lantern!</a:t>
            </a:r>
          </a:p>
        </p:txBody>
      </p:sp>
    </p:spTree>
    <p:extLst>
      <p:ext uri="{BB962C8B-B14F-4D97-AF65-F5344CB8AC3E}">
        <p14:creationId xmlns:p14="http://schemas.microsoft.com/office/powerpoint/2010/main" val="1803011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A881DF1-B569-76AE-18B1-1B4230B527C6}"/>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DE941EC8-755F-3315-70F2-3D52C06A6F6F}"/>
              </a:ext>
            </a:extLst>
          </p:cNvPr>
          <p:cNvSpPr>
            <a:spLocks noGrp="1"/>
          </p:cNvSpPr>
          <p:nvPr>
            <p:ph type="title"/>
          </p:nvPr>
        </p:nvSpPr>
        <p:spPr/>
        <p:txBody>
          <a:bodyPr/>
          <a:lstStyle/>
          <a:p>
            <a:r>
              <a:rPr lang="en-US" dirty="0">
                <a:latin typeface="TrashHand" panose="00000400000000000000" pitchFamily="2" charset="0"/>
              </a:rPr>
              <a:t>What kind of lights?</a:t>
            </a:r>
          </a:p>
        </p:txBody>
      </p:sp>
      <p:sp>
        <p:nvSpPr>
          <p:cNvPr id="3" name="Content Placeholder 2">
            <a:extLst>
              <a:ext uri="{FF2B5EF4-FFF2-40B4-BE49-F238E27FC236}">
                <a16:creationId xmlns:a16="http://schemas.microsoft.com/office/drawing/2014/main" id="{362C9073-05F9-6BBF-756E-AF5641179DEE}"/>
              </a:ext>
            </a:extLst>
          </p:cNvPr>
          <p:cNvSpPr>
            <a:spLocks noGrp="1"/>
          </p:cNvSpPr>
          <p:nvPr>
            <p:ph idx="1"/>
          </p:nvPr>
        </p:nvSpPr>
        <p:spPr/>
        <p:txBody>
          <a:bodyPr/>
          <a:lstStyle/>
          <a:p>
            <a:r>
              <a:rPr lang="en-US" dirty="0"/>
              <a:t>Fancy movie lights</a:t>
            </a:r>
          </a:p>
          <a:p>
            <a:r>
              <a:rPr lang="en-US" dirty="0"/>
              <a:t>LED lights</a:t>
            </a:r>
          </a:p>
          <a:p>
            <a:r>
              <a:rPr lang="en-US" dirty="0"/>
              <a:t>Work lights</a:t>
            </a:r>
          </a:p>
          <a:p>
            <a:r>
              <a:rPr lang="en-US" dirty="0"/>
              <a:t>Flashlights</a:t>
            </a:r>
          </a:p>
          <a:p>
            <a:r>
              <a:rPr lang="en-US" dirty="0"/>
              <a:t>Photofloods</a:t>
            </a:r>
          </a:p>
          <a:p>
            <a:r>
              <a:rPr lang="en-US" dirty="0"/>
              <a:t>House lights</a:t>
            </a:r>
          </a:p>
          <a:p>
            <a:r>
              <a:rPr lang="en-US" dirty="0"/>
              <a:t>Weird lights</a:t>
            </a:r>
          </a:p>
        </p:txBody>
      </p:sp>
      <p:sp>
        <p:nvSpPr>
          <p:cNvPr id="9" name="Oval 8">
            <a:extLst>
              <a:ext uri="{FF2B5EF4-FFF2-40B4-BE49-F238E27FC236}">
                <a16:creationId xmlns:a16="http://schemas.microsoft.com/office/drawing/2014/main" id="{05E9FEA0-4887-837A-0EC6-E57918B9D0DA}"/>
              </a:ext>
            </a:extLst>
          </p:cNvPr>
          <p:cNvSpPr/>
          <p:nvPr/>
        </p:nvSpPr>
        <p:spPr>
          <a:xfrm>
            <a:off x="532737" y="1690688"/>
            <a:ext cx="3776870" cy="67880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BBFC876-7205-A7D9-2E14-91EF4950BE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6140" y="2730500"/>
            <a:ext cx="9090660" cy="3581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11709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E36DA-9123-9C47-8DB1-0D8AE12454F9}"/>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6074D345-0431-5CE5-5743-6E0E1B74759C}"/>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E979F3FF-1823-0F70-D48F-0410C2C076A7}"/>
              </a:ext>
            </a:extLst>
          </p:cNvPr>
          <p:cNvSpPr>
            <a:spLocks noGrp="1"/>
          </p:cNvSpPr>
          <p:nvPr>
            <p:ph type="title"/>
          </p:nvPr>
        </p:nvSpPr>
        <p:spPr/>
        <p:txBody>
          <a:bodyPr/>
          <a:lstStyle/>
          <a:p>
            <a:r>
              <a:rPr lang="en-US" dirty="0">
                <a:latin typeface="TrashHand" panose="00000400000000000000" pitchFamily="2" charset="0"/>
              </a:rPr>
              <a:t>What kind of lights?</a:t>
            </a:r>
          </a:p>
        </p:txBody>
      </p:sp>
      <p:sp>
        <p:nvSpPr>
          <p:cNvPr id="3" name="Content Placeholder 2">
            <a:extLst>
              <a:ext uri="{FF2B5EF4-FFF2-40B4-BE49-F238E27FC236}">
                <a16:creationId xmlns:a16="http://schemas.microsoft.com/office/drawing/2014/main" id="{A616E600-E50F-A690-F747-9950DE2DC355}"/>
              </a:ext>
            </a:extLst>
          </p:cNvPr>
          <p:cNvSpPr>
            <a:spLocks noGrp="1"/>
          </p:cNvSpPr>
          <p:nvPr>
            <p:ph idx="1"/>
          </p:nvPr>
        </p:nvSpPr>
        <p:spPr/>
        <p:txBody>
          <a:bodyPr/>
          <a:lstStyle/>
          <a:p>
            <a:r>
              <a:rPr lang="en-US" dirty="0"/>
              <a:t>Fancy movie lights</a:t>
            </a:r>
          </a:p>
          <a:p>
            <a:r>
              <a:rPr lang="en-US" dirty="0"/>
              <a:t>LED lights</a:t>
            </a:r>
          </a:p>
          <a:p>
            <a:r>
              <a:rPr lang="en-US" dirty="0"/>
              <a:t>Work lights</a:t>
            </a:r>
          </a:p>
          <a:p>
            <a:r>
              <a:rPr lang="en-US" dirty="0"/>
              <a:t>Flashlights</a:t>
            </a:r>
          </a:p>
          <a:p>
            <a:r>
              <a:rPr lang="en-US" dirty="0"/>
              <a:t>Photofloods</a:t>
            </a:r>
          </a:p>
          <a:p>
            <a:r>
              <a:rPr lang="en-US" dirty="0"/>
              <a:t>House lights</a:t>
            </a:r>
          </a:p>
          <a:p>
            <a:r>
              <a:rPr lang="en-US" dirty="0"/>
              <a:t>Weird lights</a:t>
            </a:r>
          </a:p>
        </p:txBody>
      </p:sp>
      <p:pic>
        <p:nvPicPr>
          <p:cNvPr id="6" name="Picture 5">
            <a:extLst>
              <a:ext uri="{FF2B5EF4-FFF2-40B4-BE49-F238E27FC236}">
                <a16:creationId xmlns:a16="http://schemas.microsoft.com/office/drawing/2014/main" id="{D2121445-70D0-98FA-9FAA-4C950F27D8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103741"/>
            <a:ext cx="4000500" cy="47777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Oval 7">
            <a:extLst>
              <a:ext uri="{FF2B5EF4-FFF2-40B4-BE49-F238E27FC236}">
                <a16:creationId xmlns:a16="http://schemas.microsoft.com/office/drawing/2014/main" id="{1D6C7DBA-7E87-FC36-8432-ED0005C11620}"/>
              </a:ext>
            </a:extLst>
          </p:cNvPr>
          <p:cNvSpPr/>
          <p:nvPr/>
        </p:nvSpPr>
        <p:spPr>
          <a:xfrm>
            <a:off x="151074" y="2206156"/>
            <a:ext cx="3776870" cy="67880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457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BA263-2D9D-C169-F849-A556D2CC856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88B25B9-C4A9-25D6-764A-724DF5BC141D}"/>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9EE9022D-EE7A-20C6-09CE-2BD6A525F38D}"/>
              </a:ext>
            </a:extLst>
          </p:cNvPr>
          <p:cNvSpPr>
            <a:spLocks noGrp="1"/>
          </p:cNvSpPr>
          <p:nvPr>
            <p:ph type="title"/>
          </p:nvPr>
        </p:nvSpPr>
        <p:spPr/>
        <p:txBody>
          <a:bodyPr/>
          <a:lstStyle/>
          <a:p>
            <a:r>
              <a:rPr lang="en-US" dirty="0">
                <a:latin typeface="TrashHand" panose="00000400000000000000" pitchFamily="2" charset="0"/>
              </a:rPr>
              <a:t>What kind of lights?</a:t>
            </a:r>
          </a:p>
        </p:txBody>
      </p:sp>
      <p:sp>
        <p:nvSpPr>
          <p:cNvPr id="3" name="Content Placeholder 2">
            <a:extLst>
              <a:ext uri="{FF2B5EF4-FFF2-40B4-BE49-F238E27FC236}">
                <a16:creationId xmlns:a16="http://schemas.microsoft.com/office/drawing/2014/main" id="{E26FC58E-3397-A841-5F3C-368ADBD70F46}"/>
              </a:ext>
            </a:extLst>
          </p:cNvPr>
          <p:cNvSpPr>
            <a:spLocks noGrp="1"/>
          </p:cNvSpPr>
          <p:nvPr>
            <p:ph idx="1"/>
          </p:nvPr>
        </p:nvSpPr>
        <p:spPr/>
        <p:txBody>
          <a:bodyPr/>
          <a:lstStyle/>
          <a:p>
            <a:r>
              <a:rPr lang="en-US" dirty="0"/>
              <a:t>Fancy movie lights</a:t>
            </a:r>
          </a:p>
          <a:p>
            <a:r>
              <a:rPr lang="en-US" dirty="0"/>
              <a:t>LED lights</a:t>
            </a:r>
          </a:p>
          <a:p>
            <a:r>
              <a:rPr lang="en-US" dirty="0"/>
              <a:t>Work lights</a:t>
            </a:r>
          </a:p>
          <a:p>
            <a:r>
              <a:rPr lang="en-US" dirty="0"/>
              <a:t>Flashlights</a:t>
            </a:r>
          </a:p>
          <a:p>
            <a:r>
              <a:rPr lang="en-US" dirty="0"/>
              <a:t>Photofloods</a:t>
            </a:r>
          </a:p>
          <a:p>
            <a:r>
              <a:rPr lang="en-US" dirty="0"/>
              <a:t>House lights</a:t>
            </a:r>
          </a:p>
          <a:p>
            <a:r>
              <a:rPr lang="en-US" dirty="0"/>
              <a:t>Weird lights</a:t>
            </a:r>
          </a:p>
        </p:txBody>
      </p:sp>
      <p:pic>
        <p:nvPicPr>
          <p:cNvPr id="6" name="Picture 5">
            <a:extLst>
              <a:ext uri="{FF2B5EF4-FFF2-40B4-BE49-F238E27FC236}">
                <a16:creationId xmlns:a16="http://schemas.microsoft.com/office/drawing/2014/main" id="{D257CE25-86D2-59DA-5CA5-4A066CB7C02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615485" y="177464"/>
            <a:ext cx="2910178" cy="65153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Oval 4">
            <a:extLst>
              <a:ext uri="{FF2B5EF4-FFF2-40B4-BE49-F238E27FC236}">
                <a16:creationId xmlns:a16="http://schemas.microsoft.com/office/drawing/2014/main" id="{FFAF4249-C237-CCAA-CF85-87C32CAF662E}"/>
              </a:ext>
            </a:extLst>
          </p:cNvPr>
          <p:cNvSpPr/>
          <p:nvPr/>
        </p:nvSpPr>
        <p:spPr>
          <a:xfrm>
            <a:off x="95416" y="2750199"/>
            <a:ext cx="3776870" cy="67880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8511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FF7F39A-6A34-61DC-F501-94E650589D9A}"/>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flipH="1">
            <a:off x="-1567884" y="-1087778"/>
            <a:ext cx="13759884" cy="10989591"/>
          </a:xfrm>
          <a:prstGeom prst="rect">
            <a:avLst/>
          </a:prstGeom>
        </p:spPr>
      </p:pic>
      <p:sp>
        <p:nvSpPr>
          <p:cNvPr id="2" name="Title 1">
            <a:extLst>
              <a:ext uri="{FF2B5EF4-FFF2-40B4-BE49-F238E27FC236}">
                <a16:creationId xmlns:a16="http://schemas.microsoft.com/office/drawing/2014/main" id="{5D6D2AF4-D18C-DAE0-6A9D-B5C28EAE4380}"/>
              </a:ext>
            </a:extLst>
          </p:cNvPr>
          <p:cNvSpPr>
            <a:spLocks noGrp="1"/>
          </p:cNvSpPr>
          <p:nvPr>
            <p:ph type="title"/>
          </p:nvPr>
        </p:nvSpPr>
        <p:spPr/>
        <p:txBody>
          <a:bodyPr/>
          <a:lstStyle/>
          <a:p>
            <a:r>
              <a:rPr lang="en-US" dirty="0">
                <a:latin typeface="TrashHand" panose="00000400000000000000" pitchFamily="2" charset="0"/>
              </a:rPr>
              <a:t>Who am I?</a:t>
            </a:r>
          </a:p>
        </p:txBody>
      </p:sp>
      <p:pic>
        <p:nvPicPr>
          <p:cNvPr id="5" name="Content Placeholder 4">
            <a:extLst>
              <a:ext uri="{FF2B5EF4-FFF2-40B4-BE49-F238E27FC236}">
                <a16:creationId xmlns:a16="http://schemas.microsoft.com/office/drawing/2014/main" id="{92EC9B6A-0A34-B44F-8C49-9E96C92BFB60}"/>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922110" y="455233"/>
            <a:ext cx="3431690" cy="27407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ontent Placeholder 2">
            <a:extLst>
              <a:ext uri="{FF2B5EF4-FFF2-40B4-BE49-F238E27FC236}">
                <a16:creationId xmlns:a16="http://schemas.microsoft.com/office/drawing/2014/main" id="{E1CE5A42-B784-E054-F662-9BAB35BA6AD0}"/>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dirty="0"/>
              <a:t>Edward Martin III</a:t>
            </a:r>
          </a:p>
          <a:p>
            <a:r>
              <a:rPr lang="en-US" dirty="0"/>
              <a:t>Screenwriter/Director</a:t>
            </a:r>
          </a:p>
          <a:p>
            <a:pPr lvl="1"/>
            <a:r>
              <a:rPr lang="en-US" dirty="0"/>
              <a:t>Four feature films</a:t>
            </a:r>
          </a:p>
          <a:p>
            <a:pPr lvl="1"/>
            <a:r>
              <a:rPr lang="en-US" dirty="0"/>
              <a:t>40 short films</a:t>
            </a:r>
          </a:p>
          <a:p>
            <a:pPr lvl="1"/>
            <a:r>
              <a:rPr lang="en-US" dirty="0"/>
              <a:t>7 web series</a:t>
            </a:r>
          </a:p>
          <a:p>
            <a:r>
              <a:rPr lang="en-US" dirty="0"/>
              <a:t>Novelist/Writer</a:t>
            </a:r>
          </a:p>
          <a:p>
            <a:pPr lvl="1"/>
            <a:r>
              <a:rPr lang="en-US" dirty="0"/>
              <a:t>2 novels</a:t>
            </a:r>
          </a:p>
          <a:p>
            <a:pPr lvl="1"/>
            <a:r>
              <a:rPr lang="en-US" dirty="0"/>
              <a:t>19 story collections</a:t>
            </a:r>
          </a:p>
        </p:txBody>
      </p:sp>
      <p:pic>
        <p:nvPicPr>
          <p:cNvPr id="9" name="Picture 8">
            <a:extLst>
              <a:ext uri="{FF2B5EF4-FFF2-40B4-BE49-F238E27FC236}">
                <a16:creationId xmlns:a16="http://schemas.microsoft.com/office/drawing/2014/main" id="{72E59DBF-98D4-7310-6A13-32474E5EF9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3330954"/>
            <a:ext cx="4020798" cy="32112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42552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47FD6-7C8F-B37F-39EF-B823D4D4BC4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EFB2D5F-5054-C0DD-F573-7B3331D401DC}"/>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1A997461-8232-3A6D-51C8-CF3882C9A34C}"/>
              </a:ext>
            </a:extLst>
          </p:cNvPr>
          <p:cNvSpPr>
            <a:spLocks noGrp="1"/>
          </p:cNvSpPr>
          <p:nvPr>
            <p:ph type="title"/>
          </p:nvPr>
        </p:nvSpPr>
        <p:spPr/>
        <p:txBody>
          <a:bodyPr/>
          <a:lstStyle/>
          <a:p>
            <a:r>
              <a:rPr lang="en-US" dirty="0">
                <a:latin typeface="TrashHand" panose="00000400000000000000" pitchFamily="2" charset="0"/>
              </a:rPr>
              <a:t>What kind of lights?</a:t>
            </a:r>
          </a:p>
        </p:txBody>
      </p:sp>
      <p:sp>
        <p:nvSpPr>
          <p:cNvPr id="3" name="Content Placeholder 2">
            <a:extLst>
              <a:ext uri="{FF2B5EF4-FFF2-40B4-BE49-F238E27FC236}">
                <a16:creationId xmlns:a16="http://schemas.microsoft.com/office/drawing/2014/main" id="{0B38D5D8-11A9-8B2A-EFEC-8362F6CE3BBC}"/>
              </a:ext>
            </a:extLst>
          </p:cNvPr>
          <p:cNvSpPr>
            <a:spLocks noGrp="1"/>
          </p:cNvSpPr>
          <p:nvPr>
            <p:ph idx="1"/>
          </p:nvPr>
        </p:nvSpPr>
        <p:spPr/>
        <p:txBody>
          <a:bodyPr/>
          <a:lstStyle/>
          <a:p>
            <a:r>
              <a:rPr lang="en-US" dirty="0"/>
              <a:t>Fancy movie lights</a:t>
            </a:r>
          </a:p>
          <a:p>
            <a:r>
              <a:rPr lang="en-US" dirty="0"/>
              <a:t>LED lights</a:t>
            </a:r>
          </a:p>
          <a:p>
            <a:r>
              <a:rPr lang="en-US" dirty="0"/>
              <a:t>Work lights</a:t>
            </a:r>
          </a:p>
          <a:p>
            <a:r>
              <a:rPr lang="en-US" dirty="0"/>
              <a:t>Flashlights</a:t>
            </a:r>
          </a:p>
          <a:p>
            <a:r>
              <a:rPr lang="en-US" dirty="0"/>
              <a:t>Photofloods</a:t>
            </a:r>
          </a:p>
          <a:p>
            <a:r>
              <a:rPr lang="en-US" dirty="0"/>
              <a:t>House lights</a:t>
            </a:r>
          </a:p>
          <a:p>
            <a:r>
              <a:rPr lang="en-US" dirty="0"/>
              <a:t>Weird lights</a:t>
            </a:r>
          </a:p>
        </p:txBody>
      </p:sp>
      <p:pic>
        <p:nvPicPr>
          <p:cNvPr id="6" name="Picture 5">
            <a:extLst>
              <a:ext uri="{FF2B5EF4-FFF2-40B4-BE49-F238E27FC236}">
                <a16:creationId xmlns:a16="http://schemas.microsoft.com/office/drawing/2014/main" id="{98A09A14-5B4B-0821-6BF2-5C9F2E443E0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708397" y="1200649"/>
            <a:ext cx="4747567" cy="46347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Oval 4">
            <a:extLst>
              <a:ext uri="{FF2B5EF4-FFF2-40B4-BE49-F238E27FC236}">
                <a16:creationId xmlns:a16="http://schemas.microsoft.com/office/drawing/2014/main" id="{53FE6492-30F4-3129-2D38-6BC06D695B14}"/>
              </a:ext>
            </a:extLst>
          </p:cNvPr>
          <p:cNvSpPr/>
          <p:nvPr/>
        </p:nvSpPr>
        <p:spPr>
          <a:xfrm>
            <a:off x="135172" y="3265046"/>
            <a:ext cx="3776870" cy="67880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9580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533A6-36B2-91FF-556C-A7270D82AF2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F0F9A10-E699-1EF5-5442-3C1F6602F65C}"/>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62F5147E-FC4A-4690-1DE8-903FF4FCBF7F}"/>
              </a:ext>
            </a:extLst>
          </p:cNvPr>
          <p:cNvSpPr>
            <a:spLocks noGrp="1"/>
          </p:cNvSpPr>
          <p:nvPr>
            <p:ph type="title"/>
          </p:nvPr>
        </p:nvSpPr>
        <p:spPr/>
        <p:txBody>
          <a:bodyPr/>
          <a:lstStyle/>
          <a:p>
            <a:r>
              <a:rPr lang="en-US" dirty="0">
                <a:latin typeface="TrashHand" panose="00000400000000000000" pitchFamily="2" charset="0"/>
              </a:rPr>
              <a:t>What kind of lights?</a:t>
            </a:r>
          </a:p>
        </p:txBody>
      </p:sp>
      <p:sp>
        <p:nvSpPr>
          <p:cNvPr id="3" name="Content Placeholder 2">
            <a:extLst>
              <a:ext uri="{FF2B5EF4-FFF2-40B4-BE49-F238E27FC236}">
                <a16:creationId xmlns:a16="http://schemas.microsoft.com/office/drawing/2014/main" id="{0CA616F2-01B1-2865-B41F-B7246E1090F5}"/>
              </a:ext>
            </a:extLst>
          </p:cNvPr>
          <p:cNvSpPr>
            <a:spLocks noGrp="1"/>
          </p:cNvSpPr>
          <p:nvPr>
            <p:ph idx="1"/>
          </p:nvPr>
        </p:nvSpPr>
        <p:spPr/>
        <p:txBody>
          <a:bodyPr/>
          <a:lstStyle/>
          <a:p>
            <a:r>
              <a:rPr lang="en-US" dirty="0"/>
              <a:t>Fancy movie lights</a:t>
            </a:r>
          </a:p>
          <a:p>
            <a:r>
              <a:rPr lang="en-US" dirty="0"/>
              <a:t>LED lights</a:t>
            </a:r>
          </a:p>
          <a:p>
            <a:r>
              <a:rPr lang="en-US" dirty="0"/>
              <a:t>Work lights</a:t>
            </a:r>
          </a:p>
          <a:p>
            <a:r>
              <a:rPr lang="en-US" dirty="0"/>
              <a:t>Flashlights</a:t>
            </a:r>
          </a:p>
          <a:p>
            <a:r>
              <a:rPr lang="en-US" dirty="0"/>
              <a:t>Photofloods</a:t>
            </a:r>
          </a:p>
          <a:p>
            <a:r>
              <a:rPr lang="en-US" dirty="0"/>
              <a:t>House lights</a:t>
            </a:r>
          </a:p>
          <a:p>
            <a:r>
              <a:rPr lang="en-US" dirty="0"/>
              <a:t>Weird lights</a:t>
            </a:r>
          </a:p>
        </p:txBody>
      </p:sp>
      <p:pic>
        <p:nvPicPr>
          <p:cNvPr id="6" name="Picture 5">
            <a:extLst>
              <a:ext uri="{FF2B5EF4-FFF2-40B4-BE49-F238E27FC236}">
                <a16:creationId xmlns:a16="http://schemas.microsoft.com/office/drawing/2014/main" id="{E93D59DC-DCD7-8644-2DEF-15890C35DC3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764820" y="1200649"/>
            <a:ext cx="4634720" cy="46347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Oval 4">
            <a:extLst>
              <a:ext uri="{FF2B5EF4-FFF2-40B4-BE49-F238E27FC236}">
                <a16:creationId xmlns:a16="http://schemas.microsoft.com/office/drawing/2014/main" id="{0988C209-3A45-DD67-CB0B-321C8DF107A1}"/>
              </a:ext>
            </a:extLst>
          </p:cNvPr>
          <p:cNvSpPr/>
          <p:nvPr/>
        </p:nvSpPr>
        <p:spPr>
          <a:xfrm>
            <a:off x="143123" y="3781881"/>
            <a:ext cx="3776870" cy="67880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699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533A2-36D0-41E3-1E7C-43B4ACBB6BB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00A585D-B569-F331-65FA-FF0CDB90CD6F}"/>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55D41DF9-6870-0CD4-E7AA-281CD1EF9555}"/>
              </a:ext>
            </a:extLst>
          </p:cNvPr>
          <p:cNvSpPr>
            <a:spLocks noGrp="1"/>
          </p:cNvSpPr>
          <p:nvPr>
            <p:ph type="title"/>
          </p:nvPr>
        </p:nvSpPr>
        <p:spPr/>
        <p:txBody>
          <a:bodyPr/>
          <a:lstStyle/>
          <a:p>
            <a:r>
              <a:rPr lang="en-US" dirty="0">
                <a:latin typeface="TrashHand" panose="00000400000000000000" pitchFamily="2" charset="0"/>
              </a:rPr>
              <a:t>What kind of lights?</a:t>
            </a:r>
          </a:p>
        </p:txBody>
      </p:sp>
      <p:sp>
        <p:nvSpPr>
          <p:cNvPr id="3" name="Content Placeholder 2">
            <a:extLst>
              <a:ext uri="{FF2B5EF4-FFF2-40B4-BE49-F238E27FC236}">
                <a16:creationId xmlns:a16="http://schemas.microsoft.com/office/drawing/2014/main" id="{27FA735D-DE88-66DC-F1D5-EEE490A0F442}"/>
              </a:ext>
            </a:extLst>
          </p:cNvPr>
          <p:cNvSpPr>
            <a:spLocks noGrp="1"/>
          </p:cNvSpPr>
          <p:nvPr>
            <p:ph idx="1"/>
          </p:nvPr>
        </p:nvSpPr>
        <p:spPr/>
        <p:txBody>
          <a:bodyPr/>
          <a:lstStyle/>
          <a:p>
            <a:r>
              <a:rPr lang="en-US" dirty="0"/>
              <a:t>Fancy movie lights</a:t>
            </a:r>
          </a:p>
          <a:p>
            <a:r>
              <a:rPr lang="en-US" dirty="0"/>
              <a:t>LED lights</a:t>
            </a:r>
          </a:p>
          <a:p>
            <a:r>
              <a:rPr lang="en-US" dirty="0"/>
              <a:t>Work lights</a:t>
            </a:r>
          </a:p>
          <a:p>
            <a:r>
              <a:rPr lang="en-US" dirty="0"/>
              <a:t>Flashlights</a:t>
            </a:r>
          </a:p>
          <a:p>
            <a:r>
              <a:rPr lang="en-US" dirty="0"/>
              <a:t>Photofloods</a:t>
            </a:r>
          </a:p>
          <a:p>
            <a:r>
              <a:rPr lang="en-US" dirty="0"/>
              <a:t>House lights</a:t>
            </a:r>
          </a:p>
          <a:p>
            <a:r>
              <a:rPr lang="en-US" dirty="0"/>
              <a:t>Weird lights</a:t>
            </a:r>
          </a:p>
        </p:txBody>
      </p:sp>
      <p:pic>
        <p:nvPicPr>
          <p:cNvPr id="6" name="Picture 5">
            <a:extLst>
              <a:ext uri="{FF2B5EF4-FFF2-40B4-BE49-F238E27FC236}">
                <a16:creationId xmlns:a16="http://schemas.microsoft.com/office/drawing/2014/main" id="{50E112DE-7C04-37C1-F76F-141FA247A35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105522" y="1200649"/>
            <a:ext cx="3953316" cy="46347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Oval 4">
            <a:extLst>
              <a:ext uri="{FF2B5EF4-FFF2-40B4-BE49-F238E27FC236}">
                <a16:creationId xmlns:a16="http://schemas.microsoft.com/office/drawing/2014/main" id="{A62CCB95-94D7-216C-8B09-211ADF528456}"/>
              </a:ext>
            </a:extLst>
          </p:cNvPr>
          <p:cNvSpPr/>
          <p:nvPr/>
        </p:nvSpPr>
        <p:spPr>
          <a:xfrm>
            <a:off x="244727" y="4258959"/>
            <a:ext cx="3776870" cy="67880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0256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46099-8E65-FF57-90A1-735D875B24A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CA748C9-190D-2285-E38E-094F19B7F04C}"/>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B7D19243-CAA7-2BC4-E19C-A9F0EF86A5F1}"/>
              </a:ext>
            </a:extLst>
          </p:cNvPr>
          <p:cNvSpPr>
            <a:spLocks noGrp="1"/>
          </p:cNvSpPr>
          <p:nvPr>
            <p:ph type="title"/>
          </p:nvPr>
        </p:nvSpPr>
        <p:spPr/>
        <p:txBody>
          <a:bodyPr/>
          <a:lstStyle/>
          <a:p>
            <a:r>
              <a:rPr lang="en-US" dirty="0">
                <a:latin typeface="TrashHand" panose="00000400000000000000" pitchFamily="2" charset="0"/>
              </a:rPr>
              <a:t>What kind of lights?</a:t>
            </a:r>
          </a:p>
        </p:txBody>
      </p:sp>
      <p:sp>
        <p:nvSpPr>
          <p:cNvPr id="3" name="Content Placeholder 2">
            <a:extLst>
              <a:ext uri="{FF2B5EF4-FFF2-40B4-BE49-F238E27FC236}">
                <a16:creationId xmlns:a16="http://schemas.microsoft.com/office/drawing/2014/main" id="{D3E89EE0-0595-4889-DC1F-37AEF235F85A}"/>
              </a:ext>
            </a:extLst>
          </p:cNvPr>
          <p:cNvSpPr>
            <a:spLocks noGrp="1"/>
          </p:cNvSpPr>
          <p:nvPr>
            <p:ph idx="1"/>
          </p:nvPr>
        </p:nvSpPr>
        <p:spPr/>
        <p:txBody>
          <a:bodyPr/>
          <a:lstStyle/>
          <a:p>
            <a:r>
              <a:rPr lang="en-US" dirty="0"/>
              <a:t>Fancy movie lights</a:t>
            </a:r>
          </a:p>
          <a:p>
            <a:r>
              <a:rPr lang="en-US" dirty="0"/>
              <a:t>LED lights</a:t>
            </a:r>
          </a:p>
          <a:p>
            <a:r>
              <a:rPr lang="en-US" dirty="0"/>
              <a:t>Work lights</a:t>
            </a:r>
          </a:p>
          <a:p>
            <a:r>
              <a:rPr lang="en-US" dirty="0"/>
              <a:t>Flashlights</a:t>
            </a:r>
          </a:p>
          <a:p>
            <a:r>
              <a:rPr lang="en-US" dirty="0"/>
              <a:t>Photofloods</a:t>
            </a:r>
          </a:p>
          <a:p>
            <a:r>
              <a:rPr lang="en-US" dirty="0"/>
              <a:t>House lights</a:t>
            </a:r>
          </a:p>
          <a:p>
            <a:r>
              <a:rPr lang="en-US" dirty="0"/>
              <a:t>Weird lights</a:t>
            </a:r>
          </a:p>
        </p:txBody>
      </p:sp>
      <p:pic>
        <p:nvPicPr>
          <p:cNvPr id="6" name="Picture 5">
            <a:extLst>
              <a:ext uri="{FF2B5EF4-FFF2-40B4-BE49-F238E27FC236}">
                <a16:creationId xmlns:a16="http://schemas.microsoft.com/office/drawing/2014/main" id="{55562251-4205-FC58-3938-FB9604E6739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209126" y="1200649"/>
            <a:ext cx="3746108" cy="46347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Oval 4">
            <a:extLst>
              <a:ext uri="{FF2B5EF4-FFF2-40B4-BE49-F238E27FC236}">
                <a16:creationId xmlns:a16="http://schemas.microsoft.com/office/drawing/2014/main" id="{E89E102B-B5AD-203F-4FC1-6F579C923B2F}"/>
              </a:ext>
            </a:extLst>
          </p:cNvPr>
          <p:cNvSpPr/>
          <p:nvPr/>
        </p:nvSpPr>
        <p:spPr>
          <a:xfrm>
            <a:off x="119269" y="4823502"/>
            <a:ext cx="3776870" cy="67880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3681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74470EB-8856-BB8F-BE33-FE97770ACDF3}"/>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5AB55B6B-D225-ADAB-57C1-AB19F3CB141A}"/>
              </a:ext>
            </a:extLst>
          </p:cNvPr>
          <p:cNvSpPr>
            <a:spLocks noGrp="1"/>
          </p:cNvSpPr>
          <p:nvPr>
            <p:ph type="title"/>
          </p:nvPr>
        </p:nvSpPr>
        <p:spPr/>
        <p:txBody>
          <a:bodyPr/>
          <a:lstStyle/>
          <a:p>
            <a:r>
              <a:rPr lang="en-US" dirty="0">
                <a:latin typeface="TrashHand" panose="00000400000000000000" pitchFamily="2" charset="0"/>
              </a:rPr>
              <a:t>Basic three-point lighting</a:t>
            </a:r>
          </a:p>
        </p:txBody>
      </p:sp>
      <p:sp>
        <p:nvSpPr>
          <p:cNvPr id="3" name="Content Placeholder 2">
            <a:extLst>
              <a:ext uri="{FF2B5EF4-FFF2-40B4-BE49-F238E27FC236}">
                <a16:creationId xmlns:a16="http://schemas.microsoft.com/office/drawing/2014/main" id="{6F7B589B-726E-0D0E-F993-EFEFFB69C280}"/>
              </a:ext>
            </a:extLst>
          </p:cNvPr>
          <p:cNvSpPr>
            <a:spLocks noGrp="1"/>
          </p:cNvSpPr>
          <p:nvPr>
            <p:ph idx="1"/>
          </p:nvPr>
        </p:nvSpPr>
        <p:spPr>
          <a:xfrm>
            <a:off x="838200" y="1825625"/>
            <a:ext cx="4091609" cy="4351338"/>
          </a:xfrm>
        </p:spPr>
        <p:txBody>
          <a:bodyPr/>
          <a:lstStyle/>
          <a:p>
            <a:r>
              <a:rPr lang="en-US" dirty="0"/>
              <a:t>Key: primary light</a:t>
            </a:r>
          </a:p>
          <a:p>
            <a:r>
              <a:rPr lang="en-US" dirty="0"/>
              <a:t>Fill: softens shadows</a:t>
            </a:r>
          </a:p>
          <a:p>
            <a:r>
              <a:rPr lang="en-US" dirty="0"/>
              <a:t>Hair (aka Back, or Rim): Creates edge border</a:t>
            </a:r>
          </a:p>
        </p:txBody>
      </p:sp>
      <p:pic>
        <p:nvPicPr>
          <p:cNvPr id="5" name="Picture 4">
            <a:extLst>
              <a:ext uri="{FF2B5EF4-FFF2-40B4-BE49-F238E27FC236}">
                <a16:creationId xmlns:a16="http://schemas.microsoft.com/office/drawing/2014/main" id="{01414C7A-E0C5-2EA4-3D39-7DA9F6E4BE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6299" y="1441664"/>
            <a:ext cx="6071689" cy="49174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92451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2EE4C39-37C8-23F6-379A-9A33DD262DD5}"/>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A66DAC7F-9CD1-83C5-1C1D-28B65E1FEFFA}"/>
              </a:ext>
            </a:extLst>
          </p:cNvPr>
          <p:cNvSpPr>
            <a:spLocks noGrp="1"/>
          </p:cNvSpPr>
          <p:nvPr>
            <p:ph type="title"/>
          </p:nvPr>
        </p:nvSpPr>
        <p:spPr/>
        <p:txBody>
          <a:bodyPr/>
          <a:lstStyle/>
          <a:p>
            <a:r>
              <a:rPr lang="en-US" dirty="0">
                <a:latin typeface="TrashHand" panose="00000400000000000000" pitchFamily="2" charset="0"/>
              </a:rPr>
              <a:t>Lighting “cheat-card”</a:t>
            </a:r>
          </a:p>
        </p:txBody>
      </p:sp>
      <p:pic>
        <p:nvPicPr>
          <p:cNvPr id="5" name="Content Placeholder 4">
            <a:extLst>
              <a:ext uri="{FF2B5EF4-FFF2-40B4-BE49-F238E27FC236}">
                <a16:creationId xmlns:a16="http://schemas.microsoft.com/office/drawing/2014/main" id="{859E4E54-49F5-0701-8DF4-AFEEE507D8B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067550" y="88921"/>
            <a:ext cx="4724400" cy="66820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ontent Placeholder 2">
            <a:extLst>
              <a:ext uri="{FF2B5EF4-FFF2-40B4-BE49-F238E27FC236}">
                <a16:creationId xmlns:a16="http://schemas.microsoft.com/office/drawing/2014/main" id="{28D89A11-5BF1-F130-5CED-31967A728805}"/>
              </a:ext>
            </a:extLst>
          </p:cNvPr>
          <p:cNvSpPr txBox="1">
            <a:spLocks/>
          </p:cNvSpPr>
          <p:nvPr/>
        </p:nvSpPr>
        <p:spPr>
          <a:xfrm>
            <a:off x="838200" y="1825625"/>
            <a:ext cx="350321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So many different ways to light things!</a:t>
            </a:r>
          </a:p>
        </p:txBody>
      </p:sp>
    </p:spTree>
    <p:extLst>
      <p:ext uri="{BB962C8B-B14F-4D97-AF65-F5344CB8AC3E}">
        <p14:creationId xmlns:p14="http://schemas.microsoft.com/office/powerpoint/2010/main" val="16744366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D465DDA-70D0-2011-7EFD-D0FC7D6FCCD3}"/>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CAFE0B73-345A-86F3-21CB-1D5435E67BE7}"/>
              </a:ext>
            </a:extLst>
          </p:cNvPr>
          <p:cNvSpPr>
            <a:spLocks noGrp="1"/>
          </p:cNvSpPr>
          <p:nvPr>
            <p:ph type="title"/>
          </p:nvPr>
        </p:nvSpPr>
        <p:spPr/>
        <p:txBody>
          <a:bodyPr/>
          <a:lstStyle/>
          <a:p>
            <a:r>
              <a:rPr lang="en-US" dirty="0">
                <a:latin typeface="TrashHand" panose="00000400000000000000" pitchFamily="2" charset="0"/>
              </a:rPr>
              <a:t>Quick Lighting Examples</a:t>
            </a:r>
          </a:p>
        </p:txBody>
      </p:sp>
      <p:pic>
        <p:nvPicPr>
          <p:cNvPr id="5" name="Picture 4">
            <a:extLst>
              <a:ext uri="{FF2B5EF4-FFF2-40B4-BE49-F238E27FC236}">
                <a16:creationId xmlns:a16="http://schemas.microsoft.com/office/drawing/2014/main" id="{EA604484-E9A9-533D-3D8E-8D87E6FE2F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8823" y="1690688"/>
            <a:ext cx="3188473" cy="31884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EA92D7E3-048C-94BF-0F98-96E34FD105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319" y="1690687"/>
            <a:ext cx="3188473" cy="31884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05B42D20-CEAC-5111-F1E6-399C567C1A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65327" y="1690686"/>
            <a:ext cx="3188473" cy="31884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6F37326D-9481-E5CD-0950-94152DDC5D30}"/>
              </a:ext>
            </a:extLst>
          </p:cNvPr>
          <p:cNvSpPr txBox="1"/>
          <p:nvPr/>
        </p:nvSpPr>
        <p:spPr>
          <a:xfrm>
            <a:off x="492319" y="5208104"/>
            <a:ext cx="3188473" cy="646331"/>
          </a:xfrm>
          <a:prstGeom prst="rect">
            <a:avLst/>
          </a:prstGeom>
          <a:noFill/>
        </p:spPr>
        <p:txBody>
          <a:bodyPr wrap="square" rtlCol="0">
            <a:spAutoFit/>
          </a:bodyPr>
          <a:lstStyle/>
          <a:p>
            <a:r>
              <a:rPr lang="en-US" dirty="0" err="1"/>
              <a:t>Keylight</a:t>
            </a:r>
            <a:r>
              <a:rPr lang="en-US" dirty="0"/>
              <a:t> on right side of face. Traditional.</a:t>
            </a:r>
          </a:p>
        </p:txBody>
      </p:sp>
      <p:sp>
        <p:nvSpPr>
          <p:cNvPr id="11" name="TextBox 10">
            <a:extLst>
              <a:ext uri="{FF2B5EF4-FFF2-40B4-BE49-F238E27FC236}">
                <a16:creationId xmlns:a16="http://schemas.microsoft.com/office/drawing/2014/main" id="{622D81A9-7483-F003-9E26-2426C103F513}"/>
              </a:ext>
            </a:extLst>
          </p:cNvPr>
          <p:cNvSpPr txBox="1"/>
          <p:nvPr/>
        </p:nvSpPr>
        <p:spPr>
          <a:xfrm>
            <a:off x="4328823" y="5208104"/>
            <a:ext cx="3188473" cy="646331"/>
          </a:xfrm>
          <a:prstGeom prst="rect">
            <a:avLst/>
          </a:prstGeom>
          <a:noFill/>
        </p:spPr>
        <p:txBody>
          <a:bodyPr wrap="square" rtlCol="0">
            <a:spAutoFit/>
          </a:bodyPr>
          <a:lstStyle/>
          <a:p>
            <a:r>
              <a:rPr lang="en-US" dirty="0" err="1"/>
              <a:t>Keylight</a:t>
            </a:r>
            <a:r>
              <a:rPr lang="en-US" dirty="0"/>
              <a:t> underneath face. Sinister?</a:t>
            </a:r>
          </a:p>
        </p:txBody>
      </p:sp>
      <p:sp>
        <p:nvSpPr>
          <p:cNvPr id="12" name="TextBox 11">
            <a:extLst>
              <a:ext uri="{FF2B5EF4-FFF2-40B4-BE49-F238E27FC236}">
                <a16:creationId xmlns:a16="http://schemas.microsoft.com/office/drawing/2014/main" id="{254D4441-325C-02A0-E706-2106A3DFC73F}"/>
              </a:ext>
            </a:extLst>
          </p:cNvPr>
          <p:cNvSpPr txBox="1"/>
          <p:nvPr/>
        </p:nvSpPr>
        <p:spPr>
          <a:xfrm>
            <a:off x="8165327" y="5208104"/>
            <a:ext cx="3188473" cy="923330"/>
          </a:xfrm>
          <a:prstGeom prst="rect">
            <a:avLst/>
          </a:prstGeom>
          <a:noFill/>
        </p:spPr>
        <p:txBody>
          <a:bodyPr wrap="square" rtlCol="0">
            <a:spAutoFit/>
          </a:bodyPr>
          <a:lstStyle/>
          <a:p>
            <a:r>
              <a:rPr lang="en-US" dirty="0"/>
              <a:t>No </a:t>
            </a:r>
            <a:r>
              <a:rPr lang="en-US" dirty="0" err="1"/>
              <a:t>keylight</a:t>
            </a:r>
            <a:r>
              <a:rPr lang="en-US" dirty="0"/>
              <a:t>, small fill, </a:t>
            </a:r>
            <a:r>
              <a:rPr lang="en-US" dirty="0" err="1"/>
              <a:t>hairlight</a:t>
            </a:r>
            <a:r>
              <a:rPr lang="en-US" dirty="0"/>
              <a:t> showing texture on edge. Menacing.</a:t>
            </a:r>
          </a:p>
        </p:txBody>
      </p:sp>
    </p:spTree>
    <p:extLst>
      <p:ext uri="{BB962C8B-B14F-4D97-AF65-F5344CB8AC3E}">
        <p14:creationId xmlns:p14="http://schemas.microsoft.com/office/powerpoint/2010/main" val="18461478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887FC35-9BDE-B4B8-8E37-98A2C4630C3B}"/>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C0019518-5BDE-8C30-2F87-C5E8CBDABC72}"/>
              </a:ext>
            </a:extLst>
          </p:cNvPr>
          <p:cNvSpPr>
            <a:spLocks noGrp="1"/>
          </p:cNvSpPr>
          <p:nvPr>
            <p:ph type="title"/>
          </p:nvPr>
        </p:nvSpPr>
        <p:spPr/>
        <p:txBody>
          <a:bodyPr/>
          <a:lstStyle/>
          <a:p>
            <a:r>
              <a:rPr lang="en-US" dirty="0">
                <a:latin typeface="TrashHand" panose="00000400000000000000" pitchFamily="2" charset="0"/>
              </a:rPr>
              <a:t>Special tricks</a:t>
            </a:r>
          </a:p>
        </p:txBody>
      </p:sp>
      <p:sp>
        <p:nvSpPr>
          <p:cNvPr id="3" name="Content Placeholder 2">
            <a:extLst>
              <a:ext uri="{FF2B5EF4-FFF2-40B4-BE49-F238E27FC236}">
                <a16:creationId xmlns:a16="http://schemas.microsoft.com/office/drawing/2014/main" id="{2ADA5B2C-258E-1031-D1B2-4EFFDE9150CB}"/>
              </a:ext>
            </a:extLst>
          </p:cNvPr>
          <p:cNvSpPr>
            <a:spLocks noGrp="1"/>
          </p:cNvSpPr>
          <p:nvPr>
            <p:ph idx="1"/>
          </p:nvPr>
        </p:nvSpPr>
        <p:spPr/>
        <p:txBody>
          <a:bodyPr/>
          <a:lstStyle/>
          <a:p>
            <a:r>
              <a:rPr lang="en-US" dirty="0"/>
              <a:t>Color filter</a:t>
            </a:r>
          </a:p>
          <a:p>
            <a:r>
              <a:rPr lang="en-US" dirty="0"/>
              <a:t>Cookies</a:t>
            </a:r>
          </a:p>
          <a:p>
            <a:r>
              <a:rPr lang="en-US" dirty="0"/>
              <a:t>Front- or rear-projection</a:t>
            </a:r>
          </a:p>
        </p:txBody>
      </p:sp>
      <p:pic>
        <p:nvPicPr>
          <p:cNvPr id="5" name="Picture 4">
            <a:extLst>
              <a:ext uri="{FF2B5EF4-FFF2-40B4-BE49-F238E27FC236}">
                <a16:creationId xmlns:a16="http://schemas.microsoft.com/office/drawing/2014/main" id="{585CEF27-70E4-7902-E0B4-36D1116870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01690" y="466477"/>
            <a:ext cx="5875020" cy="52730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Oval 6">
            <a:extLst>
              <a:ext uri="{FF2B5EF4-FFF2-40B4-BE49-F238E27FC236}">
                <a16:creationId xmlns:a16="http://schemas.microsoft.com/office/drawing/2014/main" id="{36E194F6-701B-8774-3DC2-91917616E323}"/>
              </a:ext>
            </a:extLst>
          </p:cNvPr>
          <p:cNvSpPr/>
          <p:nvPr/>
        </p:nvSpPr>
        <p:spPr>
          <a:xfrm>
            <a:off x="532737" y="1690688"/>
            <a:ext cx="3776870" cy="67880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58704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C3602-4509-9D6F-5BDB-0D686EE29CA1}"/>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6BA2C5F-3120-5E97-474D-FFB4D288AF90}"/>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BD168352-EEE6-3DC8-C967-04A382F2363C}"/>
              </a:ext>
            </a:extLst>
          </p:cNvPr>
          <p:cNvSpPr>
            <a:spLocks noGrp="1"/>
          </p:cNvSpPr>
          <p:nvPr>
            <p:ph type="title"/>
          </p:nvPr>
        </p:nvSpPr>
        <p:spPr/>
        <p:txBody>
          <a:bodyPr/>
          <a:lstStyle/>
          <a:p>
            <a:r>
              <a:rPr lang="en-US" dirty="0">
                <a:latin typeface="TrashHand" panose="00000400000000000000" pitchFamily="2" charset="0"/>
              </a:rPr>
              <a:t>Special tricks</a:t>
            </a:r>
          </a:p>
        </p:txBody>
      </p:sp>
      <p:sp>
        <p:nvSpPr>
          <p:cNvPr id="3" name="Content Placeholder 2">
            <a:extLst>
              <a:ext uri="{FF2B5EF4-FFF2-40B4-BE49-F238E27FC236}">
                <a16:creationId xmlns:a16="http://schemas.microsoft.com/office/drawing/2014/main" id="{7A29DA64-2DA5-EE44-8C22-41F7BC80B54B}"/>
              </a:ext>
            </a:extLst>
          </p:cNvPr>
          <p:cNvSpPr>
            <a:spLocks noGrp="1"/>
          </p:cNvSpPr>
          <p:nvPr>
            <p:ph idx="1"/>
          </p:nvPr>
        </p:nvSpPr>
        <p:spPr/>
        <p:txBody>
          <a:bodyPr/>
          <a:lstStyle/>
          <a:p>
            <a:r>
              <a:rPr lang="en-US" dirty="0"/>
              <a:t>Color filter</a:t>
            </a:r>
          </a:p>
          <a:p>
            <a:r>
              <a:rPr lang="en-US" dirty="0"/>
              <a:t>Cookies</a:t>
            </a:r>
          </a:p>
          <a:p>
            <a:r>
              <a:rPr lang="en-US" dirty="0"/>
              <a:t>Front- or rear-projection</a:t>
            </a:r>
          </a:p>
        </p:txBody>
      </p:sp>
      <p:pic>
        <p:nvPicPr>
          <p:cNvPr id="5" name="Picture 4">
            <a:extLst>
              <a:ext uri="{FF2B5EF4-FFF2-40B4-BE49-F238E27FC236}">
                <a16:creationId xmlns:a16="http://schemas.microsoft.com/office/drawing/2014/main" id="{72A5B714-09D1-7A96-60BE-93D7B1607A0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496215" y="365125"/>
            <a:ext cx="5018101" cy="37552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32706F86-ED9C-9623-C680-02D964F60B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4759" y="3425490"/>
            <a:ext cx="4644897" cy="30673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Oval 7">
            <a:extLst>
              <a:ext uri="{FF2B5EF4-FFF2-40B4-BE49-F238E27FC236}">
                <a16:creationId xmlns:a16="http://schemas.microsoft.com/office/drawing/2014/main" id="{319DE7C1-CCE8-845E-579C-AEBFFC318A5E}"/>
              </a:ext>
            </a:extLst>
          </p:cNvPr>
          <p:cNvSpPr/>
          <p:nvPr/>
        </p:nvSpPr>
        <p:spPr>
          <a:xfrm>
            <a:off x="190831" y="2242731"/>
            <a:ext cx="3776870" cy="67880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02023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8F2E0-20DB-77E5-A79E-71DA5957829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C082434-69BB-958F-F028-E3E109CFA36A}"/>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EC620FD2-C0A7-7C13-4299-36B26FA0E1B3}"/>
              </a:ext>
            </a:extLst>
          </p:cNvPr>
          <p:cNvSpPr>
            <a:spLocks noGrp="1"/>
          </p:cNvSpPr>
          <p:nvPr>
            <p:ph type="title"/>
          </p:nvPr>
        </p:nvSpPr>
        <p:spPr/>
        <p:txBody>
          <a:bodyPr/>
          <a:lstStyle/>
          <a:p>
            <a:r>
              <a:rPr lang="en-US" dirty="0">
                <a:latin typeface="TrashHand" panose="00000400000000000000" pitchFamily="2" charset="0"/>
              </a:rPr>
              <a:t>Special tricks</a:t>
            </a:r>
          </a:p>
        </p:txBody>
      </p:sp>
      <p:sp>
        <p:nvSpPr>
          <p:cNvPr id="3" name="Content Placeholder 2">
            <a:extLst>
              <a:ext uri="{FF2B5EF4-FFF2-40B4-BE49-F238E27FC236}">
                <a16:creationId xmlns:a16="http://schemas.microsoft.com/office/drawing/2014/main" id="{798BB289-BA20-4080-01D9-63FA7B3BA809}"/>
              </a:ext>
            </a:extLst>
          </p:cNvPr>
          <p:cNvSpPr>
            <a:spLocks noGrp="1"/>
          </p:cNvSpPr>
          <p:nvPr>
            <p:ph idx="1"/>
          </p:nvPr>
        </p:nvSpPr>
        <p:spPr/>
        <p:txBody>
          <a:bodyPr/>
          <a:lstStyle/>
          <a:p>
            <a:r>
              <a:rPr lang="en-US" dirty="0"/>
              <a:t>Color filter</a:t>
            </a:r>
          </a:p>
          <a:p>
            <a:r>
              <a:rPr lang="en-US" dirty="0"/>
              <a:t>Cookies</a:t>
            </a:r>
          </a:p>
          <a:p>
            <a:r>
              <a:rPr lang="en-US" dirty="0"/>
              <a:t>Front- or rear-projection</a:t>
            </a:r>
          </a:p>
        </p:txBody>
      </p:sp>
      <p:pic>
        <p:nvPicPr>
          <p:cNvPr id="5" name="Picture 4">
            <a:extLst>
              <a:ext uri="{FF2B5EF4-FFF2-40B4-BE49-F238E27FC236}">
                <a16:creationId xmlns:a16="http://schemas.microsoft.com/office/drawing/2014/main" id="{C60B4012-D075-9ECB-9D82-DF15D672106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329196" y="1280081"/>
            <a:ext cx="5875020" cy="30574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Oval 5">
            <a:extLst>
              <a:ext uri="{FF2B5EF4-FFF2-40B4-BE49-F238E27FC236}">
                <a16:creationId xmlns:a16="http://schemas.microsoft.com/office/drawing/2014/main" id="{E3A18410-12F2-88D3-10C2-91B993D66BED}"/>
              </a:ext>
            </a:extLst>
          </p:cNvPr>
          <p:cNvSpPr/>
          <p:nvPr/>
        </p:nvSpPr>
        <p:spPr>
          <a:xfrm>
            <a:off x="413466" y="2750199"/>
            <a:ext cx="4683319" cy="67880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24778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04D2E9-73C8-74F2-FB0C-DDBCA279DBEE}"/>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213360" y="-396240"/>
            <a:ext cx="13192760" cy="9692640"/>
          </a:xfrm>
          <a:prstGeom prst="rect">
            <a:avLst/>
          </a:prstGeom>
        </p:spPr>
      </p:pic>
      <p:sp>
        <p:nvSpPr>
          <p:cNvPr id="2" name="Title 1">
            <a:extLst>
              <a:ext uri="{FF2B5EF4-FFF2-40B4-BE49-F238E27FC236}">
                <a16:creationId xmlns:a16="http://schemas.microsoft.com/office/drawing/2014/main" id="{E2D10F15-6918-4B8A-3E35-D3CCA64C6617}"/>
              </a:ext>
            </a:extLst>
          </p:cNvPr>
          <p:cNvSpPr>
            <a:spLocks noGrp="1"/>
          </p:cNvSpPr>
          <p:nvPr>
            <p:ph type="title"/>
          </p:nvPr>
        </p:nvSpPr>
        <p:spPr/>
        <p:txBody>
          <a:bodyPr/>
          <a:lstStyle/>
          <a:p>
            <a:r>
              <a:rPr lang="en-US" dirty="0">
                <a:latin typeface="TrashHand" panose="00000400000000000000" pitchFamily="2" charset="0"/>
              </a:rPr>
              <a:t>Our “Let’s Make a Movie” workshop</a:t>
            </a:r>
          </a:p>
        </p:txBody>
      </p:sp>
      <p:sp>
        <p:nvSpPr>
          <p:cNvPr id="3" name="Content Placeholder 2">
            <a:extLst>
              <a:ext uri="{FF2B5EF4-FFF2-40B4-BE49-F238E27FC236}">
                <a16:creationId xmlns:a16="http://schemas.microsoft.com/office/drawing/2014/main" id="{214F8DF3-908D-3D54-5C13-180019399DCB}"/>
              </a:ext>
            </a:extLst>
          </p:cNvPr>
          <p:cNvSpPr>
            <a:spLocks noGrp="1"/>
          </p:cNvSpPr>
          <p:nvPr>
            <p:ph idx="1"/>
          </p:nvPr>
        </p:nvSpPr>
        <p:spPr/>
        <p:txBody>
          <a:bodyPr/>
          <a:lstStyle/>
          <a:p>
            <a:r>
              <a:rPr lang="en-US" dirty="0"/>
              <a:t>2-4 days long</a:t>
            </a:r>
          </a:p>
          <a:p>
            <a:r>
              <a:rPr lang="en-US" dirty="0"/>
              <a:t>Part of an existing event (usually fan conventions, etc.)</a:t>
            </a:r>
          </a:p>
          <a:p>
            <a:r>
              <a:rPr lang="en-US" dirty="0"/>
              <a:t>Next one: Norwescon.org</a:t>
            </a:r>
          </a:p>
        </p:txBody>
      </p:sp>
      <p:pic>
        <p:nvPicPr>
          <p:cNvPr id="9" name="Picture 8">
            <a:extLst>
              <a:ext uri="{FF2B5EF4-FFF2-40B4-BE49-F238E27FC236}">
                <a16:creationId xmlns:a16="http://schemas.microsoft.com/office/drawing/2014/main" id="{849C279E-D172-4F23-F89C-2F2CCAD6196C}"/>
              </a:ext>
            </a:extLst>
          </p:cNvPr>
          <p:cNvPicPr>
            <a:picLocks noChangeAspect="1"/>
          </p:cNvPicPr>
          <p:nvPr/>
        </p:nvPicPr>
        <p:blipFill>
          <a:blip r:embed="rId4">
            <a:extLst>
              <a:ext uri="{28A0092B-C50C-407E-A947-70E740481C1C}">
                <a14:useLocalDpi xmlns:a14="http://schemas.microsoft.com/office/drawing/2010/main" val="0"/>
              </a:ext>
            </a:extLst>
          </a:blip>
          <a:srcRect l="12250" r="11500"/>
          <a:stretch>
            <a:fillRect/>
          </a:stretch>
        </p:blipFill>
        <p:spPr>
          <a:xfrm>
            <a:off x="6651494" y="2981053"/>
            <a:ext cx="4760471" cy="35118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33575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D9BD193-F103-561F-9B5C-2AB34F68B693}"/>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70826D39-FBF0-40FD-E568-87F45DFE936C}"/>
              </a:ext>
            </a:extLst>
          </p:cNvPr>
          <p:cNvSpPr>
            <a:spLocks noGrp="1"/>
          </p:cNvSpPr>
          <p:nvPr>
            <p:ph type="title"/>
          </p:nvPr>
        </p:nvSpPr>
        <p:spPr/>
        <p:txBody>
          <a:bodyPr/>
          <a:lstStyle/>
          <a:p>
            <a:r>
              <a:rPr lang="en-US" dirty="0">
                <a:latin typeface="TrashHand" panose="00000400000000000000" pitchFamily="2" charset="0"/>
              </a:rPr>
              <a:t>Lighting Example</a:t>
            </a:r>
          </a:p>
        </p:txBody>
      </p:sp>
      <p:pic>
        <p:nvPicPr>
          <p:cNvPr id="5" name="Picture 4">
            <a:extLst>
              <a:ext uri="{FF2B5EF4-FFF2-40B4-BE49-F238E27FC236}">
                <a16:creationId xmlns:a16="http://schemas.microsoft.com/office/drawing/2014/main" id="{B7A2F275-BD4E-95B0-C1D6-AB7EEC4135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1941" y="1819887"/>
            <a:ext cx="8144784" cy="45457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D037BA07-B7A3-10EE-DE6F-659CAD62BD34}"/>
              </a:ext>
            </a:extLst>
          </p:cNvPr>
          <p:cNvSpPr txBox="1"/>
          <p:nvPr/>
        </p:nvSpPr>
        <p:spPr>
          <a:xfrm>
            <a:off x="377356" y="1900362"/>
            <a:ext cx="2739555" cy="2862322"/>
          </a:xfrm>
          <a:prstGeom prst="rect">
            <a:avLst/>
          </a:prstGeom>
          <a:noFill/>
        </p:spPr>
        <p:txBody>
          <a:bodyPr wrap="square" rtlCol="0">
            <a:spAutoFit/>
          </a:bodyPr>
          <a:lstStyle/>
          <a:p>
            <a:pPr marL="342900" indent="-342900">
              <a:buFont typeface="+mj-lt"/>
              <a:buAutoNum type="arabicPeriod"/>
            </a:pPr>
            <a:r>
              <a:rPr lang="en-US" dirty="0"/>
              <a:t>Actor lit by </a:t>
            </a:r>
            <a:r>
              <a:rPr lang="en-US" dirty="0" err="1"/>
              <a:t>keylight</a:t>
            </a:r>
            <a:r>
              <a:rPr lang="en-US" dirty="0"/>
              <a:t>.</a:t>
            </a:r>
          </a:p>
          <a:p>
            <a:pPr marL="342900" indent="-342900">
              <a:buFont typeface="+mj-lt"/>
              <a:buAutoNum type="arabicPeriod"/>
            </a:pPr>
            <a:r>
              <a:rPr lang="en-US" dirty="0"/>
              <a:t>Blue </a:t>
            </a:r>
            <a:r>
              <a:rPr lang="en-US" dirty="0" err="1"/>
              <a:t>hairlight</a:t>
            </a:r>
            <a:r>
              <a:rPr lang="en-US" dirty="0"/>
              <a:t> outlining his head.</a:t>
            </a:r>
          </a:p>
          <a:p>
            <a:pPr marL="342900" indent="-342900">
              <a:buFont typeface="+mj-lt"/>
              <a:buAutoNum type="arabicPeriod"/>
            </a:pPr>
            <a:r>
              <a:rPr lang="en-US" dirty="0"/>
              <a:t>Spinning starfield front-projected by toy.</a:t>
            </a:r>
          </a:p>
          <a:p>
            <a:pPr marL="342900" indent="-342900">
              <a:buFont typeface="+mj-lt"/>
              <a:buAutoNum type="arabicPeriod"/>
            </a:pPr>
            <a:r>
              <a:rPr lang="en-US" dirty="0"/>
              <a:t>Moon front-projected by separate projector.</a:t>
            </a:r>
          </a:p>
          <a:p>
            <a:pPr marL="342900" indent="-342900">
              <a:buFont typeface="+mj-lt"/>
              <a:buAutoNum type="arabicPeriod"/>
            </a:pPr>
            <a:r>
              <a:rPr lang="en-US" dirty="0"/>
              <a:t>Eagle lander added and animated in post-production.</a:t>
            </a:r>
          </a:p>
        </p:txBody>
      </p:sp>
    </p:spTree>
    <p:extLst>
      <p:ext uri="{BB962C8B-B14F-4D97-AF65-F5344CB8AC3E}">
        <p14:creationId xmlns:p14="http://schemas.microsoft.com/office/powerpoint/2010/main" val="14049589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D3C06C-AFB3-D30B-0948-BF5F9CCFE2DA}"/>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9690401E-B01F-E85A-B035-A8D6B71DC12F}"/>
              </a:ext>
            </a:extLst>
          </p:cNvPr>
          <p:cNvSpPr>
            <a:spLocks noGrp="1"/>
          </p:cNvSpPr>
          <p:nvPr>
            <p:ph type="title"/>
          </p:nvPr>
        </p:nvSpPr>
        <p:spPr/>
        <p:txBody>
          <a:bodyPr/>
          <a:lstStyle/>
          <a:p>
            <a:r>
              <a:rPr lang="en-US" dirty="0">
                <a:latin typeface="TrashHand" panose="00000400000000000000" pitchFamily="2" charset="0"/>
              </a:rPr>
              <a:t>Planning, aka Witchcraft</a:t>
            </a:r>
          </a:p>
        </p:txBody>
      </p:sp>
      <p:sp>
        <p:nvSpPr>
          <p:cNvPr id="3" name="Content Placeholder 2">
            <a:extLst>
              <a:ext uri="{FF2B5EF4-FFF2-40B4-BE49-F238E27FC236}">
                <a16:creationId xmlns:a16="http://schemas.microsoft.com/office/drawing/2014/main" id="{8E4FF34B-71A1-952C-1DFC-4E9C40B9F718}"/>
              </a:ext>
            </a:extLst>
          </p:cNvPr>
          <p:cNvSpPr>
            <a:spLocks noGrp="1"/>
          </p:cNvSpPr>
          <p:nvPr>
            <p:ph idx="1"/>
          </p:nvPr>
        </p:nvSpPr>
        <p:spPr/>
        <p:txBody>
          <a:bodyPr/>
          <a:lstStyle/>
          <a:p>
            <a:r>
              <a:rPr lang="en-US" dirty="0"/>
              <a:t>The Organizer You Need</a:t>
            </a:r>
          </a:p>
          <a:p>
            <a:r>
              <a:rPr lang="en-US" dirty="0"/>
              <a:t>The Things You Need</a:t>
            </a:r>
          </a:p>
          <a:p>
            <a:r>
              <a:rPr lang="en-US" dirty="0"/>
              <a:t>The Places You Need</a:t>
            </a:r>
          </a:p>
          <a:p>
            <a:r>
              <a:rPr lang="en-US" dirty="0"/>
              <a:t>The People You Need</a:t>
            </a:r>
          </a:p>
          <a:p>
            <a:r>
              <a:rPr lang="en-US" dirty="0"/>
              <a:t>The Shots You Need</a:t>
            </a:r>
          </a:p>
          <a:p>
            <a:r>
              <a:rPr lang="en-US" dirty="0"/>
              <a:t>The Supplies You Need</a:t>
            </a:r>
          </a:p>
          <a:p>
            <a:r>
              <a:rPr lang="en-US" dirty="0"/>
              <a:t>The Schedule You Need</a:t>
            </a:r>
          </a:p>
        </p:txBody>
      </p:sp>
    </p:spTree>
    <p:extLst>
      <p:ext uri="{BB962C8B-B14F-4D97-AF65-F5344CB8AC3E}">
        <p14:creationId xmlns:p14="http://schemas.microsoft.com/office/powerpoint/2010/main" val="14328166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42877C8-E1AD-A9DD-A866-FE8D6CA1AF2C}"/>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A34D609B-9403-A3A6-20D8-E9AE7780951C}"/>
              </a:ext>
            </a:extLst>
          </p:cNvPr>
          <p:cNvSpPr>
            <a:spLocks noGrp="1"/>
          </p:cNvSpPr>
          <p:nvPr>
            <p:ph type="title"/>
          </p:nvPr>
        </p:nvSpPr>
        <p:spPr/>
        <p:txBody>
          <a:bodyPr/>
          <a:lstStyle/>
          <a:p>
            <a:r>
              <a:rPr lang="en-US" dirty="0">
                <a:latin typeface="TrashHand" panose="00000400000000000000" pitchFamily="2" charset="0"/>
              </a:rPr>
              <a:t>Script</a:t>
            </a:r>
          </a:p>
        </p:txBody>
      </p:sp>
      <p:sp>
        <p:nvSpPr>
          <p:cNvPr id="3" name="Content Placeholder 2">
            <a:extLst>
              <a:ext uri="{FF2B5EF4-FFF2-40B4-BE49-F238E27FC236}">
                <a16:creationId xmlns:a16="http://schemas.microsoft.com/office/drawing/2014/main" id="{2A5265D2-2433-894B-739B-3722D7BFB6BA}"/>
              </a:ext>
            </a:extLst>
          </p:cNvPr>
          <p:cNvSpPr>
            <a:spLocks noGrp="1"/>
          </p:cNvSpPr>
          <p:nvPr>
            <p:ph idx="1"/>
          </p:nvPr>
        </p:nvSpPr>
        <p:spPr>
          <a:xfrm>
            <a:off x="838200" y="1825625"/>
            <a:ext cx="3135086" cy="4351338"/>
          </a:xfrm>
        </p:spPr>
        <p:txBody>
          <a:bodyPr/>
          <a:lstStyle/>
          <a:p>
            <a:r>
              <a:rPr lang="en-US" dirty="0"/>
              <a:t>Good storytelling</a:t>
            </a:r>
          </a:p>
          <a:p>
            <a:r>
              <a:rPr lang="en-US" dirty="0"/>
              <a:t>Readthroughs</a:t>
            </a:r>
          </a:p>
          <a:p>
            <a:r>
              <a:rPr lang="en-US" dirty="0"/>
              <a:t>Edits</a:t>
            </a:r>
          </a:p>
          <a:p>
            <a:r>
              <a:rPr lang="en-US" dirty="0"/>
              <a:t>Tools</a:t>
            </a:r>
          </a:p>
        </p:txBody>
      </p:sp>
      <p:pic>
        <p:nvPicPr>
          <p:cNvPr id="5" name="Picture 4">
            <a:extLst>
              <a:ext uri="{FF2B5EF4-FFF2-40B4-BE49-F238E27FC236}">
                <a16:creationId xmlns:a16="http://schemas.microsoft.com/office/drawing/2014/main" id="{84AAD828-37F1-79D6-9F84-7D9369672B04}"/>
              </a:ext>
            </a:extLst>
          </p:cNvPr>
          <p:cNvPicPr>
            <a:picLocks noChangeAspect="1"/>
          </p:cNvPicPr>
          <p:nvPr/>
        </p:nvPicPr>
        <p:blipFill>
          <a:blip r:embed="rId4"/>
          <a:srcRect t="9931"/>
          <a:stretch>
            <a:fillRect/>
          </a:stretch>
        </p:blipFill>
        <p:spPr>
          <a:xfrm>
            <a:off x="4164677" y="852033"/>
            <a:ext cx="7462775" cy="47352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345590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F48BF-B388-22D7-E3DB-A0209A09AAE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5C789B4-5355-0564-ECD8-8F27FCBA05B3}"/>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4D1C0997-42F7-62BB-BD49-CA88AE7E8AED}"/>
              </a:ext>
            </a:extLst>
          </p:cNvPr>
          <p:cNvSpPr>
            <a:spLocks noGrp="1"/>
          </p:cNvSpPr>
          <p:nvPr>
            <p:ph type="title"/>
          </p:nvPr>
        </p:nvSpPr>
        <p:spPr/>
        <p:txBody>
          <a:bodyPr/>
          <a:lstStyle/>
          <a:p>
            <a:r>
              <a:rPr lang="en-US" dirty="0">
                <a:latin typeface="TrashHand" panose="00000400000000000000" pitchFamily="2" charset="0"/>
              </a:rPr>
              <a:t>The Organizer You Need: The Script Breakdown</a:t>
            </a:r>
          </a:p>
        </p:txBody>
      </p:sp>
      <p:sp>
        <p:nvSpPr>
          <p:cNvPr id="3" name="Content Placeholder 2">
            <a:extLst>
              <a:ext uri="{FF2B5EF4-FFF2-40B4-BE49-F238E27FC236}">
                <a16:creationId xmlns:a16="http://schemas.microsoft.com/office/drawing/2014/main" id="{750FC423-A881-3456-8916-4A280FB3C9A4}"/>
              </a:ext>
            </a:extLst>
          </p:cNvPr>
          <p:cNvSpPr>
            <a:spLocks noGrp="1"/>
          </p:cNvSpPr>
          <p:nvPr>
            <p:ph idx="1"/>
          </p:nvPr>
        </p:nvSpPr>
        <p:spPr>
          <a:xfrm>
            <a:off x="838199" y="1825625"/>
            <a:ext cx="3978730" cy="4550682"/>
          </a:xfrm>
        </p:spPr>
        <p:txBody>
          <a:bodyPr/>
          <a:lstStyle/>
          <a:p>
            <a:r>
              <a:rPr lang="en-US" dirty="0"/>
              <a:t>It will take several passes to get all the things logged. This is normal.</a:t>
            </a:r>
          </a:p>
        </p:txBody>
      </p:sp>
      <p:pic>
        <p:nvPicPr>
          <p:cNvPr id="5" name="Picture 4">
            <a:extLst>
              <a:ext uri="{FF2B5EF4-FFF2-40B4-BE49-F238E27FC236}">
                <a16:creationId xmlns:a16="http://schemas.microsoft.com/office/drawing/2014/main" id="{4F25CD6C-CA89-B8A5-45D0-4A8BF5AEBA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8379" y="1796124"/>
            <a:ext cx="7012731" cy="48740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644052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776AC-4557-107D-897B-5A3858E4564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9F1C7DE-9D8A-E66F-6712-855BDE64AE60}"/>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E5FD9EA8-F433-CEDE-1B04-B500241301C6}"/>
              </a:ext>
            </a:extLst>
          </p:cNvPr>
          <p:cNvSpPr>
            <a:spLocks noGrp="1"/>
          </p:cNvSpPr>
          <p:nvPr>
            <p:ph type="title"/>
          </p:nvPr>
        </p:nvSpPr>
        <p:spPr/>
        <p:txBody>
          <a:bodyPr/>
          <a:lstStyle/>
          <a:p>
            <a:r>
              <a:rPr lang="en-US" dirty="0">
                <a:latin typeface="TrashHand" panose="00000400000000000000" pitchFamily="2" charset="0"/>
              </a:rPr>
              <a:t>The Organizer You Need: spreadsheets, etc.</a:t>
            </a:r>
          </a:p>
        </p:txBody>
      </p:sp>
      <p:sp>
        <p:nvSpPr>
          <p:cNvPr id="3" name="Content Placeholder 2">
            <a:extLst>
              <a:ext uri="{FF2B5EF4-FFF2-40B4-BE49-F238E27FC236}">
                <a16:creationId xmlns:a16="http://schemas.microsoft.com/office/drawing/2014/main" id="{F35E9F15-561E-482F-D994-8702A8C1BD5F}"/>
              </a:ext>
            </a:extLst>
          </p:cNvPr>
          <p:cNvSpPr>
            <a:spLocks noGrp="1"/>
          </p:cNvSpPr>
          <p:nvPr>
            <p:ph idx="1"/>
          </p:nvPr>
        </p:nvSpPr>
        <p:spPr>
          <a:xfrm>
            <a:off x="838199" y="1825625"/>
            <a:ext cx="5636080" cy="1603375"/>
          </a:xfrm>
        </p:spPr>
        <p:txBody>
          <a:bodyPr/>
          <a:lstStyle/>
          <a:p>
            <a:r>
              <a:rPr lang="en-US" dirty="0"/>
              <a:t>Use what you’re comfortable using.</a:t>
            </a:r>
          </a:p>
          <a:p>
            <a:r>
              <a:rPr lang="en-US" dirty="0"/>
              <a:t>Track all the things!</a:t>
            </a:r>
          </a:p>
        </p:txBody>
      </p:sp>
      <p:pic>
        <p:nvPicPr>
          <p:cNvPr id="7" name="Picture 6">
            <a:extLst>
              <a:ext uri="{FF2B5EF4-FFF2-40B4-BE49-F238E27FC236}">
                <a16:creationId xmlns:a16="http://schemas.microsoft.com/office/drawing/2014/main" id="{31FF08EE-4092-33BE-C453-07297C2971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5707" y="2871971"/>
            <a:ext cx="4310744" cy="38304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6338216C-32E8-D866-867E-59B83D8B6C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8914" y="1825625"/>
            <a:ext cx="4593972" cy="40821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836197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73E93-D150-F760-5DAC-4E2C6C9483D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F245A8F-EB73-B117-8599-E8C02B1CE99F}"/>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A66F81D7-EA38-1D0B-E991-368B6332DBCD}"/>
              </a:ext>
            </a:extLst>
          </p:cNvPr>
          <p:cNvSpPr>
            <a:spLocks noGrp="1"/>
          </p:cNvSpPr>
          <p:nvPr>
            <p:ph type="title"/>
          </p:nvPr>
        </p:nvSpPr>
        <p:spPr/>
        <p:txBody>
          <a:bodyPr/>
          <a:lstStyle/>
          <a:p>
            <a:r>
              <a:rPr lang="en-US" dirty="0">
                <a:latin typeface="TrashHand" panose="00000400000000000000" pitchFamily="2" charset="0"/>
              </a:rPr>
              <a:t>The Things You Need: Equipment</a:t>
            </a:r>
          </a:p>
        </p:txBody>
      </p:sp>
      <p:sp>
        <p:nvSpPr>
          <p:cNvPr id="3" name="Content Placeholder 2">
            <a:extLst>
              <a:ext uri="{FF2B5EF4-FFF2-40B4-BE49-F238E27FC236}">
                <a16:creationId xmlns:a16="http://schemas.microsoft.com/office/drawing/2014/main" id="{50D3C429-C378-0B29-E079-8A3BCCCD7BF9}"/>
              </a:ext>
            </a:extLst>
          </p:cNvPr>
          <p:cNvSpPr>
            <a:spLocks noGrp="1"/>
          </p:cNvSpPr>
          <p:nvPr>
            <p:ph idx="1"/>
          </p:nvPr>
        </p:nvSpPr>
        <p:spPr>
          <a:xfrm>
            <a:off x="838199" y="1825625"/>
            <a:ext cx="5929994" cy="4351338"/>
          </a:xfrm>
        </p:spPr>
        <p:txBody>
          <a:bodyPr/>
          <a:lstStyle/>
          <a:p>
            <a:r>
              <a:rPr lang="en-US" dirty="0"/>
              <a:t>Camera(s).</a:t>
            </a:r>
          </a:p>
          <a:p>
            <a:r>
              <a:rPr lang="en-US" dirty="0"/>
              <a:t>Stabilizers (tripods, jibs, etc.).</a:t>
            </a:r>
          </a:p>
          <a:p>
            <a:r>
              <a:rPr lang="en-US" dirty="0"/>
              <a:t>Microphone(s).</a:t>
            </a:r>
          </a:p>
          <a:p>
            <a:r>
              <a:rPr lang="en-US" dirty="0"/>
              <a:t>Lights.</a:t>
            </a:r>
          </a:p>
        </p:txBody>
      </p:sp>
      <p:pic>
        <p:nvPicPr>
          <p:cNvPr id="5" name="Picture 4">
            <a:extLst>
              <a:ext uri="{FF2B5EF4-FFF2-40B4-BE49-F238E27FC236}">
                <a16:creationId xmlns:a16="http://schemas.microsoft.com/office/drawing/2014/main" id="{5CA16939-F16A-7DCC-8680-DDA7770D41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6431" y="1253331"/>
            <a:ext cx="4351338" cy="43513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822441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2E5CA-E8F4-0704-0F18-4B8C5A217D5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C67D6BA-E48B-BA34-2945-159FD6DD3A03}"/>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1078BA32-4EB1-B2EB-6577-162E1439576C}"/>
              </a:ext>
            </a:extLst>
          </p:cNvPr>
          <p:cNvSpPr>
            <a:spLocks noGrp="1"/>
          </p:cNvSpPr>
          <p:nvPr>
            <p:ph type="title"/>
          </p:nvPr>
        </p:nvSpPr>
        <p:spPr/>
        <p:txBody>
          <a:bodyPr/>
          <a:lstStyle/>
          <a:p>
            <a:r>
              <a:rPr lang="en-US" dirty="0">
                <a:latin typeface="TrashHand" panose="00000400000000000000" pitchFamily="2" charset="0"/>
              </a:rPr>
              <a:t>The Things You Need: Tools</a:t>
            </a:r>
          </a:p>
        </p:txBody>
      </p:sp>
      <p:sp>
        <p:nvSpPr>
          <p:cNvPr id="3" name="Content Placeholder 2">
            <a:extLst>
              <a:ext uri="{FF2B5EF4-FFF2-40B4-BE49-F238E27FC236}">
                <a16:creationId xmlns:a16="http://schemas.microsoft.com/office/drawing/2014/main" id="{02D8D786-5019-7348-13E3-FF122CF8CFA5}"/>
              </a:ext>
            </a:extLst>
          </p:cNvPr>
          <p:cNvSpPr>
            <a:spLocks noGrp="1"/>
          </p:cNvSpPr>
          <p:nvPr>
            <p:ph idx="1"/>
          </p:nvPr>
        </p:nvSpPr>
        <p:spPr>
          <a:xfrm>
            <a:off x="838200" y="1825625"/>
            <a:ext cx="3875314" cy="4351338"/>
          </a:xfrm>
        </p:spPr>
        <p:txBody>
          <a:bodyPr/>
          <a:lstStyle/>
          <a:p>
            <a:r>
              <a:rPr lang="en-US" dirty="0"/>
              <a:t>Toolbox.</a:t>
            </a:r>
          </a:p>
          <a:p>
            <a:r>
              <a:rPr lang="en-US" dirty="0"/>
              <a:t>Crafty tools.</a:t>
            </a:r>
          </a:p>
          <a:p>
            <a:r>
              <a:rPr lang="en-US" dirty="0"/>
              <a:t>Tiny tools.</a:t>
            </a:r>
          </a:p>
          <a:p>
            <a:r>
              <a:rPr lang="en-US" dirty="0"/>
              <a:t>Healing tools.</a:t>
            </a:r>
          </a:p>
        </p:txBody>
      </p:sp>
      <p:pic>
        <p:nvPicPr>
          <p:cNvPr id="5" name="Picture 4">
            <a:extLst>
              <a:ext uri="{FF2B5EF4-FFF2-40B4-BE49-F238E27FC236}">
                <a16:creationId xmlns:a16="http://schemas.microsoft.com/office/drawing/2014/main" id="{8CDB37DB-5B15-A842-AD63-C2A1C62187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9007" y="1519617"/>
            <a:ext cx="6116357" cy="45872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56634E08-3C53-CE79-F10C-A721DA01C2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3864" y="3939779"/>
            <a:ext cx="3650422" cy="27378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68472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02AD5-0BB6-97CF-7604-C6C3AF91903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F77936F-73FC-FEC8-420D-7ACAE120E41D}"/>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C4858F3D-78C2-AFA4-B4BF-6F591607FF57}"/>
              </a:ext>
            </a:extLst>
          </p:cNvPr>
          <p:cNvSpPr>
            <a:spLocks noGrp="1"/>
          </p:cNvSpPr>
          <p:nvPr>
            <p:ph type="title"/>
          </p:nvPr>
        </p:nvSpPr>
        <p:spPr/>
        <p:txBody>
          <a:bodyPr/>
          <a:lstStyle/>
          <a:p>
            <a:r>
              <a:rPr lang="en-US" dirty="0">
                <a:latin typeface="TrashHand" panose="00000400000000000000" pitchFamily="2" charset="0"/>
              </a:rPr>
              <a:t>The Things You Need: Props</a:t>
            </a:r>
          </a:p>
        </p:txBody>
      </p:sp>
      <p:sp>
        <p:nvSpPr>
          <p:cNvPr id="3" name="Content Placeholder 2">
            <a:extLst>
              <a:ext uri="{FF2B5EF4-FFF2-40B4-BE49-F238E27FC236}">
                <a16:creationId xmlns:a16="http://schemas.microsoft.com/office/drawing/2014/main" id="{1D3CCF2C-BB9C-35D6-2000-931CB02774FB}"/>
              </a:ext>
            </a:extLst>
          </p:cNvPr>
          <p:cNvSpPr>
            <a:spLocks noGrp="1"/>
          </p:cNvSpPr>
          <p:nvPr>
            <p:ph idx="1"/>
          </p:nvPr>
        </p:nvSpPr>
        <p:spPr>
          <a:xfrm>
            <a:off x="838200" y="1825625"/>
            <a:ext cx="6926036" cy="4351338"/>
          </a:xfrm>
        </p:spPr>
        <p:txBody>
          <a:bodyPr/>
          <a:lstStyle/>
          <a:p>
            <a:r>
              <a:rPr lang="en-US" dirty="0"/>
              <a:t>Make your list of props.</a:t>
            </a:r>
          </a:p>
          <a:p>
            <a:r>
              <a:rPr lang="en-US" dirty="0"/>
              <a:t>Build/acquire each prop.</a:t>
            </a:r>
          </a:p>
          <a:p>
            <a:r>
              <a:rPr lang="en-US" dirty="0"/>
              <a:t>Build multiple copies if it’s easy to do so.</a:t>
            </a:r>
          </a:p>
          <a:p>
            <a:r>
              <a:rPr lang="en-US" dirty="0"/>
              <a:t>Keep your props safely stored.</a:t>
            </a:r>
          </a:p>
          <a:p>
            <a:r>
              <a:rPr lang="en-US" dirty="0"/>
              <a:t>For each prop, who is responsible for acquiring/building it, who is responsible for storing it, who is responsible for getting it on set as needed?</a:t>
            </a:r>
          </a:p>
        </p:txBody>
      </p:sp>
      <p:pic>
        <p:nvPicPr>
          <p:cNvPr id="5" name="Picture 4">
            <a:extLst>
              <a:ext uri="{FF2B5EF4-FFF2-40B4-BE49-F238E27FC236}">
                <a16:creationId xmlns:a16="http://schemas.microsoft.com/office/drawing/2014/main" id="{1956FFF1-5A29-28A2-A852-DAA58E42B4EE}"/>
              </a:ext>
            </a:extLst>
          </p:cNvPr>
          <p:cNvPicPr>
            <a:picLocks noChangeAspect="1"/>
          </p:cNvPicPr>
          <p:nvPr/>
        </p:nvPicPr>
        <p:blipFill>
          <a:blip r:embed="rId4">
            <a:extLst>
              <a:ext uri="{28A0092B-C50C-407E-A947-70E740481C1C}">
                <a14:useLocalDpi xmlns:a14="http://schemas.microsoft.com/office/drawing/2010/main" val="0"/>
              </a:ext>
            </a:extLst>
          </a:blip>
          <a:srcRect l="22061" r="21437"/>
          <a:stretch>
            <a:fillRect/>
          </a:stretch>
        </p:blipFill>
        <p:spPr>
          <a:xfrm>
            <a:off x="7764236" y="899180"/>
            <a:ext cx="3976008" cy="52777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728231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D33C8-BD59-68D3-8EBB-404B5D57F20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F5CDCF1-0469-11B9-380E-11E59963492A}"/>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4BAF2B56-6217-3430-8DF9-DA63ACA53072}"/>
              </a:ext>
            </a:extLst>
          </p:cNvPr>
          <p:cNvSpPr>
            <a:spLocks noGrp="1"/>
          </p:cNvSpPr>
          <p:nvPr>
            <p:ph type="title"/>
          </p:nvPr>
        </p:nvSpPr>
        <p:spPr/>
        <p:txBody>
          <a:bodyPr/>
          <a:lstStyle/>
          <a:p>
            <a:r>
              <a:rPr lang="en-US" dirty="0">
                <a:latin typeface="TrashHand" panose="00000400000000000000" pitchFamily="2" charset="0"/>
              </a:rPr>
              <a:t>The Things You Need: Costumes</a:t>
            </a:r>
          </a:p>
        </p:txBody>
      </p:sp>
      <p:sp>
        <p:nvSpPr>
          <p:cNvPr id="3" name="Content Placeholder 2">
            <a:extLst>
              <a:ext uri="{FF2B5EF4-FFF2-40B4-BE49-F238E27FC236}">
                <a16:creationId xmlns:a16="http://schemas.microsoft.com/office/drawing/2014/main" id="{0F11685D-5965-726E-A98E-4D1A73AD4141}"/>
              </a:ext>
            </a:extLst>
          </p:cNvPr>
          <p:cNvSpPr>
            <a:spLocks noGrp="1"/>
          </p:cNvSpPr>
          <p:nvPr>
            <p:ph idx="1"/>
          </p:nvPr>
        </p:nvSpPr>
        <p:spPr>
          <a:xfrm>
            <a:off x="838199" y="1825625"/>
            <a:ext cx="5995307" cy="4351338"/>
          </a:xfrm>
        </p:spPr>
        <p:txBody>
          <a:bodyPr>
            <a:normAutofit/>
          </a:bodyPr>
          <a:lstStyle/>
          <a:p>
            <a:r>
              <a:rPr lang="en-US" dirty="0"/>
              <a:t>Each character’s costume for each time it changes.</a:t>
            </a:r>
          </a:p>
          <a:p>
            <a:r>
              <a:rPr lang="en-US" dirty="0"/>
              <a:t>Yes, the costume of them “all geared up to fight the monster” probably counts as a separate costume.</a:t>
            </a:r>
          </a:p>
          <a:p>
            <a:r>
              <a:rPr lang="en-US" dirty="0"/>
              <a:t>If there is a prop that’s always part of a costume, such as a “blaster pistol” or “scary backpack,” might as well keep it with the costume.</a:t>
            </a:r>
          </a:p>
        </p:txBody>
      </p:sp>
      <p:pic>
        <p:nvPicPr>
          <p:cNvPr id="5" name="Picture 4">
            <a:extLst>
              <a:ext uri="{FF2B5EF4-FFF2-40B4-BE49-F238E27FC236}">
                <a16:creationId xmlns:a16="http://schemas.microsoft.com/office/drawing/2014/main" id="{3DDD5BFF-8514-CCE7-EEFC-CA32CAA503A7}"/>
              </a:ext>
            </a:extLst>
          </p:cNvPr>
          <p:cNvPicPr>
            <a:picLocks noChangeAspect="1"/>
          </p:cNvPicPr>
          <p:nvPr/>
        </p:nvPicPr>
        <p:blipFill>
          <a:blip r:embed="rId4">
            <a:extLst>
              <a:ext uri="{28A0092B-C50C-407E-A947-70E740481C1C}">
                <a14:useLocalDpi xmlns:a14="http://schemas.microsoft.com/office/drawing/2010/main" val="0"/>
              </a:ext>
            </a:extLst>
          </a:blip>
          <a:srcRect r="11786"/>
          <a:stretch>
            <a:fillRect/>
          </a:stretch>
        </p:blipFill>
        <p:spPr>
          <a:xfrm>
            <a:off x="7241721" y="800553"/>
            <a:ext cx="3477986" cy="52568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447035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6A636-5F70-550A-7DA5-51D811C7386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84A554D-2153-1839-CAAA-A41BBE5A9F87}"/>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0692C5F8-8680-04A5-DDEC-8868170FF48A}"/>
              </a:ext>
            </a:extLst>
          </p:cNvPr>
          <p:cNvSpPr>
            <a:spLocks noGrp="1"/>
          </p:cNvSpPr>
          <p:nvPr>
            <p:ph type="title"/>
          </p:nvPr>
        </p:nvSpPr>
        <p:spPr/>
        <p:txBody>
          <a:bodyPr/>
          <a:lstStyle/>
          <a:p>
            <a:r>
              <a:rPr lang="en-US" dirty="0">
                <a:latin typeface="TrashHand" panose="00000400000000000000" pitchFamily="2" charset="0"/>
              </a:rPr>
              <a:t>The Places You Need: Locations</a:t>
            </a:r>
          </a:p>
        </p:txBody>
      </p:sp>
      <p:sp>
        <p:nvSpPr>
          <p:cNvPr id="3" name="Content Placeholder 2">
            <a:extLst>
              <a:ext uri="{FF2B5EF4-FFF2-40B4-BE49-F238E27FC236}">
                <a16:creationId xmlns:a16="http://schemas.microsoft.com/office/drawing/2014/main" id="{C19ECBFB-2018-AC5F-5B2A-3E1C21338A71}"/>
              </a:ext>
            </a:extLst>
          </p:cNvPr>
          <p:cNvSpPr>
            <a:spLocks noGrp="1"/>
          </p:cNvSpPr>
          <p:nvPr>
            <p:ph idx="1"/>
          </p:nvPr>
        </p:nvSpPr>
        <p:spPr>
          <a:xfrm>
            <a:off x="838200" y="1825625"/>
            <a:ext cx="3875314" cy="4351338"/>
          </a:xfrm>
        </p:spPr>
        <p:txBody>
          <a:bodyPr/>
          <a:lstStyle/>
          <a:p>
            <a:r>
              <a:rPr lang="en-US" dirty="0"/>
              <a:t>They don’t have to be fancy.</a:t>
            </a:r>
          </a:p>
          <a:p>
            <a:r>
              <a:rPr lang="en-US" dirty="0"/>
              <a:t>The important thing is are they conveying enough information for planning?</a:t>
            </a:r>
          </a:p>
          <a:p>
            <a:r>
              <a:rPr lang="en-US" dirty="0"/>
              <a:t>Pair with layouts to make your plan unbeatable.</a:t>
            </a:r>
          </a:p>
        </p:txBody>
      </p:sp>
      <p:pic>
        <p:nvPicPr>
          <p:cNvPr id="5" name="Picture 4">
            <a:extLst>
              <a:ext uri="{FF2B5EF4-FFF2-40B4-BE49-F238E27FC236}">
                <a16:creationId xmlns:a16="http://schemas.microsoft.com/office/drawing/2014/main" id="{82BF1755-6356-4437-2EF6-457A6E6206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9236" y="1571284"/>
            <a:ext cx="5287122" cy="37154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180204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B35600-982A-B3BA-1ACA-CA5BC7263299}"/>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1F786D74-1FB3-2E34-31D0-AD62C2F4E090}"/>
              </a:ext>
            </a:extLst>
          </p:cNvPr>
          <p:cNvSpPr>
            <a:spLocks noGrp="1"/>
          </p:cNvSpPr>
          <p:nvPr>
            <p:ph type="title"/>
          </p:nvPr>
        </p:nvSpPr>
        <p:spPr/>
        <p:txBody>
          <a:bodyPr/>
          <a:lstStyle/>
          <a:p>
            <a:r>
              <a:rPr lang="en-US" dirty="0">
                <a:latin typeface="TrashHand" panose="00000400000000000000" pitchFamily="2" charset="0"/>
              </a:rPr>
              <a:t>Tools, Gizmos, and Whatchamacallits</a:t>
            </a:r>
          </a:p>
        </p:txBody>
      </p:sp>
      <p:sp>
        <p:nvSpPr>
          <p:cNvPr id="3" name="Content Placeholder 2">
            <a:extLst>
              <a:ext uri="{FF2B5EF4-FFF2-40B4-BE49-F238E27FC236}">
                <a16:creationId xmlns:a16="http://schemas.microsoft.com/office/drawing/2014/main" id="{E7EDD3FE-060A-E484-F311-986AC5550073}"/>
              </a:ext>
            </a:extLst>
          </p:cNvPr>
          <p:cNvSpPr>
            <a:spLocks noGrp="1"/>
          </p:cNvSpPr>
          <p:nvPr>
            <p:ph idx="1"/>
          </p:nvPr>
        </p:nvSpPr>
        <p:spPr/>
        <p:txBody>
          <a:bodyPr>
            <a:normAutofit/>
          </a:bodyPr>
          <a:lstStyle/>
          <a:p>
            <a:r>
              <a:rPr lang="en-US" dirty="0"/>
              <a:t>Camera</a:t>
            </a:r>
          </a:p>
          <a:p>
            <a:r>
              <a:rPr lang="en-US" dirty="0"/>
              <a:t>Microphones</a:t>
            </a:r>
          </a:p>
          <a:p>
            <a:r>
              <a:rPr lang="en-US" dirty="0"/>
              <a:t>Tripod</a:t>
            </a:r>
          </a:p>
          <a:p>
            <a:r>
              <a:rPr lang="en-US" dirty="0"/>
              <a:t>Lights</a:t>
            </a:r>
          </a:p>
          <a:p>
            <a:r>
              <a:rPr lang="en-US" dirty="0"/>
              <a:t>Props</a:t>
            </a:r>
          </a:p>
          <a:p>
            <a:r>
              <a:rPr lang="en-US" dirty="0"/>
              <a:t>Location</a:t>
            </a:r>
          </a:p>
        </p:txBody>
      </p:sp>
    </p:spTree>
    <p:extLst>
      <p:ext uri="{BB962C8B-B14F-4D97-AF65-F5344CB8AC3E}">
        <p14:creationId xmlns:p14="http://schemas.microsoft.com/office/powerpoint/2010/main" val="22428928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D6F63-AA1E-CE47-1CEA-3522B141248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A30EACF-606E-91CB-B280-B1FB7CED1613}"/>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C1EB8954-7E76-2715-8328-3F3EBA48474E}"/>
              </a:ext>
            </a:extLst>
          </p:cNvPr>
          <p:cNvSpPr>
            <a:spLocks noGrp="1"/>
          </p:cNvSpPr>
          <p:nvPr>
            <p:ph type="title"/>
          </p:nvPr>
        </p:nvSpPr>
        <p:spPr/>
        <p:txBody>
          <a:bodyPr/>
          <a:lstStyle/>
          <a:p>
            <a:r>
              <a:rPr lang="en-US" dirty="0">
                <a:latin typeface="TrashHand" panose="00000400000000000000" pitchFamily="2" charset="0"/>
              </a:rPr>
              <a:t>The Places You Need: Storage</a:t>
            </a:r>
          </a:p>
        </p:txBody>
      </p:sp>
      <p:sp>
        <p:nvSpPr>
          <p:cNvPr id="3" name="Content Placeholder 2">
            <a:extLst>
              <a:ext uri="{FF2B5EF4-FFF2-40B4-BE49-F238E27FC236}">
                <a16:creationId xmlns:a16="http://schemas.microsoft.com/office/drawing/2014/main" id="{939392AE-14DA-D8B2-D745-B40A36DD4518}"/>
              </a:ext>
            </a:extLst>
          </p:cNvPr>
          <p:cNvSpPr>
            <a:spLocks noGrp="1"/>
          </p:cNvSpPr>
          <p:nvPr>
            <p:ph idx="1"/>
          </p:nvPr>
        </p:nvSpPr>
        <p:spPr>
          <a:xfrm>
            <a:off x="424545" y="1825625"/>
            <a:ext cx="4056287" cy="4351338"/>
          </a:xfrm>
        </p:spPr>
        <p:txBody>
          <a:bodyPr/>
          <a:lstStyle/>
          <a:p>
            <a:r>
              <a:rPr lang="en-US" dirty="0"/>
              <a:t>Long-term for bigger productions.</a:t>
            </a:r>
          </a:p>
          <a:p>
            <a:r>
              <a:rPr lang="en-US" dirty="0"/>
              <a:t>Keep things organized and findable.</a:t>
            </a:r>
          </a:p>
          <a:p>
            <a:r>
              <a:rPr lang="en-US" dirty="0"/>
              <a:t>Be wary of “store it in my garage” solutions if you don’t know those folks really well.</a:t>
            </a:r>
          </a:p>
        </p:txBody>
      </p:sp>
      <p:pic>
        <p:nvPicPr>
          <p:cNvPr id="5" name="Picture 4">
            <a:extLst>
              <a:ext uri="{FF2B5EF4-FFF2-40B4-BE49-F238E27FC236}">
                <a16:creationId xmlns:a16="http://schemas.microsoft.com/office/drawing/2014/main" id="{C20EFEFB-41C3-58C4-0C9C-B94449AF12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0748" y="1208995"/>
            <a:ext cx="5766707" cy="38444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B26AE052-AA3A-5142-A84E-D2067888E7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7309" y="2055813"/>
            <a:ext cx="1888731" cy="45475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545816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5C137-93FE-810C-EA2C-073BE62B40F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9516ED3-BE76-FCD8-03A5-9D55CA1121FB}"/>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0DB8138C-1D84-67BE-8BBB-27D8EC3B0DF1}"/>
              </a:ext>
            </a:extLst>
          </p:cNvPr>
          <p:cNvSpPr>
            <a:spLocks noGrp="1"/>
          </p:cNvSpPr>
          <p:nvPr>
            <p:ph type="title"/>
          </p:nvPr>
        </p:nvSpPr>
        <p:spPr/>
        <p:txBody>
          <a:bodyPr/>
          <a:lstStyle/>
          <a:p>
            <a:r>
              <a:rPr lang="en-US" dirty="0">
                <a:latin typeface="TrashHand" panose="00000400000000000000" pitchFamily="2" charset="0"/>
              </a:rPr>
              <a:t>The Places You Need: Facilities</a:t>
            </a:r>
          </a:p>
        </p:txBody>
      </p:sp>
      <p:sp>
        <p:nvSpPr>
          <p:cNvPr id="3" name="Content Placeholder 2">
            <a:extLst>
              <a:ext uri="{FF2B5EF4-FFF2-40B4-BE49-F238E27FC236}">
                <a16:creationId xmlns:a16="http://schemas.microsoft.com/office/drawing/2014/main" id="{FE726001-5562-66F8-D26E-BB9CBBC52367}"/>
              </a:ext>
            </a:extLst>
          </p:cNvPr>
          <p:cNvSpPr>
            <a:spLocks noGrp="1"/>
          </p:cNvSpPr>
          <p:nvPr>
            <p:ph idx="1"/>
          </p:nvPr>
        </p:nvSpPr>
        <p:spPr>
          <a:xfrm>
            <a:off x="838200" y="1825625"/>
            <a:ext cx="3875314" cy="4351338"/>
          </a:xfrm>
        </p:spPr>
        <p:txBody>
          <a:bodyPr/>
          <a:lstStyle/>
          <a:p>
            <a:r>
              <a:rPr lang="en-US" dirty="0"/>
              <a:t>Craft Services (always!)</a:t>
            </a:r>
          </a:p>
          <a:p>
            <a:r>
              <a:rPr lang="en-US" dirty="0"/>
              <a:t>First aid</a:t>
            </a:r>
          </a:p>
          <a:p>
            <a:r>
              <a:rPr lang="en-US" dirty="0"/>
              <a:t>Makeup</a:t>
            </a:r>
          </a:p>
          <a:p>
            <a:r>
              <a:rPr lang="en-US" dirty="0"/>
              <a:t>Costuming</a:t>
            </a:r>
          </a:p>
          <a:p>
            <a:r>
              <a:rPr lang="en-US" dirty="0"/>
              <a:t>“Workshop”</a:t>
            </a:r>
          </a:p>
          <a:p>
            <a:r>
              <a:rPr lang="en-US" dirty="0"/>
              <a:t>Chill spaces</a:t>
            </a:r>
          </a:p>
        </p:txBody>
      </p:sp>
      <p:pic>
        <p:nvPicPr>
          <p:cNvPr id="5" name="Picture 4">
            <a:extLst>
              <a:ext uri="{FF2B5EF4-FFF2-40B4-BE49-F238E27FC236}">
                <a16:creationId xmlns:a16="http://schemas.microsoft.com/office/drawing/2014/main" id="{5B812E7C-5FA0-2BA4-6E3A-8A02E28FC2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6614" y="1620044"/>
            <a:ext cx="6350000" cy="4762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076898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F63A3-CDC0-8FD1-4F96-09561231FE06}"/>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22C99DC-BCA0-8692-7AE7-ECBE0466C8AB}"/>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7727447A-7919-10A8-D87C-CC0FE34BDA82}"/>
              </a:ext>
            </a:extLst>
          </p:cNvPr>
          <p:cNvSpPr>
            <a:spLocks noGrp="1"/>
          </p:cNvSpPr>
          <p:nvPr>
            <p:ph type="title"/>
          </p:nvPr>
        </p:nvSpPr>
        <p:spPr/>
        <p:txBody>
          <a:bodyPr/>
          <a:lstStyle/>
          <a:p>
            <a:r>
              <a:rPr lang="en-US" dirty="0">
                <a:latin typeface="TrashHand" panose="00000400000000000000" pitchFamily="2" charset="0"/>
              </a:rPr>
              <a:t>The People You Need: Cast</a:t>
            </a:r>
          </a:p>
        </p:txBody>
      </p:sp>
      <p:sp>
        <p:nvSpPr>
          <p:cNvPr id="3" name="Content Placeholder 2">
            <a:extLst>
              <a:ext uri="{FF2B5EF4-FFF2-40B4-BE49-F238E27FC236}">
                <a16:creationId xmlns:a16="http://schemas.microsoft.com/office/drawing/2014/main" id="{9EAF1570-DA0E-7AC6-853A-EA35CB3CF6FD}"/>
              </a:ext>
            </a:extLst>
          </p:cNvPr>
          <p:cNvSpPr>
            <a:spLocks noGrp="1"/>
          </p:cNvSpPr>
          <p:nvPr>
            <p:ph idx="1"/>
          </p:nvPr>
        </p:nvSpPr>
        <p:spPr>
          <a:xfrm>
            <a:off x="838200" y="1825625"/>
            <a:ext cx="5734050" cy="4351338"/>
          </a:xfrm>
        </p:spPr>
        <p:txBody>
          <a:bodyPr/>
          <a:lstStyle/>
          <a:p>
            <a:r>
              <a:rPr lang="en-US" dirty="0"/>
              <a:t>Name, address, phone number, email.</a:t>
            </a:r>
          </a:p>
          <a:p>
            <a:r>
              <a:rPr lang="en-US" dirty="0"/>
              <a:t>Backup contact.</a:t>
            </a:r>
          </a:p>
          <a:p>
            <a:r>
              <a:rPr lang="en-US" dirty="0"/>
              <a:t>Known places where they might hide if stressed.</a:t>
            </a:r>
          </a:p>
        </p:txBody>
      </p:sp>
      <p:pic>
        <p:nvPicPr>
          <p:cNvPr id="5" name="Picture 4">
            <a:extLst>
              <a:ext uri="{FF2B5EF4-FFF2-40B4-BE49-F238E27FC236}">
                <a16:creationId xmlns:a16="http://schemas.microsoft.com/office/drawing/2014/main" id="{EFE81BD9-EC92-C75A-4E6C-21F7F14319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5745" y="842622"/>
            <a:ext cx="3878140" cy="51727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405949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CF12A-5322-2B03-46C2-B8A31F8442F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339F7C7-0888-603D-0771-AE8A924BB638}"/>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8C21BA80-7562-7813-B64E-D02B579F9ADB}"/>
              </a:ext>
            </a:extLst>
          </p:cNvPr>
          <p:cNvSpPr>
            <a:spLocks noGrp="1"/>
          </p:cNvSpPr>
          <p:nvPr>
            <p:ph type="title"/>
          </p:nvPr>
        </p:nvSpPr>
        <p:spPr/>
        <p:txBody>
          <a:bodyPr/>
          <a:lstStyle/>
          <a:p>
            <a:r>
              <a:rPr lang="en-US" dirty="0">
                <a:latin typeface="TrashHand" panose="00000400000000000000" pitchFamily="2" charset="0"/>
              </a:rPr>
              <a:t>The People You Need: Crew</a:t>
            </a:r>
          </a:p>
        </p:txBody>
      </p:sp>
      <p:sp>
        <p:nvSpPr>
          <p:cNvPr id="3" name="Content Placeholder 2">
            <a:extLst>
              <a:ext uri="{FF2B5EF4-FFF2-40B4-BE49-F238E27FC236}">
                <a16:creationId xmlns:a16="http://schemas.microsoft.com/office/drawing/2014/main" id="{BC8982D8-5976-5196-239B-A06E98D534B4}"/>
              </a:ext>
            </a:extLst>
          </p:cNvPr>
          <p:cNvSpPr>
            <a:spLocks noGrp="1"/>
          </p:cNvSpPr>
          <p:nvPr>
            <p:ph idx="1"/>
          </p:nvPr>
        </p:nvSpPr>
        <p:spPr>
          <a:xfrm>
            <a:off x="838200" y="1825625"/>
            <a:ext cx="3875314" cy="4828268"/>
          </a:xfrm>
        </p:spPr>
        <p:txBody>
          <a:bodyPr>
            <a:normAutofit/>
          </a:bodyPr>
          <a:lstStyle/>
          <a:p>
            <a:r>
              <a:rPr lang="en-US" dirty="0"/>
              <a:t>Only two of these were actors, the rest included two Producers, a Second AD, a Cinematographer, a props master, and a Director. Makeup and Craft Services were not in the picture, but that was three more people.</a:t>
            </a:r>
          </a:p>
        </p:txBody>
      </p:sp>
      <p:pic>
        <p:nvPicPr>
          <p:cNvPr id="5" name="Picture 4">
            <a:extLst>
              <a:ext uri="{FF2B5EF4-FFF2-40B4-BE49-F238E27FC236}">
                <a16:creationId xmlns:a16="http://schemas.microsoft.com/office/drawing/2014/main" id="{C95574DE-74C3-2F67-936A-3C9FD202F0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1085" y="1773918"/>
            <a:ext cx="6291943" cy="47189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052940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72E4E-63D1-AAA0-68C1-A9F292645DB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2EA4BAA-BF7C-A8B4-D1B5-FC1FBBE1D061}"/>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1737378E-7C49-7C99-C51D-A50BEA3CC597}"/>
              </a:ext>
            </a:extLst>
          </p:cNvPr>
          <p:cNvSpPr>
            <a:spLocks noGrp="1"/>
          </p:cNvSpPr>
          <p:nvPr>
            <p:ph type="title"/>
          </p:nvPr>
        </p:nvSpPr>
        <p:spPr/>
        <p:txBody>
          <a:bodyPr/>
          <a:lstStyle/>
          <a:p>
            <a:r>
              <a:rPr lang="en-US" dirty="0">
                <a:latin typeface="TrashHand" panose="00000400000000000000" pitchFamily="2" charset="0"/>
              </a:rPr>
              <a:t>The Shots You Need: Storyboards</a:t>
            </a:r>
          </a:p>
        </p:txBody>
      </p:sp>
      <p:sp>
        <p:nvSpPr>
          <p:cNvPr id="3" name="Content Placeholder 2">
            <a:extLst>
              <a:ext uri="{FF2B5EF4-FFF2-40B4-BE49-F238E27FC236}">
                <a16:creationId xmlns:a16="http://schemas.microsoft.com/office/drawing/2014/main" id="{F67EB847-2C5E-AB8D-BC47-BCFE90C6ADC1}"/>
              </a:ext>
            </a:extLst>
          </p:cNvPr>
          <p:cNvSpPr>
            <a:spLocks noGrp="1"/>
          </p:cNvSpPr>
          <p:nvPr>
            <p:ph idx="1"/>
          </p:nvPr>
        </p:nvSpPr>
        <p:spPr>
          <a:xfrm>
            <a:off x="838200" y="1825625"/>
            <a:ext cx="3875314" cy="4351338"/>
          </a:xfrm>
        </p:spPr>
        <p:txBody>
          <a:bodyPr/>
          <a:lstStyle/>
          <a:p>
            <a:r>
              <a:rPr lang="en-US" dirty="0"/>
              <a:t>They don’t have to be fancy.</a:t>
            </a:r>
          </a:p>
          <a:p>
            <a:r>
              <a:rPr lang="en-US" dirty="0"/>
              <a:t>The important thing is are they conveying enough information for planning?</a:t>
            </a:r>
          </a:p>
          <a:p>
            <a:r>
              <a:rPr lang="en-US" dirty="0"/>
              <a:t>Pair with layouts and your </a:t>
            </a:r>
            <a:r>
              <a:rPr lang="en-US" dirty="0" err="1"/>
              <a:t>shotlist</a:t>
            </a:r>
            <a:r>
              <a:rPr lang="en-US" dirty="0"/>
              <a:t> to make your plan unbeatable.</a:t>
            </a:r>
          </a:p>
        </p:txBody>
      </p:sp>
      <p:pic>
        <p:nvPicPr>
          <p:cNvPr id="5" name="Picture 4">
            <a:extLst>
              <a:ext uri="{FF2B5EF4-FFF2-40B4-BE49-F238E27FC236}">
                <a16:creationId xmlns:a16="http://schemas.microsoft.com/office/drawing/2014/main" id="{2FC29758-F7FE-FB08-014B-F4EA5B5063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0084" y="1491343"/>
            <a:ext cx="6605003" cy="48639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73792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2AFC6-839A-860D-16A1-B0D6928F0D9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BC38F77-017F-7100-73F3-AE2CA37DE1FC}"/>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473379AF-202E-89C6-A7F9-394421233DBC}"/>
              </a:ext>
            </a:extLst>
          </p:cNvPr>
          <p:cNvSpPr>
            <a:spLocks noGrp="1"/>
          </p:cNvSpPr>
          <p:nvPr>
            <p:ph type="title"/>
          </p:nvPr>
        </p:nvSpPr>
        <p:spPr/>
        <p:txBody>
          <a:bodyPr/>
          <a:lstStyle/>
          <a:p>
            <a:r>
              <a:rPr lang="en-US" dirty="0">
                <a:latin typeface="TrashHand" panose="00000400000000000000" pitchFamily="2" charset="0"/>
              </a:rPr>
              <a:t>The Shots You Need: Layouts</a:t>
            </a:r>
          </a:p>
        </p:txBody>
      </p:sp>
      <p:sp>
        <p:nvSpPr>
          <p:cNvPr id="7" name="Content Placeholder 2">
            <a:extLst>
              <a:ext uri="{FF2B5EF4-FFF2-40B4-BE49-F238E27FC236}">
                <a16:creationId xmlns:a16="http://schemas.microsoft.com/office/drawing/2014/main" id="{90DB42E0-43AD-1CAE-CC74-D0CE88E30236}"/>
              </a:ext>
            </a:extLst>
          </p:cNvPr>
          <p:cNvSpPr>
            <a:spLocks noGrp="1"/>
          </p:cNvSpPr>
          <p:nvPr>
            <p:ph idx="1"/>
          </p:nvPr>
        </p:nvSpPr>
        <p:spPr>
          <a:xfrm>
            <a:off x="962025" y="2273300"/>
            <a:ext cx="4996543" cy="4351338"/>
          </a:xfrm>
        </p:spPr>
        <p:txBody>
          <a:bodyPr/>
          <a:lstStyle/>
          <a:p>
            <a:r>
              <a:rPr lang="en-US" dirty="0"/>
              <a:t>Pair with storyboards and a shot list.</a:t>
            </a:r>
          </a:p>
          <a:p>
            <a:r>
              <a:rPr lang="en-US" dirty="0"/>
              <a:t>A “bird’s eye” view.</a:t>
            </a:r>
          </a:p>
          <a:p>
            <a:r>
              <a:rPr lang="en-US" dirty="0"/>
              <a:t>Identify different setups, so that all crew can move quickly into places.</a:t>
            </a:r>
          </a:p>
          <a:p>
            <a:r>
              <a:rPr lang="en-US" dirty="0"/>
              <a:t>One of the most common failure points in planning, and also one of the most effective.</a:t>
            </a:r>
          </a:p>
        </p:txBody>
      </p:sp>
      <p:pic>
        <p:nvPicPr>
          <p:cNvPr id="8" name="Picture 7">
            <a:extLst>
              <a:ext uri="{FF2B5EF4-FFF2-40B4-BE49-F238E27FC236}">
                <a16:creationId xmlns:a16="http://schemas.microsoft.com/office/drawing/2014/main" id="{D0F1FF72-B82F-804D-E9DE-08719794A1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6040" y="1128712"/>
            <a:ext cx="5495926" cy="54959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781962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F31FE-4DE7-E1AE-46D8-93EBA9A9490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62079D0-D77F-5022-3474-C69F2D398399}"/>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B3C88847-59DD-B022-81A9-87B2F10CDA2F}"/>
              </a:ext>
            </a:extLst>
          </p:cNvPr>
          <p:cNvSpPr>
            <a:spLocks noGrp="1"/>
          </p:cNvSpPr>
          <p:nvPr>
            <p:ph type="title"/>
          </p:nvPr>
        </p:nvSpPr>
        <p:spPr/>
        <p:txBody>
          <a:bodyPr/>
          <a:lstStyle/>
          <a:p>
            <a:r>
              <a:rPr lang="en-US" dirty="0">
                <a:latin typeface="TrashHand" panose="00000400000000000000" pitchFamily="2" charset="0"/>
              </a:rPr>
              <a:t>The Shots You Need: “The Line”</a:t>
            </a:r>
          </a:p>
        </p:txBody>
      </p:sp>
      <p:sp>
        <p:nvSpPr>
          <p:cNvPr id="3" name="Content Placeholder 2">
            <a:extLst>
              <a:ext uri="{FF2B5EF4-FFF2-40B4-BE49-F238E27FC236}">
                <a16:creationId xmlns:a16="http://schemas.microsoft.com/office/drawing/2014/main" id="{230B0DFE-59CD-7FAE-EDFB-06D85A69E86B}"/>
              </a:ext>
            </a:extLst>
          </p:cNvPr>
          <p:cNvSpPr>
            <a:spLocks noGrp="1"/>
          </p:cNvSpPr>
          <p:nvPr>
            <p:ph idx="1"/>
          </p:nvPr>
        </p:nvSpPr>
        <p:spPr>
          <a:xfrm>
            <a:off x="838200" y="1825625"/>
            <a:ext cx="3875314" cy="4351338"/>
          </a:xfrm>
        </p:spPr>
        <p:txBody>
          <a:bodyPr/>
          <a:lstStyle/>
          <a:p>
            <a:r>
              <a:rPr lang="en-US" dirty="0"/>
              <a:t>The Line is at its simplest a mostly straight line.</a:t>
            </a:r>
          </a:p>
          <a:p>
            <a:r>
              <a:rPr lang="en-US" dirty="0"/>
              <a:t>The Line can move, but when it moves, the audience must be “brought along with it” on screen.</a:t>
            </a:r>
          </a:p>
          <a:p>
            <a:r>
              <a:rPr lang="en-US" dirty="0"/>
              <a:t>The line can be different shapes.</a:t>
            </a:r>
          </a:p>
        </p:txBody>
      </p:sp>
      <p:pic>
        <p:nvPicPr>
          <p:cNvPr id="5" name="Picture 4">
            <a:extLst>
              <a:ext uri="{FF2B5EF4-FFF2-40B4-BE49-F238E27FC236}">
                <a16:creationId xmlns:a16="http://schemas.microsoft.com/office/drawing/2014/main" id="{D2D1C4F1-AE70-12CB-ED5F-8B4FD52156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1125" y="1485900"/>
            <a:ext cx="6613431" cy="42157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449194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C0C41-E5ED-8BB5-2321-9B3D2B72302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B28CAFA-914D-D590-2DB6-8126B9DB7F07}"/>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5186DE5F-87B2-49F7-C727-940DB45FBC24}"/>
              </a:ext>
            </a:extLst>
          </p:cNvPr>
          <p:cNvSpPr>
            <a:spLocks noGrp="1"/>
          </p:cNvSpPr>
          <p:nvPr>
            <p:ph type="title"/>
          </p:nvPr>
        </p:nvSpPr>
        <p:spPr/>
        <p:txBody>
          <a:bodyPr/>
          <a:lstStyle/>
          <a:p>
            <a:r>
              <a:rPr lang="en-US" dirty="0">
                <a:latin typeface="TrashHand" panose="00000400000000000000" pitchFamily="2" charset="0"/>
              </a:rPr>
              <a:t>The Shots You Need: “The Line,” now in Z dimension!</a:t>
            </a:r>
          </a:p>
        </p:txBody>
      </p:sp>
      <p:sp>
        <p:nvSpPr>
          <p:cNvPr id="3" name="Content Placeholder 2">
            <a:extLst>
              <a:ext uri="{FF2B5EF4-FFF2-40B4-BE49-F238E27FC236}">
                <a16:creationId xmlns:a16="http://schemas.microsoft.com/office/drawing/2014/main" id="{94331B89-5326-58F5-8CFF-22135981A056}"/>
              </a:ext>
            </a:extLst>
          </p:cNvPr>
          <p:cNvSpPr>
            <a:spLocks noGrp="1"/>
          </p:cNvSpPr>
          <p:nvPr>
            <p:ph idx="1"/>
          </p:nvPr>
        </p:nvSpPr>
        <p:spPr>
          <a:xfrm>
            <a:off x="838200" y="1825625"/>
            <a:ext cx="3875314" cy="4351338"/>
          </a:xfrm>
        </p:spPr>
        <p:txBody>
          <a:bodyPr/>
          <a:lstStyle/>
          <a:p>
            <a:r>
              <a:rPr lang="en-US" dirty="0"/>
              <a:t>The Line is a kind of ring above the heads.</a:t>
            </a:r>
          </a:p>
          <a:p>
            <a:r>
              <a:rPr lang="en-US" dirty="0"/>
              <a:t>Cameras are angled such their frame never crosses the line.</a:t>
            </a:r>
          </a:p>
          <a:p>
            <a:r>
              <a:rPr lang="en-US" dirty="0"/>
              <a:t>Camera can be rotated around the table on a dolly or by hand.</a:t>
            </a:r>
          </a:p>
          <a:p>
            <a:r>
              <a:rPr lang="en-US" dirty="0"/>
              <a:t>Very dramatic.</a:t>
            </a:r>
          </a:p>
        </p:txBody>
      </p:sp>
      <p:pic>
        <p:nvPicPr>
          <p:cNvPr id="9" name="Picture 8">
            <a:extLst>
              <a:ext uri="{FF2B5EF4-FFF2-40B4-BE49-F238E27FC236}">
                <a16:creationId xmlns:a16="http://schemas.microsoft.com/office/drawing/2014/main" id="{33B8CB97-143D-7938-14E6-0C5365927E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3168" y="1537161"/>
            <a:ext cx="6571020" cy="49282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CB40D9A7-AF10-8E02-E6AA-F2B3A1F454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3514" y="1384760"/>
            <a:ext cx="7365759" cy="52330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1339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CA5CD-0325-354B-6C33-D6D9B27F219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E74B657-5AE5-C827-BA59-8AD958ABD892}"/>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E81CA173-0F60-07E7-4BC6-28D0F627374D}"/>
              </a:ext>
            </a:extLst>
          </p:cNvPr>
          <p:cNvSpPr>
            <a:spLocks noGrp="1"/>
          </p:cNvSpPr>
          <p:nvPr>
            <p:ph type="title"/>
          </p:nvPr>
        </p:nvSpPr>
        <p:spPr/>
        <p:txBody>
          <a:bodyPr/>
          <a:lstStyle/>
          <a:p>
            <a:r>
              <a:rPr lang="en-US" dirty="0">
                <a:latin typeface="TrashHand" panose="00000400000000000000" pitchFamily="2" charset="0"/>
              </a:rPr>
              <a:t>The Shots You Need: Basic three-camera layout</a:t>
            </a:r>
          </a:p>
        </p:txBody>
      </p:sp>
      <p:sp>
        <p:nvSpPr>
          <p:cNvPr id="3" name="Content Placeholder 2">
            <a:extLst>
              <a:ext uri="{FF2B5EF4-FFF2-40B4-BE49-F238E27FC236}">
                <a16:creationId xmlns:a16="http://schemas.microsoft.com/office/drawing/2014/main" id="{2D246539-A5B2-0A0A-39C8-600CE00FB642}"/>
              </a:ext>
            </a:extLst>
          </p:cNvPr>
          <p:cNvSpPr>
            <a:spLocks noGrp="1"/>
          </p:cNvSpPr>
          <p:nvPr>
            <p:ph idx="1"/>
          </p:nvPr>
        </p:nvSpPr>
        <p:spPr>
          <a:xfrm>
            <a:off x="838200" y="1825625"/>
            <a:ext cx="3875314" cy="4351338"/>
          </a:xfrm>
        </p:spPr>
        <p:txBody>
          <a:bodyPr>
            <a:normAutofit/>
          </a:bodyPr>
          <a:lstStyle/>
          <a:p>
            <a:r>
              <a:rPr lang="en-US" dirty="0"/>
              <a:t>Generally filmed one angle at a time, but if you’re in a hurry or otherwise time-constrained, you can set up three cameras.</a:t>
            </a:r>
          </a:p>
          <a:p>
            <a:r>
              <a:rPr lang="en-US" dirty="0"/>
              <a:t>Still not crossing the line!</a:t>
            </a:r>
          </a:p>
        </p:txBody>
      </p:sp>
      <p:pic>
        <p:nvPicPr>
          <p:cNvPr id="5" name="Picture 4">
            <a:extLst>
              <a:ext uri="{FF2B5EF4-FFF2-40B4-BE49-F238E27FC236}">
                <a16:creationId xmlns:a16="http://schemas.microsoft.com/office/drawing/2014/main" id="{F5DE3B3D-40BB-5A87-A3FC-A73391A5B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5861" y="3105149"/>
            <a:ext cx="7316113" cy="35052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228111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00586-509D-BD08-68EE-18578A4478A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651B3C1-165D-3465-5637-08EDF0637E77}"/>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9C1F5F79-9294-CE75-4A38-18D1A8C3708F}"/>
              </a:ext>
            </a:extLst>
          </p:cNvPr>
          <p:cNvSpPr>
            <a:spLocks noGrp="1"/>
          </p:cNvSpPr>
          <p:nvPr>
            <p:ph type="title"/>
          </p:nvPr>
        </p:nvSpPr>
        <p:spPr/>
        <p:txBody>
          <a:bodyPr/>
          <a:lstStyle/>
          <a:p>
            <a:r>
              <a:rPr lang="en-US" dirty="0">
                <a:latin typeface="TrashHand" panose="00000400000000000000" pitchFamily="2" charset="0"/>
              </a:rPr>
              <a:t>The Shots You Need: </a:t>
            </a:r>
            <a:r>
              <a:rPr lang="en-US" dirty="0" err="1">
                <a:latin typeface="TrashHand" panose="00000400000000000000" pitchFamily="2" charset="0"/>
              </a:rPr>
              <a:t>Shotlist</a:t>
            </a:r>
            <a:endParaRPr lang="en-US" dirty="0">
              <a:latin typeface="TrashHand" panose="00000400000000000000" pitchFamily="2" charset="0"/>
            </a:endParaRPr>
          </a:p>
        </p:txBody>
      </p:sp>
      <p:sp>
        <p:nvSpPr>
          <p:cNvPr id="3" name="Content Placeholder 2">
            <a:extLst>
              <a:ext uri="{FF2B5EF4-FFF2-40B4-BE49-F238E27FC236}">
                <a16:creationId xmlns:a16="http://schemas.microsoft.com/office/drawing/2014/main" id="{FB39B08C-01EE-04FC-367C-E2A4123A596A}"/>
              </a:ext>
            </a:extLst>
          </p:cNvPr>
          <p:cNvSpPr>
            <a:spLocks noGrp="1"/>
          </p:cNvSpPr>
          <p:nvPr>
            <p:ph idx="1"/>
          </p:nvPr>
        </p:nvSpPr>
        <p:spPr>
          <a:xfrm>
            <a:off x="838199" y="1825625"/>
            <a:ext cx="6294121" cy="4351338"/>
          </a:xfrm>
        </p:spPr>
        <p:txBody>
          <a:bodyPr>
            <a:normAutofit/>
          </a:bodyPr>
          <a:lstStyle/>
          <a:p>
            <a:r>
              <a:rPr lang="en-US" dirty="0"/>
              <a:t>The </a:t>
            </a:r>
            <a:r>
              <a:rPr lang="en-US" dirty="0" err="1"/>
              <a:t>shotlist</a:t>
            </a:r>
            <a:r>
              <a:rPr lang="en-US" dirty="0"/>
              <a:t> typically refers to a specific storyboard, but doesn’t have to.</a:t>
            </a:r>
          </a:p>
          <a:p>
            <a:r>
              <a:rPr lang="en-US" dirty="0"/>
              <a:t>The </a:t>
            </a:r>
            <a:r>
              <a:rPr lang="en-US" dirty="0" err="1"/>
              <a:t>shotlist</a:t>
            </a:r>
            <a:r>
              <a:rPr lang="en-US" dirty="0"/>
              <a:t> is usually the ultimate authority on What We Plan To Shoot Next, and that informs the rest of the crew on lighting and setup.</a:t>
            </a:r>
          </a:p>
        </p:txBody>
      </p:sp>
      <p:pic>
        <p:nvPicPr>
          <p:cNvPr id="5" name="Picture 4">
            <a:extLst>
              <a:ext uri="{FF2B5EF4-FFF2-40B4-BE49-F238E27FC236}">
                <a16:creationId xmlns:a16="http://schemas.microsoft.com/office/drawing/2014/main" id="{1158A220-F2B1-58F9-7ABA-D44009F6D257}"/>
              </a:ext>
            </a:extLst>
          </p:cNvPr>
          <p:cNvPicPr>
            <a:picLocks noChangeAspect="1"/>
          </p:cNvPicPr>
          <p:nvPr/>
        </p:nvPicPr>
        <p:blipFill>
          <a:blip r:embed="rId4">
            <a:extLst>
              <a:ext uri="{28A0092B-C50C-407E-A947-70E740481C1C}">
                <a14:useLocalDpi xmlns:a14="http://schemas.microsoft.com/office/drawing/2010/main" val="0"/>
              </a:ext>
            </a:extLst>
          </a:blip>
          <a:srcRect l="69330" t="41667" r="2646" b="3472"/>
          <a:stretch>
            <a:fillRect/>
          </a:stretch>
        </p:blipFill>
        <p:spPr>
          <a:xfrm>
            <a:off x="8096250" y="1049655"/>
            <a:ext cx="3771901" cy="54375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29039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8402E4B-08F9-43D9-D868-FBCE22059EC5}"/>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A6DBE712-F68B-1121-DE4A-69B77DC2827F}"/>
              </a:ext>
            </a:extLst>
          </p:cNvPr>
          <p:cNvSpPr>
            <a:spLocks noGrp="1"/>
          </p:cNvSpPr>
          <p:nvPr>
            <p:ph type="title"/>
          </p:nvPr>
        </p:nvSpPr>
        <p:spPr/>
        <p:txBody>
          <a:bodyPr/>
          <a:lstStyle/>
          <a:p>
            <a:r>
              <a:rPr lang="en-US" dirty="0">
                <a:latin typeface="TrashHand" panose="00000400000000000000" pitchFamily="2" charset="0"/>
              </a:rPr>
              <a:t>Camera</a:t>
            </a:r>
          </a:p>
        </p:txBody>
      </p:sp>
      <p:sp>
        <p:nvSpPr>
          <p:cNvPr id="3" name="Content Placeholder 2">
            <a:extLst>
              <a:ext uri="{FF2B5EF4-FFF2-40B4-BE49-F238E27FC236}">
                <a16:creationId xmlns:a16="http://schemas.microsoft.com/office/drawing/2014/main" id="{FEB0B4ED-3E5B-DA4A-5D2F-2AE8D7462ACC}"/>
              </a:ext>
            </a:extLst>
          </p:cNvPr>
          <p:cNvSpPr>
            <a:spLocks noGrp="1"/>
          </p:cNvSpPr>
          <p:nvPr>
            <p:ph idx="1"/>
          </p:nvPr>
        </p:nvSpPr>
        <p:spPr>
          <a:xfrm>
            <a:off x="838200" y="1825625"/>
            <a:ext cx="7053943" cy="4351338"/>
          </a:xfrm>
        </p:spPr>
        <p:txBody>
          <a:bodyPr/>
          <a:lstStyle/>
          <a:p>
            <a:r>
              <a:rPr lang="en-US" dirty="0"/>
              <a:t>Digital (unless you have tons o’ cash </a:t>
            </a:r>
            <a:r>
              <a:rPr lang="en-US" dirty="0" err="1"/>
              <a:t>layin</a:t>
            </a:r>
            <a:r>
              <a:rPr lang="en-US" dirty="0"/>
              <a:t>’ around for film)</a:t>
            </a:r>
          </a:p>
          <a:p>
            <a:r>
              <a:rPr lang="en-US" dirty="0"/>
              <a:t>Microphone input(s)</a:t>
            </a:r>
          </a:p>
          <a:p>
            <a:r>
              <a:rPr lang="en-US" dirty="0"/>
              <a:t>Headphone jack</a:t>
            </a:r>
          </a:p>
          <a:p>
            <a:r>
              <a:rPr lang="en-US" dirty="0"/>
              <a:t>Digital output or card/chip</a:t>
            </a:r>
          </a:p>
          <a:p>
            <a:r>
              <a:rPr lang="en-US" dirty="0"/>
              <a:t>Borrowed is a great price!</a:t>
            </a:r>
          </a:p>
          <a:p>
            <a:r>
              <a:rPr lang="en-US" dirty="0"/>
              <a:t>What about your iPhone?</a:t>
            </a:r>
          </a:p>
        </p:txBody>
      </p:sp>
      <p:pic>
        <p:nvPicPr>
          <p:cNvPr id="6" name="Picture 5">
            <a:extLst>
              <a:ext uri="{FF2B5EF4-FFF2-40B4-BE49-F238E27FC236}">
                <a16:creationId xmlns:a16="http://schemas.microsoft.com/office/drawing/2014/main" id="{BD25B17A-667E-EC65-3DBB-BA1B6F8417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81794" y="417433"/>
            <a:ext cx="3489960" cy="52197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FA4E857B-8669-0919-CE11-514D6F3C0A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1599" y="3910804"/>
            <a:ext cx="3932011" cy="26992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77234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40F2E-D4FF-63E8-30C5-08E1F0B0E9E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80DD99D-426B-7D87-65DC-FB6B69CD74CD}"/>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DE7B018E-BC49-EBC5-5BAE-51A0F2457D35}"/>
              </a:ext>
            </a:extLst>
          </p:cNvPr>
          <p:cNvSpPr>
            <a:spLocks noGrp="1"/>
          </p:cNvSpPr>
          <p:nvPr>
            <p:ph type="title"/>
          </p:nvPr>
        </p:nvSpPr>
        <p:spPr/>
        <p:txBody>
          <a:bodyPr/>
          <a:lstStyle/>
          <a:p>
            <a:r>
              <a:rPr lang="en-US" dirty="0">
                <a:latin typeface="TrashHand" panose="00000400000000000000" pitchFamily="2" charset="0"/>
              </a:rPr>
              <a:t>The Shots You Need: </a:t>
            </a:r>
            <a:r>
              <a:rPr lang="en-US" dirty="0" err="1">
                <a:latin typeface="TrashHand" panose="00000400000000000000" pitchFamily="2" charset="0"/>
              </a:rPr>
              <a:t>Shotlist</a:t>
            </a:r>
            <a:r>
              <a:rPr lang="en-US" dirty="0">
                <a:latin typeface="TrashHand" panose="00000400000000000000" pitchFamily="2" charset="0"/>
              </a:rPr>
              <a:t> Example</a:t>
            </a:r>
          </a:p>
        </p:txBody>
      </p:sp>
      <p:sp>
        <p:nvSpPr>
          <p:cNvPr id="3" name="Content Placeholder 2">
            <a:extLst>
              <a:ext uri="{FF2B5EF4-FFF2-40B4-BE49-F238E27FC236}">
                <a16:creationId xmlns:a16="http://schemas.microsoft.com/office/drawing/2014/main" id="{CC76CFFC-483C-C2ED-5B6A-06A9A9740E1A}"/>
              </a:ext>
            </a:extLst>
          </p:cNvPr>
          <p:cNvSpPr>
            <a:spLocks noGrp="1"/>
          </p:cNvSpPr>
          <p:nvPr>
            <p:ph idx="1"/>
          </p:nvPr>
        </p:nvSpPr>
        <p:spPr>
          <a:xfrm>
            <a:off x="266700" y="1825625"/>
            <a:ext cx="4819650" cy="4667250"/>
          </a:xfrm>
        </p:spPr>
        <p:txBody>
          <a:bodyPr>
            <a:normAutofit/>
          </a:bodyPr>
          <a:lstStyle/>
          <a:p>
            <a:r>
              <a:rPr lang="en-US" dirty="0"/>
              <a:t>A quick example of a </a:t>
            </a:r>
            <a:r>
              <a:rPr lang="en-US" dirty="0" err="1"/>
              <a:t>shotlist</a:t>
            </a:r>
            <a:r>
              <a:rPr lang="en-US" dirty="0"/>
              <a:t>.</a:t>
            </a:r>
          </a:p>
        </p:txBody>
      </p:sp>
      <p:sp>
        <p:nvSpPr>
          <p:cNvPr id="4" name="Content Placeholder 2">
            <a:extLst>
              <a:ext uri="{FF2B5EF4-FFF2-40B4-BE49-F238E27FC236}">
                <a16:creationId xmlns:a16="http://schemas.microsoft.com/office/drawing/2014/main" id="{904031CF-EFEF-39F7-96D9-42CC583B1220}"/>
              </a:ext>
            </a:extLst>
          </p:cNvPr>
          <p:cNvSpPr txBox="1">
            <a:spLocks/>
          </p:cNvSpPr>
          <p:nvPr/>
        </p:nvSpPr>
        <p:spPr>
          <a:xfrm>
            <a:off x="5981699" y="1825625"/>
            <a:ext cx="4467225" cy="46672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US" sz="1400" dirty="0"/>
              <a:t>Coffee table, master wide shot. Also add ceiling camera. Run through entire scene.</a:t>
            </a:r>
          </a:p>
          <a:p>
            <a:pPr marL="514350" indent="-514350">
              <a:buFont typeface="+mj-lt"/>
              <a:buAutoNum type="arabicPeriod"/>
            </a:pPr>
            <a:r>
              <a:rPr lang="en-US" sz="1400" dirty="0"/>
              <a:t>Side shot favoring Baxter, over Jimothy’s shoulder. Run through entire scene.</a:t>
            </a:r>
          </a:p>
          <a:p>
            <a:pPr marL="514350" indent="-514350">
              <a:buFont typeface="+mj-lt"/>
              <a:buAutoNum type="arabicPeriod"/>
            </a:pPr>
            <a:r>
              <a:rPr lang="en-US" sz="1400" dirty="0"/>
              <a:t>Side shot favoring Jimothy, over Baxter’s shoulder. Run through entire scene.</a:t>
            </a:r>
          </a:p>
          <a:p>
            <a:pPr marL="514350" indent="-514350">
              <a:buFont typeface="+mj-lt"/>
              <a:buAutoNum type="arabicPeriod"/>
            </a:pPr>
            <a:r>
              <a:rPr lang="en-US" sz="1400" dirty="0"/>
              <a:t>ECU (Extreme Closeup) of Baxter’s clawed hand, stroking the Chinese Crested dog in his lap.</a:t>
            </a:r>
          </a:p>
          <a:p>
            <a:pPr marL="514350" indent="-514350">
              <a:buFont typeface="+mj-lt"/>
              <a:buAutoNum type="arabicPeriod"/>
            </a:pPr>
            <a:r>
              <a:rPr lang="en-US" sz="1400" dirty="0"/>
              <a:t>ECU of Jimothy, on his face, licking his lips, wanting to eat that dog.</a:t>
            </a:r>
          </a:p>
          <a:p>
            <a:pPr marL="514350" indent="-514350">
              <a:buFont typeface="+mj-lt"/>
              <a:buAutoNum type="arabicPeriod"/>
            </a:pPr>
            <a:r>
              <a:rPr lang="en-US" sz="1400" dirty="0"/>
              <a:t>ECU of the dog, handheld, looking back and forth several times (use offscreen prompting)</a:t>
            </a:r>
          </a:p>
        </p:txBody>
      </p:sp>
    </p:spTree>
    <p:extLst>
      <p:ext uri="{BB962C8B-B14F-4D97-AF65-F5344CB8AC3E}">
        <p14:creationId xmlns:p14="http://schemas.microsoft.com/office/powerpoint/2010/main" val="38968120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8ABEA-503F-78D3-0FC5-AF0ED786F4D3}"/>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9889061-9340-2300-8128-BDA69C837208}"/>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6DFD9E12-905C-84D0-A408-2ABE1E53A356}"/>
              </a:ext>
            </a:extLst>
          </p:cNvPr>
          <p:cNvSpPr>
            <a:spLocks noGrp="1"/>
          </p:cNvSpPr>
          <p:nvPr>
            <p:ph type="title"/>
          </p:nvPr>
        </p:nvSpPr>
        <p:spPr/>
        <p:txBody>
          <a:bodyPr/>
          <a:lstStyle/>
          <a:p>
            <a:r>
              <a:rPr lang="en-US" dirty="0">
                <a:latin typeface="TrashHand" panose="00000400000000000000" pitchFamily="2" charset="0"/>
              </a:rPr>
              <a:t>Location</a:t>
            </a:r>
          </a:p>
        </p:txBody>
      </p:sp>
      <p:sp>
        <p:nvSpPr>
          <p:cNvPr id="3" name="Content Placeholder 2">
            <a:extLst>
              <a:ext uri="{FF2B5EF4-FFF2-40B4-BE49-F238E27FC236}">
                <a16:creationId xmlns:a16="http://schemas.microsoft.com/office/drawing/2014/main" id="{90E777C1-B433-36B2-4BED-B5415CCC66C2}"/>
              </a:ext>
            </a:extLst>
          </p:cNvPr>
          <p:cNvSpPr>
            <a:spLocks noGrp="1"/>
          </p:cNvSpPr>
          <p:nvPr>
            <p:ph idx="1"/>
          </p:nvPr>
        </p:nvSpPr>
        <p:spPr>
          <a:xfrm>
            <a:off x="838200" y="1586140"/>
            <a:ext cx="5453743" cy="4351338"/>
          </a:xfrm>
        </p:spPr>
        <p:txBody>
          <a:bodyPr/>
          <a:lstStyle/>
          <a:p>
            <a:r>
              <a:rPr lang="en-US" dirty="0"/>
              <a:t>All the main crew should review the location, so everyone has a chance to see if there’s going to be an issue with their work.</a:t>
            </a:r>
          </a:p>
        </p:txBody>
      </p:sp>
      <p:pic>
        <p:nvPicPr>
          <p:cNvPr id="5" name="Picture 4">
            <a:extLst>
              <a:ext uri="{FF2B5EF4-FFF2-40B4-BE49-F238E27FC236}">
                <a16:creationId xmlns:a16="http://schemas.microsoft.com/office/drawing/2014/main" id="{AF47734B-B177-97B8-71E6-9401110345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773" y="3563937"/>
            <a:ext cx="4027713" cy="30207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AAFAB859-B0E2-5849-55B4-E1DB1C0A85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7256" y="560402"/>
            <a:ext cx="5281971" cy="39614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114882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07195-8D5F-7388-24AE-3173B53872A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C5F6CFB-2818-3939-5FF8-CEE864A7E19E}"/>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BDE11E43-EA8C-C1E2-5447-B11C1822CBC2}"/>
              </a:ext>
            </a:extLst>
          </p:cNvPr>
          <p:cNvSpPr>
            <a:spLocks noGrp="1"/>
          </p:cNvSpPr>
          <p:nvPr>
            <p:ph type="title"/>
          </p:nvPr>
        </p:nvSpPr>
        <p:spPr/>
        <p:txBody>
          <a:bodyPr/>
          <a:lstStyle/>
          <a:p>
            <a:r>
              <a:rPr lang="en-US" dirty="0">
                <a:latin typeface="TrashHand" panose="00000400000000000000" pitchFamily="2" charset="0"/>
              </a:rPr>
              <a:t>Cast</a:t>
            </a:r>
          </a:p>
        </p:txBody>
      </p:sp>
      <p:sp>
        <p:nvSpPr>
          <p:cNvPr id="3" name="Content Placeholder 2">
            <a:extLst>
              <a:ext uri="{FF2B5EF4-FFF2-40B4-BE49-F238E27FC236}">
                <a16:creationId xmlns:a16="http://schemas.microsoft.com/office/drawing/2014/main" id="{9F6FF26C-9400-1438-D976-1E1A58A5B2FB}"/>
              </a:ext>
            </a:extLst>
          </p:cNvPr>
          <p:cNvSpPr>
            <a:spLocks noGrp="1"/>
          </p:cNvSpPr>
          <p:nvPr>
            <p:ph idx="1"/>
          </p:nvPr>
        </p:nvSpPr>
        <p:spPr>
          <a:xfrm>
            <a:off x="838200" y="1825625"/>
            <a:ext cx="6117771" cy="4351338"/>
          </a:xfrm>
        </p:spPr>
        <p:txBody>
          <a:bodyPr/>
          <a:lstStyle/>
          <a:p>
            <a:r>
              <a:rPr lang="en-US" dirty="0"/>
              <a:t>Cross-check costumes against “what day is it supposed to be.”</a:t>
            </a:r>
          </a:p>
          <a:p>
            <a:r>
              <a:rPr lang="en-US" dirty="0"/>
              <a:t>Make sure cast stays in one area – no wandering around.</a:t>
            </a:r>
          </a:p>
          <a:p>
            <a:r>
              <a:rPr lang="en-US" dirty="0"/>
              <a:t>Give them time to rehearse, and if possible, rehearse with them.</a:t>
            </a:r>
          </a:p>
        </p:txBody>
      </p:sp>
      <p:pic>
        <p:nvPicPr>
          <p:cNvPr id="5" name="Picture 4">
            <a:extLst>
              <a:ext uri="{FF2B5EF4-FFF2-40B4-BE49-F238E27FC236}">
                <a16:creationId xmlns:a16="http://schemas.microsoft.com/office/drawing/2014/main" id="{B50FA055-A67D-A748-96D1-0E0684CD85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381751" y="1110797"/>
            <a:ext cx="5965371" cy="44740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778400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2C8C1-DD3D-7520-43A1-0F2AEB956FE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DB72F9D-265C-3FDF-E4E2-7F236F81B8F0}"/>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B6DE5644-BC3D-E968-EDF0-20BB55442513}"/>
              </a:ext>
            </a:extLst>
          </p:cNvPr>
          <p:cNvSpPr>
            <a:spLocks noGrp="1"/>
          </p:cNvSpPr>
          <p:nvPr>
            <p:ph type="title"/>
          </p:nvPr>
        </p:nvSpPr>
        <p:spPr/>
        <p:txBody>
          <a:bodyPr/>
          <a:lstStyle/>
          <a:p>
            <a:r>
              <a:rPr lang="en-US" dirty="0">
                <a:latin typeface="TrashHand" panose="00000400000000000000" pitchFamily="2" charset="0"/>
              </a:rPr>
              <a:t>Crew</a:t>
            </a:r>
          </a:p>
        </p:txBody>
      </p:sp>
      <p:sp>
        <p:nvSpPr>
          <p:cNvPr id="3" name="Content Placeholder 2">
            <a:extLst>
              <a:ext uri="{FF2B5EF4-FFF2-40B4-BE49-F238E27FC236}">
                <a16:creationId xmlns:a16="http://schemas.microsoft.com/office/drawing/2014/main" id="{D9197BFD-767A-586E-78A8-FC85D0F027A1}"/>
              </a:ext>
            </a:extLst>
          </p:cNvPr>
          <p:cNvSpPr>
            <a:spLocks noGrp="1"/>
          </p:cNvSpPr>
          <p:nvPr>
            <p:ph idx="1"/>
          </p:nvPr>
        </p:nvSpPr>
        <p:spPr>
          <a:xfrm>
            <a:off x="838200" y="1825625"/>
            <a:ext cx="3929743" cy="4351338"/>
          </a:xfrm>
        </p:spPr>
        <p:txBody>
          <a:bodyPr/>
          <a:lstStyle/>
          <a:p>
            <a:r>
              <a:rPr lang="en-US" dirty="0"/>
              <a:t>Smaller is better, but don’t shoot yourself in the foot.</a:t>
            </a:r>
          </a:p>
          <a:p>
            <a:r>
              <a:rPr lang="en-US" dirty="0"/>
              <a:t>If they are new or still learning, be patient.</a:t>
            </a:r>
          </a:p>
        </p:txBody>
      </p:sp>
      <p:pic>
        <p:nvPicPr>
          <p:cNvPr id="5" name="Picture 4">
            <a:extLst>
              <a:ext uri="{FF2B5EF4-FFF2-40B4-BE49-F238E27FC236}">
                <a16:creationId xmlns:a16="http://schemas.microsoft.com/office/drawing/2014/main" id="{7994643A-B16D-6596-470D-65B6A0D2FF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4771" y="576941"/>
            <a:ext cx="6792686" cy="50945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360542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B6513-BDB8-9885-BEBF-B82A0A52702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78D1784-13EB-E526-7FF2-03E0E19F2A10}"/>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3379034A-2CC6-3D63-95DC-689F577AA78E}"/>
              </a:ext>
            </a:extLst>
          </p:cNvPr>
          <p:cNvSpPr>
            <a:spLocks noGrp="1"/>
          </p:cNvSpPr>
          <p:nvPr>
            <p:ph type="title"/>
          </p:nvPr>
        </p:nvSpPr>
        <p:spPr/>
        <p:txBody>
          <a:bodyPr/>
          <a:lstStyle/>
          <a:p>
            <a:r>
              <a:rPr lang="en-US" dirty="0">
                <a:latin typeface="TrashHand" panose="00000400000000000000" pitchFamily="2" charset="0"/>
              </a:rPr>
              <a:t>Food</a:t>
            </a:r>
          </a:p>
        </p:txBody>
      </p:sp>
      <p:sp>
        <p:nvSpPr>
          <p:cNvPr id="3" name="Content Placeholder 2">
            <a:extLst>
              <a:ext uri="{FF2B5EF4-FFF2-40B4-BE49-F238E27FC236}">
                <a16:creationId xmlns:a16="http://schemas.microsoft.com/office/drawing/2014/main" id="{6D0721D8-023B-7166-36DD-F70F6FEF58F5}"/>
              </a:ext>
            </a:extLst>
          </p:cNvPr>
          <p:cNvSpPr>
            <a:spLocks noGrp="1"/>
          </p:cNvSpPr>
          <p:nvPr>
            <p:ph idx="1"/>
          </p:nvPr>
        </p:nvSpPr>
        <p:spPr>
          <a:xfrm>
            <a:off x="838200" y="1825625"/>
            <a:ext cx="3940629" cy="4351338"/>
          </a:xfrm>
        </p:spPr>
        <p:txBody>
          <a:bodyPr/>
          <a:lstStyle/>
          <a:p>
            <a:r>
              <a:rPr lang="en-US" dirty="0"/>
              <a:t>Always plan this.</a:t>
            </a:r>
          </a:p>
          <a:p>
            <a:r>
              <a:rPr lang="en-US" dirty="0"/>
              <a:t>Include planning for pre-production meetings as well as production.</a:t>
            </a:r>
          </a:p>
        </p:txBody>
      </p:sp>
      <p:pic>
        <p:nvPicPr>
          <p:cNvPr id="5" name="Picture 4">
            <a:extLst>
              <a:ext uri="{FF2B5EF4-FFF2-40B4-BE49-F238E27FC236}">
                <a16:creationId xmlns:a16="http://schemas.microsoft.com/office/drawing/2014/main" id="{E4C879EA-070B-11BE-528F-3E26142969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0085" y="1538616"/>
            <a:ext cx="6233133" cy="41110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580897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9AD65-4894-0AC5-7D93-F7F59185C57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9711F43-8FE8-99D0-12B1-C01163192A88}"/>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0"/>
            <a:ext cx="12832080" cy="9624060"/>
          </a:xfrm>
          <a:prstGeom prst="rect">
            <a:avLst/>
          </a:prstGeom>
        </p:spPr>
      </p:pic>
      <p:sp>
        <p:nvSpPr>
          <p:cNvPr id="2" name="Title 1">
            <a:extLst>
              <a:ext uri="{FF2B5EF4-FFF2-40B4-BE49-F238E27FC236}">
                <a16:creationId xmlns:a16="http://schemas.microsoft.com/office/drawing/2014/main" id="{310B052B-BE5A-E0B5-E2A2-FC9EFE82C0D2}"/>
              </a:ext>
            </a:extLst>
          </p:cNvPr>
          <p:cNvSpPr>
            <a:spLocks noGrp="1"/>
          </p:cNvSpPr>
          <p:nvPr>
            <p:ph type="title"/>
          </p:nvPr>
        </p:nvSpPr>
        <p:spPr/>
        <p:txBody>
          <a:bodyPr/>
          <a:lstStyle/>
          <a:p>
            <a:r>
              <a:rPr lang="en-US" dirty="0">
                <a:latin typeface="TrashHand" panose="00000400000000000000" pitchFamily="2" charset="0"/>
              </a:rPr>
              <a:t>Scheduling</a:t>
            </a:r>
          </a:p>
        </p:txBody>
      </p:sp>
      <p:sp>
        <p:nvSpPr>
          <p:cNvPr id="3" name="Content Placeholder 2">
            <a:extLst>
              <a:ext uri="{FF2B5EF4-FFF2-40B4-BE49-F238E27FC236}">
                <a16:creationId xmlns:a16="http://schemas.microsoft.com/office/drawing/2014/main" id="{89F4AB52-A987-E928-A62B-AB09A947E25D}"/>
              </a:ext>
            </a:extLst>
          </p:cNvPr>
          <p:cNvSpPr>
            <a:spLocks noGrp="1"/>
          </p:cNvSpPr>
          <p:nvPr>
            <p:ph idx="1"/>
          </p:nvPr>
        </p:nvSpPr>
        <p:spPr>
          <a:xfrm>
            <a:off x="838200" y="1589314"/>
            <a:ext cx="3559629" cy="4587649"/>
          </a:xfrm>
        </p:spPr>
        <p:txBody>
          <a:bodyPr/>
          <a:lstStyle/>
          <a:p>
            <a:r>
              <a:rPr lang="en-US" dirty="0"/>
              <a:t>Use tools that work for you and your crew.</a:t>
            </a:r>
          </a:p>
          <a:p>
            <a:r>
              <a:rPr lang="en-US" dirty="0"/>
              <a:t>Cover as much as you can.</a:t>
            </a:r>
          </a:p>
          <a:p>
            <a:r>
              <a:rPr lang="en-US" dirty="0"/>
              <a:t>Remember to keep track of all assets, including cast, crew, props, etc.</a:t>
            </a:r>
          </a:p>
        </p:txBody>
      </p:sp>
      <p:pic>
        <p:nvPicPr>
          <p:cNvPr id="5" name="Picture 4">
            <a:extLst>
              <a:ext uri="{FF2B5EF4-FFF2-40B4-BE49-F238E27FC236}">
                <a16:creationId xmlns:a16="http://schemas.microsoft.com/office/drawing/2014/main" id="{33266C14-BC6A-5D22-41BA-4B16F2CF2FE4}"/>
              </a:ext>
            </a:extLst>
          </p:cNvPr>
          <p:cNvPicPr>
            <a:picLocks noChangeAspect="1"/>
          </p:cNvPicPr>
          <p:nvPr/>
        </p:nvPicPr>
        <p:blipFill>
          <a:blip r:embed="rId4"/>
          <a:stretch>
            <a:fillRect/>
          </a:stretch>
        </p:blipFill>
        <p:spPr>
          <a:xfrm>
            <a:off x="4648200" y="1343913"/>
            <a:ext cx="7006913" cy="44799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760337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9ED2821-2C5B-083D-F22B-8D0FBFD64241}"/>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flipH="1">
            <a:off x="-287020" y="-1160145"/>
            <a:ext cx="12766040" cy="9574530"/>
          </a:xfrm>
          <a:prstGeom prst="rect">
            <a:avLst/>
          </a:prstGeom>
        </p:spPr>
      </p:pic>
      <p:sp>
        <p:nvSpPr>
          <p:cNvPr id="2" name="Title 1">
            <a:extLst>
              <a:ext uri="{FF2B5EF4-FFF2-40B4-BE49-F238E27FC236}">
                <a16:creationId xmlns:a16="http://schemas.microsoft.com/office/drawing/2014/main" id="{B3D54B84-0EC1-6957-7411-853117629B31}"/>
              </a:ext>
            </a:extLst>
          </p:cNvPr>
          <p:cNvSpPr>
            <a:spLocks noGrp="1"/>
          </p:cNvSpPr>
          <p:nvPr>
            <p:ph type="title"/>
          </p:nvPr>
        </p:nvSpPr>
        <p:spPr/>
        <p:txBody>
          <a:bodyPr/>
          <a:lstStyle/>
          <a:p>
            <a:r>
              <a:rPr lang="en-US" dirty="0">
                <a:latin typeface="TrashHand" panose="00000400000000000000" pitchFamily="2" charset="0"/>
              </a:rPr>
              <a:t>Filming, and Other Madness</a:t>
            </a:r>
          </a:p>
        </p:txBody>
      </p:sp>
      <p:sp>
        <p:nvSpPr>
          <p:cNvPr id="3" name="Content Placeholder 2">
            <a:extLst>
              <a:ext uri="{FF2B5EF4-FFF2-40B4-BE49-F238E27FC236}">
                <a16:creationId xmlns:a16="http://schemas.microsoft.com/office/drawing/2014/main" id="{BC50605C-04D2-9556-453F-E07D4FFD3EAC}"/>
              </a:ext>
            </a:extLst>
          </p:cNvPr>
          <p:cNvSpPr>
            <a:spLocks noGrp="1"/>
          </p:cNvSpPr>
          <p:nvPr>
            <p:ph idx="1"/>
          </p:nvPr>
        </p:nvSpPr>
        <p:spPr/>
        <p:txBody>
          <a:bodyPr/>
          <a:lstStyle/>
          <a:p>
            <a:r>
              <a:rPr lang="en-US" dirty="0"/>
              <a:t>Plan the shoot – shoot the plan</a:t>
            </a:r>
          </a:p>
          <a:p>
            <a:r>
              <a:rPr lang="en-US" dirty="0"/>
              <a:t>Bonus shots</a:t>
            </a:r>
          </a:p>
          <a:p>
            <a:r>
              <a:rPr lang="en-US" dirty="0"/>
              <a:t>Watching the clock</a:t>
            </a:r>
          </a:p>
          <a:p>
            <a:r>
              <a:rPr lang="en-US" dirty="0"/>
              <a:t>Food</a:t>
            </a:r>
          </a:p>
        </p:txBody>
      </p:sp>
    </p:spTree>
    <p:extLst>
      <p:ext uri="{BB962C8B-B14F-4D97-AF65-F5344CB8AC3E}">
        <p14:creationId xmlns:p14="http://schemas.microsoft.com/office/powerpoint/2010/main" val="41837174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3F65E9-597E-E35D-F0FE-92E730E58307}"/>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flipH="1">
            <a:off x="-287020" y="-1160145"/>
            <a:ext cx="12766040" cy="9574530"/>
          </a:xfrm>
          <a:prstGeom prst="rect">
            <a:avLst/>
          </a:prstGeom>
        </p:spPr>
      </p:pic>
      <p:sp>
        <p:nvSpPr>
          <p:cNvPr id="2" name="Title 1">
            <a:extLst>
              <a:ext uri="{FF2B5EF4-FFF2-40B4-BE49-F238E27FC236}">
                <a16:creationId xmlns:a16="http://schemas.microsoft.com/office/drawing/2014/main" id="{26BAF0CF-CAC3-7E3F-E83B-25A65CE32575}"/>
              </a:ext>
            </a:extLst>
          </p:cNvPr>
          <p:cNvSpPr>
            <a:spLocks noGrp="1"/>
          </p:cNvSpPr>
          <p:nvPr>
            <p:ph type="title"/>
          </p:nvPr>
        </p:nvSpPr>
        <p:spPr/>
        <p:txBody>
          <a:bodyPr/>
          <a:lstStyle/>
          <a:p>
            <a:r>
              <a:rPr lang="en-US" dirty="0">
                <a:latin typeface="TrashHand" panose="00000400000000000000" pitchFamily="2" charset="0"/>
              </a:rPr>
              <a:t>Plan the Shoot – shoot the plan</a:t>
            </a:r>
          </a:p>
        </p:txBody>
      </p:sp>
      <p:sp>
        <p:nvSpPr>
          <p:cNvPr id="3" name="Content Placeholder 2">
            <a:extLst>
              <a:ext uri="{FF2B5EF4-FFF2-40B4-BE49-F238E27FC236}">
                <a16:creationId xmlns:a16="http://schemas.microsoft.com/office/drawing/2014/main" id="{4C98C59B-24FC-DA35-0DB6-E337EC532713}"/>
              </a:ext>
            </a:extLst>
          </p:cNvPr>
          <p:cNvSpPr>
            <a:spLocks noGrp="1"/>
          </p:cNvSpPr>
          <p:nvPr>
            <p:ph idx="1"/>
          </p:nvPr>
        </p:nvSpPr>
        <p:spPr>
          <a:xfrm>
            <a:off x="838199" y="1825625"/>
            <a:ext cx="4778829" cy="4351338"/>
          </a:xfrm>
        </p:spPr>
        <p:txBody>
          <a:bodyPr>
            <a:normAutofit fontScale="92500" lnSpcReduction="20000"/>
          </a:bodyPr>
          <a:lstStyle/>
          <a:p>
            <a:r>
              <a:rPr lang="en-US" dirty="0"/>
              <a:t>Get the shot!</a:t>
            </a:r>
          </a:p>
          <a:p>
            <a:r>
              <a:rPr lang="en-US" dirty="0"/>
              <a:t>Keep everyone on task.</a:t>
            </a:r>
          </a:p>
          <a:p>
            <a:r>
              <a:rPr lang="en-US" dirty="0"/>
              <a:t>Be flexible – things might not work out the way you planned.</a:t>
            </a:r>
          </a:p>
          <a:p>
            <a:r>
              <a:rPr lang="en-US" dirty="0"/>
              <a:t>Take regular breaks for food, etc.</a:t>
            </a:r>
          </a:p>
          <a:p>
            <a:r>
              <a:rPr lang="en-US" dirty="0"/>
              <a:t>The Director is the mood of the project, so if you’re the Director, remain calm, remain cheerful, get your head in the game and keep it there.</a:t>
            </a:r>
          </a:p>
          <a:p>
            <a:r>
              <a:rPr lang="en-US" dirty="0"/>
              <a:t>Thank everyone.</a:t>
            </a:r>
          </a:p>
        </p:txBody>
      </p:sp>
      <p:pic>
        <p:nvPicPr>
          <p:cNvPr id="5" name="Picture 4">
            <a:extLst>
              <a:ext uri="{FF2B5EF4-FFF2-40B4-BE49-F238E27FC236}">
                <a16:creationId xmlns:a16="http://schemas.microsoft.com/office/drawing/2014/main" id="{3ADBBA91-EFE6-87A2-BF78-2B62E5A819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5544" y="1690688"/>
            <a:ext cx="5801784" cy="43513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751872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64533-5332-617B-A552-745551AC6BF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4D22CF4-16F0-3572-AB8C-D2C21B60CC29}"/>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flipH="1">
            <a:off x="-287020" y="-1160145"/>
            <a:ext cx="12766040" cy="9574530"/>
          </a:xfrm>
          <a:prstGeom prst="rect">
            <a:avLst/>
          </a:prstGeom>
        </p:spPr>
      </p:pic>
      <p:sp>
        <p:nvSpPr>
          <p:cNvPr id="2" name="Title 1">
            <a:extLst>
              <a:ext uri="{FF2B5EF4-FFF2-40B4-BE49-F238E27FC236}">
                <a16:creationId xmlns:a16="http://schemas.microsoft.com/office/drawing/2014/main" id="{A455560F-0B70-DA3D-84E8-6FFD92656C8D}"/>
              </a:ext>
            </a:extLst>
          </p:cNvPr>
          <p:cNvSpPr>
            <a:spLocks noGrp="1"/>
          </p:cNvSpPr>
          <p:nvPr>
            <p:ph type="title"/>
          </p:nvPr>
        </p:nvSpPr>
        <p:spPr/>
        <p:txBody>
          <a:bodyPr/>
          <a:lstStyle/>
          <a:p>
            <a:r>
              <a:rPr lang="en-US" dirty="0">
                <a:latin typeface="TrashHand" panose="00000400000000000000" pitchFamily="2" charset="0"/>
              </a:rPr>
              <a:t>Bonus shots</a:t>
            </a:r>
          </a:p>
        </p:txBody>
      </p:sp>
      <p:sp>
        <p:nvSpPr>
          <p:cNvPr id="3" name="Content Placeholder 2">
            <a:extLst>
              <a:ext uri="{FF2B5EF4-FFF2-40B4-BE49-F238E27FC236}">
                <a16:creationId xmlns:a16="http://schemas.microsoft.com/office/drawing/2014/main" id="{C64EE271-DF42-2DFA-E5EE-320B47DAB9F9}"/>
              </a:ext>
            </a:extLst>
          </p:cNvPr>
          <p:cNvSpPr>
            <a:spLocks noGrp="1"/>
          </p:cNvSpPr>
          <p:nvPr>
            <p:ph idx="1"/>
          </p:nvPr>
        </p:nvSpPr>
        <p:spPr>
          <a:xfrm>
            <a:off x="838200" y="1825625"/>
            <a:ext cx="3668486" cy="4351338"/>
          </a:xfrm>
        </p:spPr>
        <p:txBody>
          <a:bodyPr/>
          <a:lstStyle/>
          <a:p>
            <a:r>
              <a:rPr lang="en-US" dirty="0"/>
              <a:t>It’s okay to grab ‘</a:t>
            </a:r>
            <a:r>
              <a:rPr lang="en-US" dirty="0" err="1"/>
              <a:t>em</a:t>
            </a:r>
            <a:r>
              <a:rPr lang="en-US" dirty="0"/>
              <a:t>, but don’t get lost.</a:t>
            </a:r>
          </a:p>
        </p:txBody>
      </p:sp>
      <p:pic>
        <p:nvPicPr>
          <p:cNvPr id="5" name="Picture 4">
            <a:extLst>
              <a:ext uri="{FF2B5EF4-FFF2-40B4-BE49-F238E27FC236}">
                <a16:creationId xmlns:a16="http://schemas.microsoft.com/office/drawing/2014/main" id="{A4A2628F-6803-AFE4-815D-71137D6974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56308" y="1027905"/>
            <a:ext cx="6185546" cy="49374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639802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73863-D26C-0DD1-6F5F-A6230394AAC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FADDD92-7CD5-726B-0B08-3DCFEC0634AB}"/>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flipH="1">
            <a:off x="-287020" y="-1160145"/>
            <a:ext cx="12766040" cy="9574530"/>
          </a:xfrm>
          <a:prstGeom prst="rect">
            <a:avLst/>
          </a:prstGeom>
        </p:spPr>
      </p:pic>
      <p:sp>
        <p:nvSpPr>
          <p:cNvPr id="2" name="Title 1">
            <a:extLst>
              <a:ext uri="{FF2B5EF4-FFF2-40B4-BE49-F238E27FC236}">
                <a16:creationId xmlns:a16="http://schemas.microsoft.com/office/drawing/2014/main" id="{09487D80-8CD5-B271-9F50-FDA3E18F5276}"/>
              </a:ext>
            </a:extLst>
          </p:cNvPr>
          <p:cNvSpPr>
            <a:spLocks noGrp="1"/>
          </p:cNvSpPr>
          <p:nvPr>
            <p:ph type="title"/>
          </p:nvPr>
        </p:nvSpPr>
        <p:spPr/>
        <p:txBody>
          <a:bodyPr/>
          <a:lstStyle/>
          <a:p>
            <a:r>
              <a:rPr lang="en-US" dirty="0">
                <a:latin typeface="TrashHand" panose="00000400000000000000" pitchFamily="2" charset="0"/>
              </a:rPr>
              <a:t>Watching the clock</a:t>
            </a:r>
          </a:p>
        </p:txBody>
      </p:sp>
      <p:sp>
        <p:nvSpPr>
          <p:cNvPr id="3" name="Content Placeholder 2">
            <a:extLst>
              <a:ext uri="{FF2B5EF4-FFF2-40B4-BE49-F238E27FC236}">
                <a16:creationId xmlns:a16="http://schemas.microsoft.com/office/drawing/2014/main" id="{BC8B2898-3FF5-5F6F-B108-EFFF22EA9426}"/>
              </a:ext>
            </a:extLst>
          </p:cNvPr>
          <p:cNvSpPr>
            <a:spLocks noGrp="1"/>
          </p:cNvSpPr>
          <p:nvPr>
            <p:ph idx="1"/>
          </p:nvPr>
        </p:nvSpPr>
        <p:spPr>
          <a:xfrm>
            <a:off x="838200" y="1825625"/>
            <a:ext cx="4191000" cy="4351338"/>
          </a:xfrm>
        </p:spPr>
        <p:txBody>
          <a:bodyPr/>
          <a:lstStyle/>
          <a:p>
            <a:r>
              <a:rPr lang="en-US" dirty="0"/>
              <a:t>Time keeps on </a:t>
            </a:r>
            <a:r>
              <a:rPr lang="en-US" dirty="0" err="1"/>
              <a:t>slippin</a:t>
            </a:r>
            <a:r>
              <a:rPr lang="en-US" dirty="0"/>
              <a:t>’…</a:t>
            </a:r>
          </a:p>
        </p:txBody>
      </p:sp>
      <p:pic>
        <p:nvPicPr>
          <p:cNvPr id="5" name="Picture 4">
            <a:extLst>
              <a:ext uri="{FF2B5EF4-FFF2-40B4-BE49-F238E27FC236}">
                <a16:creationId xmlns:a16="http://schemas.microsoft.com/office/drawing/2014/main" id="{6D7BCC76-ED14-C830-3995-9CC8D7EA5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07000" y="947057"/>
            <a:ext cx="6386285" cy="47897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67697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12403F3-02EA-9848-AD91-6DACEED34184}"/>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F639F009-7357-0275-DBDE-FECAEB112091}"/>
              </a:ext>
            </a:extLst>
          </p:cNvPr>
          <p:cNvSpPr>
            <a:spLocks noGrp="1"/>
          </p:cNvSpPr>
          <p:nvPr>
            <p:ph type="title"/>
          </p:nvPr>
        </p:nvSpPr>
        <p:spPr/>
        <p:txBody>
          <a:bodyPr/>
          <a:lstStyle/>
          <a:p>
            <a:r>
              <a:rPr lang="en-US" dirty="0">
                <a:latin typeface="TrashHand" panose="00000400000000000000" pitchFamily="2" charset="0"/>
              </a:rPr>
              <a:t>Side note for cell phone cameras</a:t>
            </a:r>
          </a:p>
        </p:txBody>
      </p:sp>
      <p:pic>
        <p:nvPicPr>
          <p:cNvPr id="5" name="Picture 4">
            <a:extLst>
              <a:ext uri="{FF2B5EF4-FFF2-40B4-BE49-F238E27FC236}">
                <a16:creationId xmlns:a16="http://schemas.microsoft.com/office/drawing/2014/main" id="{FB7DA664-B9F2-DB57-8BBA-88A61C0069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972852" y="2134902"/>
            <a:ext cx="3155387" cy="56095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4CA76EEE-C157-44A1-98AB-4BB49273BE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10549" y="4371682"/>
            <a:ext cx="3546245" cy="19947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F10437ED-1AAE-FB1A-97CB-35BE814C2F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10550" y="365125"/>
            <a:ext cx="3546244" cy="36512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extBox 11">
            <a:extLst>
              <a:ext uri="{FF2B5EF4-FFF2-40B4-BE49-F238E27FC236}">
                <a16:creationId xmlns:a16="http://schemas.microsoft.com/office/drawing/2014/main" id="{D0CD53F2-DA4D-B7EA-FB0D-D14F21AA595E}"/>
              </a:ext>
            </a:extLst>
          </p:cNvPr>
          <p:cNvSpPr txBox="1"/>
          <p:nvPr/>
        </p:nvSpPr>
        <p:spPr>
          <a:xfrm>
            <a:off x="1661652" y="1690688"/>
            <a:ext cx="4866968" cy="646331"/>
          </a:xfrm>
          <a:prstGeom prst="rect">
            <a:avLst/>
          </a:prstGeom>
          <a:noFill/>
        </p:spPr>
        <p:txBody>
          <a:bodyPr wrap="square" rtlCol="0">
            <a:spAutoFit/>
          </a:bodyPr>
          <a:lstStyle/>
          <a:p>
            <a:r>
              <a:rPr lang="en-US" dirty="0"/>
              <a:t>A powered gimbal, a wired microphone, and a couple specialized lenses designed for an iPhone.</a:t>
            </a:r>
          </a:p>
        </p:txBody>
      </p:sp>
    </p:spTree>
    <p:extLst>
      <p:ext uri="{BB962C8B-B14F-4D97-AF65-F5344CB8AC3E}">
        <p14:creationId xmlns:p14="http://schemas.microsoft.com/office/powerpoint/2010/main" val="30307578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923A6-806C-6F1D-6765-D7A8CCAFD45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19F5D68-86BE-E64D-7FFA-154AC34B3DFF}"/>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flipH="1">
            <a:off x="-287020" y="-1160145"/>
            <a:ext cx="12766040" cy="9574530"/>
          </a:xfrm>
          <a:prstGeom prst="rect">
            <a:avLst/>
          </a:prstGeom>
        </p:spPr>
      </p:pic>
      <p:sp>
        <p:nvSpPr>
          <p:cNvPr id="2" name="Title 1">
            <a:extLst>
              <a:ext uri="{FF2B5EF4-FFF2-40B4-BE49-F238E27FC236}">
                <a16:creationId xmlns:a16="http://schemas.microsoft.com/office/drawing/2014/main" id="{E48741D9-2886-2BFD-81F7-7EC7B2B75025}"/>
              </a:ext>
            </a:extLst>
          </p:cNvPr>
          <p:cNvSpPr>
            <a:spLocks noGrp="1"/>
          </p:cNvSpPr>
          <p:nvPr>
            <p:ph type="title"/>
          </p:nvPr>
        </p:nvSpPr>
        <p:spPr/>
        <p:txBody>
          <a:bodyPr/>
          <a:lstStyle/>
          <a:p>
            <a:r>
              <a:rPr lang="en-US" dirty="0">
                <a:latin typeface="TrashHand" panose="00000400000000000000" pitchFamily="2" charset="0"/>
              </a:rPr>
              <a:t>Food</a:t>
            </a:r>
          </a:p>
        </p:txBody>
      </p:sp>
      <p:sp>
        <p:nvSpPr>
          <p:cNvPr id="3" name="Content Placeholder 2">
            <a:extLst>
              <a:ext uri="{FF2B5EF4-FFF2-40B4-BE49-F238E27FC236}">
                <a16:creationId xmlns:a16="http://schemas.microsoft.com/office/drawing/2014/main" id="{43B8D450-B390-14E6-52BB-D1D4A552E3B2}"/>
              </a:ext>
            </a:extLst>
          </p:cNvPr>
          <p:cNvSpPr>
            <a:spLocks noGrp="1"/>
          </p:cNvSpPr>
          <p:nvPr>
            <p:ph idx="1"/>
          </p:nvPr>
        </p:nvSpPr>
        <p:spPr>
          <a:xfrm>
            <a:off x="838200" y="1825625"/>
            <a:ext cx="3929743" cy="4351338"/>
          </a:xfrm>
        </p:spPr>
        <p:txBody>
          <a:bodyPr/>
          <a:lstStyle/>
          <a:p>
            <a:r>
              <a:rPr lang="en-US" dirty="0"/>
              <a:t>Always take meal breaks.</a:t>
            </a:r>
          </a:p>
          <a:p>
            <a:r>
              <a:rPr lang="en-US" dirty="0"/>
              <a:t>Make sure the food is good.</a:t>
            </a:r>
          </a:p>
        </p:txBody>
      </p:sp>
      <p:pic>
        <p:nvPicPr>
          <p:cNvPr id="5" name="Picture 4">
            <a:extLst>
              <a:ext uri="{FF2B5EF4-FFF2-40B4-BE49-F238E27FC236}">
                <a16:creationId xmlns:a16="http://schemas.microsoft.com/office/drawing/2014/main" id="{83EEE1F6-0471-4D09-A6DC-A0F6A35912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4138" y="819374"/>
            <a:ext cx="6597424" cy="43513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961990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9FA29-90D4-603E-2019-100C6440216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048DE58-2129-D9B3-3D62-F17A21E698A3}"/>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flipH="1">
            <a:off x="-287020" y="-1160145"/>
            <a:ext cx="12766040" cy="9574530"/>
          </a:xfrm>
          <a:prstGeom prst="rect">
            <a:avLst/>
          </a:prstGeom>
        </p:spPr>
      </p:pic>
      <p:sp>
        <p:nvSpPr>
          <p:cNvPr id="2" name="Title 1">
            <a:extLst>
              <a:ext uri="{FF2B5EF4-FFF2-40B4-BE49-F238E27FC236}">
                <a16:creationId xmlns:a16="http://schemas.microsoft.com/office/drawing/2014/main" id="{5FE823AE-93F4-058D-CEAA-1132F868F890}"/>
              </a:ext>
            </a:extLst>
          </p:cNvPr>
          <p:cNvSpPr>
            <a:spLocks noGrp="1"/>
          </p:cNvSpPr>
          <p:nvPr>
            <p:ph type="title"/>
          </p:nvPr>
        </p:nvSpPr>
        <p:spPr/>
        <p:txBody>
          <a:bodyPr/>
          <a:lstStyle/>
          <a:p>
            <a:r>
              <a:rPr lang="en-US" dirty="0">
                <a:latin typeface="TrashHand" panose="00000400000000000000" pitchFamily="2" charset="0"/>
              </a:rPr>
              <a:t>Cleanup</a:t>
            </a:r>
          </a:p>
        </p:txBody>
      </p:sp>
      <p:sp>
        <p:nvSpPr>
          <p:cNvPr id="3" name="Content Placeholder 2">
            <a:extLst>
              <a:ext uri="{FF2B5EF4-FFF2-40B4-BE49-F238E27FC236}">
                <a16:creationId xmlns:a16="http://schemas.microsoft.com/office/drawing/2014/main" id="{47193C2F-A9D3-7D33-EB4F-12E3F39C9FDB}"/>
              </a:ext>
            </a:extLst>
          </p:cNvPr>
          <p:cNvSpPr>
            <a:spLocks noGrp="1"/>
          </p:cNvSpPr>
          <p:nvPr>
            <p:ph idx="1"/>
          </p:nvPr>
        </p:nvSpPr>
        <p:spPr>
          <a:xfrm>
            <a:off x="838200" y="3875313"/>
            <a:ext cx="7271657" cy="2301649"/>
          </a:xfrm>
        </p:spPr>
        <p:txBody>
          <a:bodyPr/>
          <a:lstStyle/>
          <a:p>
            <a:r>
              <a:rPr lang="en-US" dirty="0"/>
              <a:t>Everybody does it together, and carefully.</a:t>
            </a:r>
          </a:p>
          <a:p>
            <a:r>
              <a:rPr lang="en-US" dirty="0"/>
              <a:t>Don’t just throw things into a truck.</a:t>
            </a:r>
          </a:p>
          <a:p>
            <a:r>
              <a:rPr lang="en-US" dirty="0"/>
              <a:t>Multiple dummy checks.</a:t>
            </a:r>
          </a:p>
        </p:txBody>
      </p:sp>
    </p:spTree>
    <p:extLst>
      <p:ext uri="{BB962C8B-B14F-4D97-AF65-F5344CB8AC3E}">
        <p14:creationId xmlns:p14="http://schemas.microsoft.com/office/powerpoint/2010/main" val="22218447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D09310-FFD6-FB05-E93A-BE70BC183FB8}"/>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899160"/>
            <a:ext cx="12192000" cy="9144000"/>
          </a:xfrm>
          <a:prstGeom prst="rect">
            <a:avLst/>
          </a:prstGeom>
        </p:spPr>
      </p:pic>
      <p:sp>
        <p:nvSpPr>
          <p:cNvPr id="2" name="Title 1">
            <a:extLst>
              <a:ext uri="{FF2B5EF4-FFF2-40B4-BE49-F238E27FC236}">
                <a16:creationId xmlns:a16="http://schemas.microsoft.com/office/drawing/2014/main" id="{BA0774AC-57E5-C980-A7B6-6E3226EC1F9B}"/>
              </a:ext>
            </a:extLst>
          </p:cNvPr>
          <p:cNvSpPr>
            <a:spLocks noGrp="1"/>
          </p:cNvSpPr>
          <p:nvPr>
            <p:ph type="title"/>
          </p:nvPr>
        </p:nvSpPr>
        <p:spPr/>
        <p:txBody>
          <a:bodyPr/>
          <a:lstStyle/>
          <a:p>
            <a:r>
              <a:rPr lang="en-US" dirty="0">
                <a:latin typeface="TrashHand" panose="00000400000000000000" pitchFamily="2" charset="0"/>
              </a:rPr>
              <a:t>Editing</a:t>
            </a:r>
          </a:p>
        </p:txBody>
      </p:sp>
      <p:sp>
        <p:nvSpPr>
          <p:cNvPr id="3" name="Content Placeholder 2">
            <a:extLst>
              <a:ext uri="{FF2B5EF4-FFF2-40B4-BE49-F238E27FC236}">
                <a16:creationId xmlns:a16="http://schemas.microsoft.com/office/drawing/2014/main" id="{A1367983-939B-4DCE-C4B1-B2CEA275A0E7}"/>
              </a:ext>
            </a:extLst>
          </p:cNvPr>
          <p:cNvSpPr>
            <a:spLocks noGrp="1"/>
          </p:cNvSpPr>
          <p:nvPr>
            <p:ph idx="1"/>
          </p:nvPr>
        </p:nvSpPr>
        <p:spPr/>
        <p:txBody>
          <a:bodyPr/>
          <a:lstStyle/>
          <a:p>
            <a:r>
              <a:rPr lang="en-US" dirty="0"/>
              <a:t>Tools</a:t>
            </a:r>
          </a:p>
          <a:p>
            <a:r>
              <a:rPr lang="en-US" dirty="0"/>
              <a:t>Assembly cut</a:t>
            </a:r>
          </a:p>
          <a:p>
            <a:r>
              <a:rPr lang="en-US" dirty="0"/>
              <a:t>Final cut</a:t>
            </a:r>
          </a:p>
          <a:p>
            <a:r>
              <a:rPr lang="en-US" dirty="0"/>
              <a:t>Special effects</a:t>
            </a:r>
          </a:p>
          <a:p>
            <a:r>
              <a:rPr lang="en-US" dirty="0"/>
              <a:t>Sound design</a:t>
            </a:r>
          </a:p>
          <a:p>
            <a:r>
              <a:rPr lang="en-US" dirty="0"/>
              <a:t>Music</a:t>
            </a:r>
          </a:p>
        </p:txBody>
      </p:sp>
      <p:pic>
        <p:nvPicPr>
          <p:cNvPr id="7" name="Picture 6">
            <a:extLst>
              <a:ext uri="{FF2B5EF4-FFF2-40B4-BE49-F238E27FC236}">
                <a16:creationId xmlns:a16="http://schemas.microsoft.com/office/drawing/2014/main" id="{2754244C-194B-8933-3CE5-1BBE6F038D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2950" y="992982"/>
            <a:ext cx="6800850" cy="41452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866431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5CF72-7931-7861-CCD9-AFDDD1D7AEB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31B8137-5924-D708-2C11-9A359260E48F}"/>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899160"/>
            <a:ext cx="12192000" cy="9144000"/>
          </a:xfrm>
          <a:prstGeom prst="rect">
            <a:avLst/>
          </a:prstGeom>
        </p:spPr>
      </p:pic>
      <p:sp>
        <p:nvSpPr>
          <p:cNvPr id="2" name="Title 1">
            <a:extLst>
              <a:ext uri="{FF2B5EF4-FFF2-40B4-BE49-F238E27FC236}">
                <a16:creationId xmlns:a16="http://schemas.microsoft.com/office/drawing/2014/main" id="{8AD16FF1-6450-5FE3-2919-EDD07F16531F}"/>
              </a:ext>
            </a:extLst>
          </p:cNvPr>
          <p:cNvSpPr>
            <a:spLocks noGrp="1"/>
          </p:cNvSpPr>
          <p:nvPr>
            <p:ph type="title"/>
          </p:nvPr>
        </p:nvSpPr>
        <p:spPr/>
        <p:txBody>
          <a:bodyPr/>
          <a:lstStyle/>
          <a:p>
            <a:r>
              <a:rPr lang="en-US" dirty="0">
                <a:latin typeface="TrashHand" panose="00000400000000000000" pitchFamily="2" charset="0"/>
              </a:rPr>
              <a:t>Editing</a:t>
            </a:r>
          </a:p>
        </p:txBody>
      </p:sp>
      <p:sp>
        <p:nvSpPr>
          <p:cNvPr id="3" name="Content Placeholder 2">
            <a:extLst>
              <a:ext uri="{FF2B5EF4-FFF2-40B4-BE49-F238E27FC236}">
                <a16:creationId xmlns:a16="http://schemas.microsoft.com/office/drawing/2014/main" id="{A7CC2B27-5C7A-EA9D-E78E-15CDEE63F7C3}"/>
              </a:ext>
            </a:extLst>
          </p:cNvPr>
          <p:cNvSpPr>
            <a:spLocks noGrp="1"/>
          </p:cNvSpPr>
          <p:nvPr>
            <p:ph idx="1"/>
          </p:nvPr>
        </p:nvSpPr>
        <p:spPr/>
        <p:txBody>
          <a:bodyPr/>
          <a:lstStyle/>
          <a:p>
            <a:r>
              <a:rPr lang="en-US" dirty="0"/>
              <a:t>Tools</a:t>
            </a:r>
          </a:p>
          <a:p>
            <a:r>
              <a:rPr lang="en-US" dirty="0"/>
              <a:t>Assembly cut</a:t>
            </a:r>
          </a:p>
          <a:p>
            <a:r>
              <a:rPr lang="en-US" dirty="0"/>
              <a:t>Final cut</a:t>
            </a:r>
          </a:p>
          <a:p>
            <a:r>
              <a:rPr lang="en-US" dirty="0"/>
              <a:t>Special effects</a:t>
            </a:r>
          </a:p>
          <a:p>
            <a:r>
              <a:rPr lang="en-US" dirty="0"/>
              <a:t>Sound design</a:t>
            </a:r>
          </a:p>
          <a:p>
            <a:r>
              <a:rPr lang="en-US" dirty="0"/>
              <a:t>Music</a:t>
            </a:r>
          </a:p>
        </p:txBody>
      </p:sp>
      <p:sp>
        <p:nvSpPr>
          <p:cNvPr id="4" name="Oval 3">
            <a:extLst>
              <a:ext uri="{FF2B5EF4-FFF2-40B4-BE49-F238E27FC236}">
                <a16:creationId xmlns:a16="http://schemas.microsoft.com/office/drawing/2014/main" id="{E295EB41-A78B-291C-21D3-E5D88AE54BF8}"/>
              </a:ext>
            </a:extLst>
          </p:cNvPr>
          <p:cNvSpPr/>
          <p:nvPr/>
        </p:nvSpPr>
        <p:spPr>
          <a:xfrm>
            <a:off x="239295" y="1706425"/>
            <a:ext cx="4683319" cy="67880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912A9DD-816C-7AEC-3A28-BC9972CBF4A2}"/>
              </a:ext>
            </a:extLst>
          </p:cNvPr>
          <p:cNvPicPr>
            <a:picLocks noChangeAspect="1"/>
          </p:cNvPicPr>
          <p:nvPr/>
        </p:nvPicPr>
        <p:blipFill>
          <a:blip r:embed="rId4"/>
          <a:srcRect l="10146" t="3968" r="38165" b="24882"/>
          <a:stretch>
            <a:fillRect/>
          </a:stretch>
        </p:blipFill>
        <p:spPr>
          <a:xfrm>
            <a:off x="5161909" y="289222"/>
            <a:ext cx="6610991" cy="62943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779327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5C8C1-0429-1CC4-D2BB-2D2AD647DFA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CEC5EA6-78C8-6348-AC6A-83D2E8FB1DE6}"/>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899160"/>
            <a:ext cx="12192000" cy="9144000"/>
          </a:xfrm>
          <a:prstGeom prst="rect">
            <a:avLst/>
          </a:prstGeom>
        </p:spPr>
      </p:pic>
      <p:sp>
        <p:nvSpPr>
          <p:cNvPr id="2" name="Title 1">
            <a:extLst>
              <a:ext uri="{FF2B5EF4-FFF2-40B4-BE49-F238E27FC236}">
                <a16:creationId xmlns:a16="http://schemas.microsoft.com/office/drawing/2014/main" id="{A0432045-5770-E05E-7A32-75CC57DEEB73}"/>
              </a:ext>
            </a:extLst>
          </p:cNvPr>
          <p:cNvSpPr>
            <a:spLocks noGrp="1"/>
          </p:cNvSpPr>
          <p:nvPr>
            <p:ph type="title"/>
          </p:nvPr>
        </p:nvSpPr>
        <p:spPr/>
        <p:txBody>
          <a:bodyPr/>
          <a:lstStyle/>
          <a:p>
            <a:r>
              <a:rPr lang="en-US" dirty="0">
                <a:latin typeface="TrashHand" panose="00000400000000000000" pitchFamily="2" charset="0"/>
              </a:rPr>
              <a:t>Editing</a:t>
            </a:r>
          </a:p>
        </p:txBody>
      </p:sp>
      <p:sp>
        <p:nvSpPr>
          <p:cNvPr id="3" name="Content Placeholder 2">
            <a:extLst>
              <a:ext uri="{FF2B5EF4-FFF2-40B4-BE49-F238E27FC236}">
                <a16:creationId xmlns:a16="http://schemas.microsoft.com/office/drawing/2014/main" id="{1CB18F2C-14A6-DA4B-482F-284BEF70B397}"/>
              </a:ext>
            </a:extLst>
          </p:cNvPr>
          <p:cNvSpPr>
            <a:spLocks noGrp="1"/>
          </p:cNvSpPr>
          <p:nvPr>
            <p:ph idx="1"/>
          </p:nvPr>
        </p:nvSpPr>
        <p:spPr/>
        <p:txBody>
          <a:bodyPr/>
          <a:lstStyle/>
          <a:p>
            <a:r>
              <a:rPr lang="en-US" dirty="0"/>
              <a:t>Tools</a:t>
            </a:r>
          </a:p>
          <a:p>
            <a:r>
              <a:rPr lang="en-US" dirty="0"/>
              <a:t>Assembly cut</a:t>
            </a:r>
          </a:p>
          <a:p>
            <a:r>
              <a:rPr lang="en-US" dirty="0"/>
              <a:t>Final cut</a:t>
            </a:r>
          </a:p>
          <a:p>
            <a:r>
              <a:rPr lang="en-US" dirty="0"/>
              <a:t>Special effects</a:t>
            </a:r>
          </a:p>
          <a:p>
            <a:r>
              <a:rPr lang="en-US" dirty="0"/>
              <a:t>Sound design</a:t>
            </a:r>
          </a:p>
          <a:p>
            <a:r>
              <a:rPr lang="en-US" dirty="0"/>
              <a:t>Music</a:t>
            </a:r>
          </a:p>
        </p:txBody>
      </p:sp>
      <p:sp>
        <p:nvSpPr>
          <p:cNvPr id="4" name="Oval 3">
            <a:extLst>
              <a:ext uri="{FF2B5EF4-FFF2-40B4-BE49-F238E27FC236}">
                <a16:creationId xmlns:a16="http://schemas.microsoft.com/office/drawing/2014/main" id="{A4E66C1E-856C-B82D-8D62-00838D849574}"/>
              </a:ext>
            </a:extLst>
          </p:cNvPr>
          <p:cNvSpPr/>
          <p:nvPr/>
        </p:nvSpPr>
        <p:spPr>
          <a:xfrm>
            <a:off x="97780" y="2195028"/>
            <a:ext cx="4683319" cy="67880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EEAA4C8-7156-5CB6-D147-E88B74D830F1}"/>
              </a:ext>
            </a:extLst>
          </p:cNvPr>
          <p:cNvPicPr>
            <a:picLocks noChangeAspect="1"/>
          </p:cNvPicPr>
          <p:nvPr/>
        </p:nvPicPr>
        <p:blipFill>
          <a:blip r:embed="rId4"/>
          <a:stretch>
            <a:fillRect/>
          </a:stretch>
        </p:blipFill>
        <p:spPr>
          <a:xfrm>
            <a:off x="3782186" y="365125"/>
            <a:ext cx="8072047" cy="43513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371334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FB05B-0FF5-21D5-222B-70496BC67C3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3CF8F48-4951-7ED5-15A7-C364857BA41D}"/>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899160"/>
            <a:ext cx="12192000" cy="9144000"/>
          </a:xfrm>
          <a:prstGeom prst="rect">
            <a:avLst/>
          </a:prstGeom>
        </p:spPr>
      </p:pic>
      <p:sp>
        <p:nvSpPr>
          <p:cNvPr id="2" name="Title 1">
            <a:extLst>
              <a:ext uri="{FF2B5EF4-FFF2-40B4-BE49-F238E27FC236}">
                <a16:creationId xmlns:a16="http://schemas.microsoft.com/office/drawing/2014/main" id="{23EC6CEC-3DCC-ECC6-1CE0-A789EC31364A}"/>
              </a:ext>
            </a:extLst>
          </p:cNvPr>
          <p:cNvSpPr>
            <a:spLocks noGrp="1"/>
          </p:cNvSpPr>
          <p:nvPr>
            <p:ph type="title"/>
          </p:nvPr>
        </p:nvSpPr>
        <p:spPr/>
        <p:txBody>
          <a:bodyPr/>
          <a:lstStyle/>
          <a:p>
            <a:r>
              <a:rPr lang="en-US" dirty="0">
                <a:latin typeface="TrashHand" panose="00000400000000000000" pitchFamily="2" charset="0"/>
              </a:rPr>
              <a:t>Editing</a:t>
            </a:r>
          </a:p>
        </p:txBody>
      </p:sp>
      <p:sp>
        <p:nvSpPr>
          <p:cNvPr id="3" name="Content Placeholder 2">
            <a:extLst>
              <a:ext uri="{FF2B5EF4-FFF2-40B4-BE49-F238E27FC236}">
                <a16:creationId xmlns:a16="http://schemas.microsoft.com/office/drawing/2014/main" id="{AEE8DCD5-8D3B-C71A-E73E-FD574FC2D462}"/>
              </a:ext>
            </a:extLst>
          </p:cNvPr>
          <p:cNvSpPr>
            <a:spLocks noGrp="1"/>
          </p:cNvSpPr>
          <p:nvPr>
            <p:ph idx="1"/>
          </p:nvPr>
        </p:nvSpPr>
        <p:spPr/>
        <p:txBody>
          <a:bodyPr/>
          <a:lstStyle/>
          <a:p>
            <a:r>
              <a:rPr lang="en-US" dirty="0"/>
              <a:t>Tools</a:t>
            </a:r>
          </a:p>
          <a:p>
            <a:r>
              <a:rPr lang="en-US" dirty="0"/>
              <a:t>Assembly cut</a:t>
            </a:r>
          </a:p>
          <a:p>
            <a:r>
              <a:rPr lang="en-US" dirty="0"/>
              <a:t>Final cut</a:t>
            </a:r>
          </a:p>
          <a:p>
            <a:r>
              <a:rPr lang="en-US" dirty="0"/>
              <a:t>Special effects</a:t>
            </a:r>
          </a:p>
          <a:p>
            <a:r>
              <a:rPr lang="en-US" dirty="0"/>
              <a:t>Sound design</a:t>
            </a:r>
          </a:p>
          <a:p>
            <a:r>
              <a:rPr lang="en-US" dirty="0"/>
              <a:t>Music</a:t>
            </a:r>
          </a:p>
        </p:txBody>
      </p:sp>
      <p:sp>
        <p:nvSpPr>
          <p:cNvPr id="4" name="Oval 3">
            <a:extLst>
              <a:ext uri="{FF2B5EF4-FFF2-40B4-BE49-F238E27FC236}">
                <a16:creationId xmlns:a16="http://schemas.microsoft.com/office/drawing/2014/main" id="{D763532D-0BD1-AF45-D9F9-D66F835B5C27}"/>
              </a:ext>
            </a:extLst>
          </p:cNvPr>
          <p:cNvSpPr/>
          <p:nvPr/>
        </p:nvSpPr>
        <p:spPr>
          <a:xfrm>
            <a:off x="413466" y="2750199"/>
            <a:ext cx="4683319" cy="67880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3F8045B-2C57-0421-FCA5-28E5EFFC2EA2}"/>
              </a:ext>
            </a:extLst>
          </p:cNvPr>
          <p:cNvPicPr>
            <a:picLocks noChangeAspect="1"/>
          </p:cNvPicPr>
          <p:nvPr/>
        </p:nvPicPr>
        <p:blipFill>
          <a:blip r:embed="rId4"/>
          <a:srcRect l="3391" r="50269"/>
          <a:stretch>
            <a:fillRect/>
          </a:stretch>
        </p:blipFill>
        <p:spPr>
          <a:xfrm>
            <a:off x="119551" y="3891499"/>
            <a:ext cx="4773391" cy="28970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B8920A05-D1A6-5EF7-9067-AF26F464CF47}"/>
              </a:ext>
            </a:extLst>
          </p:cNvPr>
          <p:cNvPicPr>
            <a:picLocks noChangeAspect="1"/>
          </p:cNvPicPr>
          <p:nvPr/>
        </p:nvPicPr>
        <p:blipFill>
          <a:blip r:embed="rId4"/>
          <a:srcRect l="49304"/>
          <a:stretch>
            <a:fillRect/>
          </a:stretch>
        </p:blipFill>
        <p:spPr>
          <a:xfrm>
            <a:off x="4389190" y="231365"/>
            <a:ext cx="10717012" cy="59455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490741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885AD-5C48-E612-321F-E56CC283314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C9450BC-84D7-83AD-F446-2842B76DEDB4}"/>
              </a:ext>
            </a:extLst>
          </p:cNvPr>
          <p:cNvPicPr>
            <a:picLocks noChangeAspect="1"/>
          </p:cNvPicPr>
          <p:nvPr/>
        </p:nvPicPr>
        <p:blipFill>
          <a:blip r:embed="rId5">
            <a:alphaModFix amt="35000"/>
            <a:extLst>
              <a:ext uri="{28A0092B-C50C-407E-A947-70E740481C1C}">
                <a14:useLocalDpi xmlns:a14="http://schemas.microsoft.com/office/drawing/2010/main" val="0"/>
              </a:ext>
            </a:extLst>
          </a:blip>
          <a:stretch>
            <a:fillRect/>
          </a:stretch>
        </p:blipFill>
        <p:spPr>
          <a:xfrm>
            <a:off x="0" y="-899160"/>
            <a:ext cx="12192000" cy="9144000"/>
          </a:xfrm>
          <a:prstGeom prst="rect">
            <a:avLst/>
          </a:prstGeom>
        </p:spPr>
      </p:pic>
      <p:sp>
        <p:nvSpPr>
          <p:cNvPr id="2" name="Title 1">
            <a:extLst>
              <a:ext uri="{FF2B5EF4-FFF2-40B4-BE49-F238E27FC236}">
                <a16:creationId xmlns:a16="http://schemas.microsoft.com/office/drawing/2014/main" id="{8B1F5BB8-083D-4922-665A-43D847C16BAD}"/>
              </a:ext>
            </a:extLst>
          </p:cNvPr>
          <p:cNvSpPr>
            <a:spLocks noGrp="1"/>
          </p:cNvSpPr>
          <p:nvPr>
            <p:ph type="title"/>
          </p:nvPr>
        </p:nvSpPr>
        <p:spPr/>
        <p:txBody>
          <a:bodyPr/>
          <a:lstStyle/>
          <a:p>
            <a:r>
              <a:rPr lang="en-US" dirty="0">
                <a:latin typeface="TrashHand" panose="00000400000000000000" pitchFamily="2" charset="0"/>
              </a:rPr>
              <a:t>Editing</a:t>
            </a:r>
          </a:p>
        </p:txBody>
      </p:sp>
      <p:sp>
        <p:nvSpPr>
          <p:cNvPr id="3" name="Content Placeholder 2">
            <a:extLst>
              <a:ext uri="{FF2B5EF4-FFF2-40B4-BE49-F238E27FC236}">
                <a16:creationId xmlns:a16="http://schemas.microsoft.com/office/drawing/2014/main" id="{280DAD1B-69C9-71F1-FA5D-23ED945E62F8}"/>
              </a:ext>
            </a:extLst>
          </p:cNvPr>
          <p:cNvSpPr>
            <a:spLocks noGrp="1"/>
          </p:cNvSpPr>
          <p:nvPr>
            <p:ph idx="1"/>
          </p:nvPr>
        </p:nvSpPr>
        <p:spPr/>
        <p:txBody>
          <a:bodyPr/>
          <a:lstStyle/>
          <a:p>
            <a:r>
              <a:rPr lang="en-US" dirty="0"/>
              <a:t>Tools</a:t>
            </a:r>
          </a:p>
          <a:p>
            <a:r>
              <a:rPr lang="en-US" dirty="0"/>
              <a:t>Assembly cut</a:t>
            </a:r>
          </a:p>
          <a:p>
            <a:r>
              <a:rPr lang="en-US" dirty="0"/>
              <a:t>Final cut</a:t>
            </a:r>
          </a:p>
          <a:p>
            <a:r>
              <a:rPr lang="en-US" dirty="0"/>
              <a:t>Special effects</a:t>
            </a:r>
          </a:p>
          <a:p>
            <a:r>
              <a:rPr lang="en-US" dirty="0"/>
              <a:t>Sound design</a:t>
            </a:r>
          </a:p>
          <a:p>
            <a:r>
              <a:rPr lang="en-US" dirty="0"/>
              <a:t>Music</a:t>
            </a:r>
          </a:p>
        </p:txBody>
      </p:sp>
      <p:sp>
        <p:nvSpPr>
          <p:cNvPr id="4" name="Oval 3">
            <a:extLst>
              <a:ext uri="{FF2B5EF4-FFF2-40B4-BE49-F238E27FC236}">
                <a16:creationId xmlns:a16="http://schemas.microsoft.com/office/drawing/2014/main" id="{FC031A51-9F1F-AE22-0188-A695CB9FB0B2}"/>
              </a:ext>
            </a:extLst>
          </p:cNvPr>
          <p:cNvSpPr/>
          <p:nvPr/>
        </p:nvSpPr>
        <p:spPr>
          <a:xfrm>
            <a:off x="217524" y="3218285"/>
            <a:ext cx="4683319" cy="67880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pulsor Flame">
            <a:hlinkClick r:id="" action="ppaction://media"/>
            <a:extLst>
              <a:ext uri="{FF2B5EF4-FFF2-40B4-BE49-F238E27FC236}">
                <a16:creationId xmlns:a16="http://schemas.microsoft.com/office/drawing/2014/main" id="{9A366C09-3D76-D5A8-07AA-23277C84D07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291722" y="254113"/>
            <a:ext cx="7463366" cy="4198144"/>
          </a:xfrm>
          <a:prstGeom prst="rect">
            <a:avLst/>
          </a:prstGeom>
        </p:spPr>
      </p:pic>
    </p:spTree>
    <p:extLst>
      <p:ext uri="{BB962C8B-B14F-4D97-AF65-F5344CB8AC3E}">
        <p14:creationId xmlns:p14="http://schemas.microsoft.com/office/powerpoint/2010/main" val="620706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2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84195-3260-766B-EDBC-E0CEE4877D5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9700FB7-B5B8-4D71-F928-E303F2162E69}"/>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899160"/>
            <a:ext cx="12192000" cy="9144000"/>
          </a:xfrm>
          <a:prstGeom prst="rect">
            <a:avLst/>
          </a:prstGeom>
        </p:spPr>
      </p:pic>
      <p:sp>
        <p:nvSpPr>
          <p:cNvPr id="2" name="Title 1">
            <a:extLst>
              <a:ext uri="{FF2B5EF4-FFF2-40B4-BE49-F238E27FC236}">
                <a16:creationId xmlns:a16="http://schemas.microsoft.com/office/drawing/2014/main" id="{F8AB9692-B6CB-6371-6901-20D0D953AD5B}"/>
              </a:ext>
            </a:extLst>
          </p:cNvPr>
          <p:cNvSpPr>
            <a:spLocks noGrp="1"/>
          </p:cNvSpPr>
          <p:nvPr>
            <p:ph type="title"/>
          </p:nvPr>
        </p:nvSpPr>
        <p:spPr/>
        <p:txBody>
          <a:bodyPr/>
          <a:lstStyle/>
          <a:p>
            <a:r>
              <a:rPr lang="en-US" dirty="0">
                <a:latin typeface="TrashHand" panose="00000400000000000000" pitchFamily="2" charset="0"/>
              </a:rPr>
              <a:t>Editing</a:t>
            </a:r>
          </a:p>
        </p:txBody>
      </p:sp>
      <p:sp>
        <p:nvSpPr>
          <p:cNvPr id="3" name="Content Placeholder 2">
            <a:extLst>
              <a:ext uri="{FF2B5EF4-FFF2-40B4-BE49-F238E27FC236}">
                <a16:creationId xmlns:a16="http://schemas.microsoft.com/office/drawing/2014/main" id="{241095A5-0AF1-6F95-6492-BBF2C40E7D90}"/>
              </a:ext>
            </a:extLst>
          </p:cNvPr>
          <p:cNvSpPr>
            <a:spLocks noGrp="1"/>
          </p:cNvSpPr>
          <p:nvPr>
            <p:ph idx="1"/>
          </p:nvPr>
        </p:nvSpPr>
        <p:spPr/>
        <p:txBody>
          <a:bodyPr/>
          <a:lstStyle/>
          <a:p>
            <a:r>
              <a:rPr lang="en-US" dirty="0"/>
              <a:t>Tools</a:t>
            </a:r>
          </a:p>
          <a:p>
            <a:r>
              <a:rPr lang="en-US" dirty="0"/>
              <a:t>Assembly cut</a:t>
            </a:r>
          </a:p>
          <a:p>
            <a:r>
              <a:rPr lang="en-US" dirty="0"/>
              <a:t>Final cut</a:t>
            </a:r>
          </a:p>
          <a:p>
            <a:r>
              <a:rPr lang="en-US" dirty="0"/>
              <a:t>Special effects</a:t>
            </a:r>
          </a:p>
          <a:p>
            <a:r>
              <a:rPr lang="en-US" dirty="0"/>
              <a:t>Sound design</a:t>
            </a:r>
          </a:p>
          <a:p>
            <a:r>
              <a:rPr lang="en-US" dirty="0"/>
              <a:t>Music</a:t>
            </a:r>
          </a:p>
        </p:txBody>
      </p:sp>
      <p:sp>
        <p:nvSpPr>
          <p:cNvPr id="4" name="Oval 3">
            <a:extLst>
              <a:ext uri="{FF2B5EF4-FFF2-40B4-BE49-F238E27FC236}">
                <a16:creationId xmlns:a16="http://schemas.microsoft.com/office/drawing/2014/main" id="{0C0C3CD1-6B76-7238-5999-1872FEC9E71B}"/>
              </a:ext>
            </a:extLst>
          </p:cNvPr>
          <p:cNvSpPr/>
          <p:nvPr/>
        </p:nvSpPr>
        <p:spPr>
          <a:xfrm>
            <a:off x="130437" y="3751683"/>
            <a:ext cx="4683319" cy="67880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FCD1801-3ABB-2AB9-99EA-5EC736BEB925}"/>
              </a:ext>
            </a:extLst>
          </p:cNvPr>
          <p:cNvPicPr>
            <a:picLocks noChangeAspect="1"/>
          </p:cNvPicPr>
          <p:nvPr/>
        </p:nvPicPr>
        <p:blipFill>
          <a:blip r:embed="rId4"/>
          <a:srcRect l="38661" t="60435" r="26696"/>
          <a:stretch>
            <a:fillRect/>
          </a:stretch>
        </p:blipFill>
        <p:spPr>
          <a:xfrm>
            <a:off x="4328380" y="1473450"/>
            <a:ext cx="7400977" cy="4556465"/>
          </a:xfrm>
          <a:prstGeom prst="rect">
            <a:avLst/>
          </a:prstGeom>
        </p:spPr>
      </p:pic>
    </p:spTree>
    <p:extLst>
      <p:ext uri="{BB962C8B-B14F-4D97-AF65-F5344CB8AC3E}">
        <p14:creationId xmlns:p14="http://schemas.microsoft.com/office/powerpoint/2010/main" val="3280016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EDAAC-F737-1BF6-7584-86DD578F339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EC9EB1D-298E-EE3C-C804-11B4CEC1CB3C}"/>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899160"/>
            <a:ext cx="12192000" cy="9144000"/>
          </a:xfrm>
          <a:prstGeom prst="rect">
            <a:avLst/>
          </a:prstGeom>
        </p:spPr>
      </p:pic>
      <p:sp>
        <p:nvSpPr>
          <p:cNvPr id="2" name="Title 1">
            <a:extLst>
              <a:ext uri="{FF2B5EF4-FFF2-40B4-BE49-F238E27FC236}">
                <a16:creationId xmlns:a16="http://schemas.microsoft.com/office/drawing/2014/main" id="{82C5DE6D-2D27-0576-8A23-0650173B2A6B}"/>
              </a:ext>
            </a:extLst>
          </p:cNvPr>
          <p:cNvSpPr>
            <a:spLocks noGrp="1"/>
          </p:cNvSpPr>
          <p:nvPr>
            <p:ph type="title"/>
          </p:nvPr>
        </p:nvSpPr>
        <p:spPr/>
        <p:txBody>
          <a:bodyPr/>
          <a:lstStyle/>
          <a:p>
            <a:r>
              <a:rPr lang="en-US" dirty="0">
                <a:latin typeface="TrashHand" panose="00000400000000000000" pitchFamily="2" charset="0"/>
              </a:rPr>
              <a:t>Editing</a:t>
            </a:r>
          </a:p>
        </p:txBody>
      </p:sp>
      <p:sp>
        <p:nvSpPr>
          <p:cNvPr id="3" name="Content Placeholder 2">
            <a:extLst>
              <a:ext uri="{FF2B5EF4-FFF2-40B4-BE49-F238E27FC236}">
                <a16:creationId xmlns:a16="http://schemas.microsoft.com/office/drawing/2014/main" id="{64C1A995-A488-46AF-4087-F353891C3FD7}"/>
              </a:ext>
            </a:extLst>
          </p:cNvPr>
          <p:cNvSpPr>
            <a:spLocks noGrp="1"/>
          </p:cNvSpPr>
          <p:nvPr>
            <p:ph idx="1"/>
          </p:nvPr>
        </p:nvSpPr>
        <p:spPr/>
        <p:txBody>
          <a:bodyPr/>
          <a:lstStyle/>
          <a:p>
            <a:r>
              <a:rPr lang="en-US" dirty="0"/>
              <a:t>Tools</a:t>
            </a:r>
          </a:p>
          <a:p>
            <a:r>
              <a:rPr lang="en-US" dirty="0"/>
              <a:t>Assembly cut</a:t>
            </a:r>
          </a:p>
          <a:p>
            <a:r>
              <a:rPr lang="en-US" dirty="0"/>
              <a:t>Final cut</a:t>
            </a:r>
          </a:p>
          <a:p>
            <a:r>
              <a:rPr lang="en-US" dirty="0"/>
              <a:t>Special effects</a:t>
            </a:r>
          </a:p>
          <a:p>
            <a:r>
              <a:rPr lang="en-US" dirty="0"/>
              <a:t>Sound design</a:t>
            </a:r>
          </a:p>
          <a:p>
            <a:r>
              <a:rPr lang="en-US" dirty="0"/>
              <a:t>Music</a:t>
            </a:r>
          </a:p>
        </p:txBody>
      </p:sp>
      <p:sp>
        <p:nvSpPr>
          <p:cNvPr id="4" name="Oval 3">
            <a:extLst>
              <a:ext uri="{FF2B5EF4-FFF2-40B4-BE49-F238E27FC236}">
                <a16:creationId xmlns:a16="http://schemas.microsoft.com/office/drawing/2014/main" id="{698D07DB-FE35-665A-1801-8E8A431F33FB}"/>
              </a:ext>
            </a:extLst>
          </p:cNvPr>
          <p:cNvSpPr/>
          <p:nvPr/>
        </p:nvSpPr>
        <p:spPr>
          <a:xfrm>
            <a:off x="348152" y="4230656"/>
            <a:ext cx="4683319" cy="67880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61EBC28-95BC-C3F9-0A19-B8EF9E45DC6E}"/>
              </a:ext>
            </a:extLst>
          </p:cNvPr>
          <p:cNvPicPr>
            <a:picLocks noChangeAspect="1"/>
          </p:cNvPicPr>
          <p:nvPr/>
        </p:nvPicPr>
        <p:blipFill>
          <a:blip r:embed="rId4"/>
          <a:srcRect l="63839" t="70317" r="9197" b="6825"/>
          <a:stretch>
            <a:fillRect/>
          </a:stretch>
        </p:blipFill>
        <p:spPr>
          <a:xfrm>
            <a:off x="2404708" y="4230656"/>
            <a:ext cx="9488755" cy="22622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897763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62B09C-5BAA-64CB-F550-DC0F7C52CB93}"/>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rot="5400000">
            <a:off x="-2214880" y="-4582160"/>
            <a:ext cx="17719040" cy="13289280"/>
          </a:xfrm>
          <a:prstGeom prst="rect">
            <a:avLst/>
          </a:prstGeom>
        </p:spPr>
      </p:pic>
      <p:sp>
        <p:nvSpPr>
          <p:cNvPr id="2" name="Title 1">
            <a:extLst>
              <a:ext uri="{FF2B5EF4-FFF2-40B4-BE49-F238E27FC236}">
                <a16:creationId xmlns:a16="http://schemas.microsoft.com/office/drawing/2014/main" id="{D82CDFB1-86ED-C771-3A10-76EB9F13CACE}"/>
              </a:ext>
            </a:extLst>
          </p:cNvPr>
          <p:cNvSpPr>
            <a:spLocks noGrp="1"/>
          </p:cNvSpPr>
          <p:nvPr>
            <p:ph type="title"/>
          </p:nvPr>
        </p:nvSpPr>
        <p:spPr/>
        <p:txBody>
          <a:bodyPr/>
          <a:lstStyle/>
          <a:p>
            <a:r>
              <a:rPr lang="en-US" dirty="0">
                <a:latin typeface="TrashHand" panose="00000400000000000000" pitchFamily="2" charset="0"/>
              </a:rPr>
              <a:t>Distribution – Sharing the Joy</a:t>
            </a:r>
          </a:p>
        </p:txBody>
      </p:sp>
      <p:sp>
        <p:nvSpPr>
          <p:cNvPr id="3" name="Content Placeholder 2">
            <a:extLst>
              <a:ext uri="{FF2B5EF4-FFF2-40B4-BE49-F238E27FC236}">
                <a16:creationId xmlns:a16="http://schemas.microsoft.com/office/drawing/2014/main" id="{7F28A59F-6E8C-2A21-8AD9-CA63C4B15504}"/>
              </a:ext>
            </a:extLst>
          </p:cNvPr>
          <p:cNvSpPr>
            <a:spLocks noGrp="1"/>
          </p:cNvSpPr>
          <p:nvPr>
            <p:ph idx="1"/>
          </p:nvPr>
        </p:nvSpPr>
        <p:spPr/>
        <p:txBody>
          <a:bodyPr/>
          <a:lstStyle/>
          <a:p>
            <a:r>
              <a:rPr lang="en-US" dirty="0"/>
              <a:t>Film Festivals</a:t>
            </a:r>
          </a:p>
          <a:p>
            <a:r>
              <a:rPr lang="en-US" dirty="0"/>
              <a:t>Rent a Theater</a:t>
            </a:r>
          </a:p>
          <a:p>
            <a:r>
              <a:rPr lang="en-US" dirty="0"/>
              <a:t>Digital streamers (Amazon, YouTube, Instagram, Patreon, Curios, etc.)</a:t>
            </a:r>
          </a:p>
          <a:p>
            <a:r>
              <a:rPr lang="en-US" dirty="0"/>
              <a:t>Physical media</a:t>
            </a:r>
          </a:p>
        </p:txBody>
      </p:sp>
    </p:spTree>
    <p:extLst>
      <p:ext uri="{BB962C8B-B14F-4D97-AF65-F5344CB8AC3E}">
        <p14:creationId xmlns:p14="http://schemas.microsoft.com/office/powerpoint/2010/main" val="727392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2DF0354-EBE5-2544-BD56-8457DFC97C4A}"/>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B6A660DF-54A4-4199-2219-87597FDCE24C}"/>
              </a:ext>
            </a:extLst>
          </p:cNvPr>
          <p:cNvSpPr>
            <a:spLocks noGrp="1"/>
          </p:cNvSpPr>
          <p:nvPr>
            <p:ph type="title"/>
          </p:nvPr>
        </p:nvSpPr>
        <p:spPr/>
        <p:txBody>
          <a:bodyPr/>
          <a:lstStyle/>
          <a:p>
            <a:r>
              <a:rPr lang="en-US" dirty="0">
                <a:latin typeface="TrashHand" panose="00000400000000000000" pitchFamily="2" charset="0"/>
              </a:rPr>
              <a:t>Cheat sheet for camera settings</a:t>
            </a:r>
          </a:p>
        </p:txBody>
      </p:sp>
      <p:pic>
        <p:nvPicPr>
          <p:cNvPr id="5" name="Picture 4">
            <a:extLst>
              <a:ext uri="{FF2B5EF4-FFF2-40B4-BE49-F238E27FC236}">
                <a16:creationId xmlns:a16="http://schemas.microsoft.com/office/drawing/2014/main" id="{7F58DBB8-B492-1F28-833C-9F07606221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7755" y="275302"/>
            <a:ext cx="3618022" cy="63097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BAEDE0A2-56BD-17C6-019D-76F4D97A3BBF}"/>
              </a:ext>
            </a:extLst>
          </p:cNvPr>
          <p:cNvSpPr txBox="1"/>
          <p:nvPr/>
        </p:nvSpPr>
        <p:spPr>
          <a:xfrm>
            <a:off x="1130710" y="1917290"/>
            <a:ext cx="6518787" cy="1754326"/>
          </a:xfrm>
          <a:prstGeom prst="rect">
            <a:avLst/>
          </a:prstGeom>
          <a:noFill/>
        </p:spPr>
        <p:txBody>
          <a:bodyPr wrap="square" rtlCol="0">
            <a:spAutoFit/>
          </a:bodyPr>
          <a:lstStyle/>
          <a:p>
            <a:r>
              <a:rPr lang="en-US" dirty="0"/>
              <a:t>Exposure, Aperture, Shutter speed, and ISO are camera settings that can help you fine-tune the exact look you want for your video.</a:t>
            </a:r>
          </a:p>
          <a:p>
            <a:endParaRPr lang="en-US" dirty="0"/>
          </a:p>
          <a:p>
            <a:r>
              <a:rPr lang="en-US" dirty="0"/>
              <a:t>These are often digitally simulated, but knowing them and their effects helps you better understand how to create the image you want to create.</a:t>
            </a:r>
          </a:p>
        </p:txBody>
      </p:sp>
    </p:spTree>
    <p:extLst>
      <p:ext uri="{BB962C8B-B14F-4D97-AF65-F5344CB8AC3E}">
        <p14:creationId xmlns:p14="http://schemas.microsoft.com/office/powerpoint/2010/main" val="11751435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0AA9065-B7E1-0DF4-17BF-23706F9FF2A0}"/>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rot="5400000">
            <a:off x="-2214880" y="-4582160"/>
            <a:ext cx="17719040" cy="13289280"/>
          </a:xfrm>
          <a:prstGeom prst="rect">
            <a:avLst/>
          </a:prstGeom>
        </p:spPr>
      </p:pic>
      <p:sp>
        <p:nvSpPr>
          <p:cNvPr id="2" name="Title 1">
            <a:extLst>
              <a:ext uri="{FF2B5EF4-FFF2-40B4-BE49-F238E27FC236}">
                <a16:creationId xmlns:a16="http://schemas.microsoft.com/office/drawing/2014/main" id="{8E37E876-49B9-8793-D6AE-5617843F5FCB}"/>
              </a:ext>
            </a:extLst>
          </p:cNvPr>
          <p:cNvSpPr>
            <a:spLocks noGrp="1"/>
          </p:cNvSpPr>
          <p:nvPr>
            <p:ph type="title"/>
          </p:nvPr>
        </p:nvSpPr>
        <p:spPr/>
        <p:txBody>
          <a:bodyPr/>
          <a:lstStyle/>
          <a:p>
            <a:r>
              <a:rPr lang="en-US" dirty="0">
                <a:latin typeface="TrashHand" panose="00000400000000000000" pitchFamily="2" charset="0"/>
              </a:rPr>
              <a:t>Film Festivals</a:t>
            </a:r>
          </a:p>
        </p:txBody>
      </p:sp>
      <p:pic>
        <p:nvPicPr>
          <p:cNvPr id="5" name="Picture 4">
            <a:extLst>
              <a:ext uri="{FF2B5EF4-FFF2-40B4-BE49-F238E27FC236}">
                <a16:creationId xmlns:a16="http://schemas.microsoft.com/office/drawing/2014/main" id="{93402AE3-A317-7151-C4AA-C979085866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5990" y="1690688"/>
            <a:ext cx="5989981" cy="44924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996B6891-53D1-BD45-B3B2-D8A3B9DA90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7173813" y="1154545"/>
            <a:ext cx="4353260" cy="32649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a:extLst>
              <a:ext uri="{FF2B5EF4-FFF2-40B4-BE49-F238E27FC236}">
                <a16:creationId xmlns:a16="http://schemas.microsoft.com/office/drawing/2014/main" id="{F167A679-6147-0394-0D7B-50439DC8EE0B}"/>
              </a:ext>
            </a:extLst>
          </p:cNvPr>
          <p:cNvSpPr txBox="1"/>
          <p:nvPr/>
        </p:nvSpPr>
        <p:spPr>
          <a:xfrm>
            <a:off x="7260771" y="5431971"/>
            <a:ext cx="4288972" cy="646331"/>
          </a:xfrm>
          <a:prstGeom prst="rect">
            <a:avLst/>
          </a:prstGeom>
          <a:noFill/>
        </p:spPr>
        <p:txBody>
          <a:bodyPr wrap="square" rtlCol="0">
            <a:spAutoFit/>
          </a:bodyPr>
          <a:lstStyle/>
          <a:p>
            <a:pPr algn="ctr"/>
            <a:r>
              <a:rPr lang="en-US" dirty="0"/>
              <a:t>Lots of fun, but can get expensive to submit, and for travel and lodging.</a:t>
            </a:r>
          </a:p>
        </p:txBody>
      </p:sp>
    </p:spTree>
    <p:extLst>
      <p:ext uri="{BB962C8B-B14F-4D97-AF65-F5344CB8AC3E}">
        <p14:creationId xmlns:p14="http://schemas.microsoft.com/office/powerpoint/2010/main" val="277595504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DDB553E-E03D-E839-7379-0D8E80143E21}"/>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rot="5400000">
            <a:off x="-2214880" y="-4582160"/>
            <a:ext cx="17719040" cy="13289280"/>
          </a:xfrm>
          <a:prstGeom prst="rect">
            <a:avLst/>
          </a:prstGeom>
        </p:spPr>
      </p:pic>
      <p:sp>
        <p:nvSpPr>
          <p:cNvPr id="2" name="Title 1">
            <a:extLst>
              <a:ext uri="{FF2B5EF4-FFF2-40B4-BE49-F238E27FC236}">
                <a16:creationId xmlns:a16="http://schemas.microsoft.com/office/drawing/2014/main" id="{95D9A389-CC39-67DB-D85C-1C4FA69CF13B}"/>
              </a:ext>
            </a:extLst>
          </p:cNvPr>
          <p:cNvSpPr>
            <a:spLocks noGrp="1"/>
          </p:cNvSpPr>
          <p:nvPr>
            <p:ph type="title"/>
          </p:nvPr>
        </p:nvSpPr>
        <p:spPr/>
        <p:txBody>
          <a:bodyPr/>
          <a:lstStyle/>
          <a:p>
            <a:r>
              <a:rPr lang="en-US" dirty="0">
                <a:latin typeface="TrashHand" panose="00000400000000000000" pitchFamily="2" charset="0"/>
              </a:rPr>
              <a:t>Rent a Theater</a:t>
            </a:r>
          </a:p>
        </p:txBody>
      </p:sp>
      <p:pic>
        <p:nvPicPr>
          <p:cNvPr id="5" name="Picture 4">
            <a:extLst>
              <a:ext uri="{FF2B5EF4-FFF2-40B4-BE49-F238E27FC236}">
                <a16:creationId xmlns:a16="http://schemas.microsoft.com/office/drawing/2014/main" id="{4CB9BBDC-0EE0-3944-BF2B-435FC02FB4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4191138" y="1255229"/>
            <a:ext cx="5796721" cy="43475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CB7A1078-37F3-F37B-8050-33BD5B021A03}"/>
              </a:ext>
            </a:extLst>
          </p:cNvPr>
          <p:cNvSpPr txBox="1"/>
          <p:nvPr/>
        </p:nvSpPr>
        <p:spPr>
          <a:xfrm>
            <a:off x="532737" y="2083242"/>
            <a:ext cx="3593990" cy="2031325"/>
          </a:xfrm>
          <a:prstGeom prst="rect">
            <a:avLst/>
          </a:prstGeom>
          <a:noFill/>
        </p:spPr>
        <p:txBody>
          <a:bodyPr wrap="square" rtlCol="0">
            <a:spAutoFit/>
          </a:bodyPr>
          <a:lstStyle/>
          <a:p>
            <a:r>
              <a:rPr lang="en-US" dirty="0"/>
              <a:t>Four-walling a theater can be scary, but also exhilarating.</a:t>
            </a:r>
          </a:p>
          <a:p>
            <a:endParaRPr lang="en-US" dirty="0"/>
          </a:p>
          <a:p>
            <a:r>
              <a:rPr lang="en-US" dirty="0"/>
              <a:t>Best for features.</a:t>
            </a:r>
          </a:p>
          <a:p>
            <a:endParaRPr lang="en-US" dirty="0"/>
          </a:p>
          <a:p>
            <a:r>
              <a:rPr lang="en-US" dirty="0"/>
              <a:t>Super satisfying, but also can be terrifying if it doesn’t work.</a:t>
            </a:r>
          </a:p>
        </p:txBody>
      </p:sp>
    </p:spTree>
    <p:extLst>
      <p:ext uri="{BB962C8B-B14F-4D97-AF65-F5344CB8AC3E}">
        <p14:creationId xmlns:p14="http://schemas.microsoft.com/office/powerpoint/2010/main" val="15986237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DFC64C8-5F8D-227F-57DE-FE0019C3C610}"/>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rot="5400000">
            <a:off x="-2214880" y="-4582160"/>
            <a:ext cx="17719040" cy="13289280"/>
          </a:xfrm>
          <a:prstGeom prst="rect">
            <a:avLst/>
          </a:prstGeom>
        </p:spPr>
      </p:pic>
      <p:sp>
        <p:nvSpPr>
          <p:cNvPr id="2" name="Title 1">
            <a:extLst>
              <a:ext uri="{FF2B5EF4-FFF2-40B4-BE49-F238E27FC236}">
                <a16:creationId xmlns:a16="http://schemas.microsoft.com/office/drawing/2014/main" id="{31AD4803-C806-0F3D-857A-F34D803707F9}"/>
              </a:ext>
            </a:extLst>
          </p:cNvPr>
          <p:cNvSpPr>
            <a:spLocks noGrp="1"/>
          </p:cNvSpPr>
          <p:nvPr>
            <p:ph type="title"/>
          </p:nvPr>
        </p:nvSpPr>
        <p:spPr/>
        <p:txBody>
          <a:bodyPr/>
          <a:lstStyle/>
          <a:p>
            <a:r>
              <a:rPr lang="en-US" dirty="0">
                <a:latin typeface="TrashHand" panose="00000400000000000000" pitchFamily="2" charset="0"/>
              </a:rPr>
              <a:t>Digital Streamers</a:t>
            </a:r>
          </a:p>
        </p:txBody>
      </p:sp>
      <p:pic>
        <p:nvPicPr>
          <p:cNvPr id="5" name="Picture 4">
            <a:extLst>
              <a:ext uri="{FF2B5EF4-FFF2-40B4-BE49-F238E27FC236}">
                <a16:creationId xmlns:a16="http://schemas.microsoft.com/office/drawing/2014/main" id="{3E737D4E-C5C8-1BCB-66B0-ACA69FF81DB7}"/>
              </a:ext>
            </a:extLst>
          </p:cNvPr>
          <p:cNvPicPr>
            <a:picLocks noChangeAspect="1"/>
          </p:cNvPicPr>
          <p:nvPr/>
        </p:nvPicPr>
        <p:blipFill>
          <a:blip r:embed="rId4">
            <a:extLst>
              <a:ext uri="{28A0092B-C50C-407E-A947-70E740481C1C}">
                <a14:useLocalDpi xmlns:a14="http://schemas.microsoft.com/office/drawing/2010/main" val="0"/>
              </a:ext>
            </a:extLst>
          </a:blip>
          <a:srcRect t="13125" b="14014"/>
          <a:stretch>
            <a:fillRect/>
          </a:stretch>
        </p:blipFill>
        <p:spPr>
          <a:xfrm>
            <a:off x="1328547" y="1956020"/>
            <a:ext cx="3593991" cy="14729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2CD95C39-0963-2F65-5DE3-BC02856AFD56}"/>
              </a:ext>
            </a:extLst>
          </p:cNvPr>
          <p:cNvPicPr>
            <a:picLocks noChangeAspect="1"/>
          </p:cNvPicPr>
          <p:nvPr/>
        </p:nvPicPr>
        <p:blipFill>
          <a:blip r:embed="rId5">
            <a:extLst>
              <a:ext uri="{28A0092B-C50C-407E-A947-70E740481C1C}">
                <a14:useLocalDpi xmlns:a14="http://schemas.microsoft.com/office/drawing/2010/main" val="0"/>
              </a:ext>
            </a:extLst>
          </a:blip>
          <a:srcRect t="18716" b="19266"/>
          <a:stretch>
            <a:fillRect/>
          </a:stretch>
        </p:blipFill>
        <p:spPr>
          <a:xfrm>
            <a:off x="6699031" y="2904531"/>
            <a:ext cx="4081257" cy="13255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61B7FD97-D3B3-0D28-BA00-A7184B1182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57956" y="548763"/>
            <a:ext cx="1912516" cy="19125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13A5145C-4A52-5CE6-9C4E-58E19F4B5BFC}"/>
              </a:ext>
            </a:extLst>
          </p:cNvPr>
          <p:cNvPicPr>
            <a:picLocks noChangeAspect="1"/>
          </p:cNvPicPr>
          <p:nvPr/>
        </p:nvPicPr>
        <p:blipFill>
          <a:blip r:embed="rId7">
            <a:extLst>
              <a:ext uri="{28A0092B-C50C-407E-A947-70E740481C1C}">
                <a14:useLocalDpi xmlns:a14="http://schemas.microsoft.com/office/drawing/2010/main" val="0"/>
              </a:ext>
            </a:extLst>
          </a:blip>
          <a:srcRect t="20955" b="20955"/>
          <a:stretch>
            <a:fillRect/>
          </a:stretch>
        </p:blipFill>
        <p:spPr>
          <a:xfrm>
            <a:off x="6398342" y="4839746"/>
            <a:ext cx="3698133" cy="12083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DE7867CC-B730-9ABD-FF55-53B7994B20C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8200" y="4476749"/>
            <a:ext cx="3305175" cy="13811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3436368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B806AE-5FD9-14DB-A801-EC1464E3117A}"/>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rot="5400000">
            <a:off x="-2214880" y="-4582160"/>
            <a:ext cx="17719040" cy="13289280"/>
          </a:xfrm>
          <a:prstGeom prst="rect">
            <a:avLst/>
          </a:prstGeom>
        </p:spPr>
      </p:pic>
      <p:sp>
        <p:nvSpPr>
          <p:cNvPr id="2" name="Title 1">
            <a:extLst>
              <a:ext uri="{FF2B5EF4-FFF2-40B4-BE49-F238E27FC236}">
                <a16:creationId xmlns:a16="http://schemas.microsoft.com/office/drawing/2014/main" id="{0C5BD36C-8F45-5334-FA28-149398B4AC3B}"/>
              </a:ext>
            </a:extLst>
          </p:cNvPr>
          <p:cNvSpPr>
            <a:spLocks noGrp="1"/>
          </p:cNvSpPr>
          <p:nvPr>
            <p:ph type="title"/>
          </p:nvPr>
        </p:nvSpPr>
        <p:spPr/>
        <p:txBody>
          <a:bodyPr/>
          <a:lstStyle/>
          <a:p>
            <a:r>
              <a:rPr lang="en-US" dirty="0">
                <a:latin typeface="TrashHand" panose="00000400000000000000" pitchFamily="2" charset="0"/>
              </a:rPr>
              <a:t>Physical Media</a:t>
            </a:r>
          </a:p>
        </p:txBody>
      </p:sp>
      <p:pic>
        <p:nvPicPr>
          <p:cNvPr id="4" name="Picture 3">
            <a:extLst>
              <a:ext uri="{FF2B5EF4-FFF2-40B4-BE49-F238E27FC236}">
                <a16:creationId xmlns:a16="http://schemas.microsoft.com/office/drawing/2014/main" id="{B802C8D8-83EA-2844-FDA3-EC1A7B8677AE}"/>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rot="5400000">
            <a:off x="5578475" y="1111250"/>
            <a:ext cx="5969000" cy="44767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BAD84BC6-4729-0BC6-C3C8-E45993117272}"/>
              </a:ext>
            </a:extLst>
          </p:cNvPr>
          <p:cNvSpPr txBox="1"/>
          <p:nvPr/>
        </p:nvSpPr>
        <p:spPr>
          <a:xfrm>
            <a:off x="1023257" y="2567464"/>
            <a:ext cx="4593771" cy="2031325"/>
          </a:xfrm>
          <a:prstGeom prst="rect">
            <a:avLst/>
          </a:prstGeom>
          <a:noFill/>
        </p:spPr>
        <p:txBody>
          <a:bodyPr wrap="square" rtlCol="0">
            <a:spAutoFit/>
          </a:bodyPr>
          <a:lstStyle/>
          <a:p>
            <a:r>
              <a:rPr lang="en-US" dirty="0"/>
              <a:t>Creating physical media is a much larger collection of skills than filmmaking, including digital asset creation, menu design, graphic artist work, print-buying, and a fair amount of slick salesmanship.</a:t>
            </a:r>
          </a:p>
          <a:p>
            <a:endParaRPr lang="en-US" dirty="0"/>
          </a:p>
          <a:p>
            <a:r>
              <a:rPr lang="en-US" dirty="0"/>
              <a:t>Totally doable, but not for the faint of heart.</a:t>
            </a:r>
          </a:p>
        </p:txBody>
      </p:sp>
    </p:spTree>
    <p:extLst>
      <p:ext uri="{BB962C8B-B14F-4D97-AF65-F5344CB8AC3E}">
        <p14:creationId xmlns:p14="http://schemas.microsoft.com/office/powerpoint/2010/main" val="11011782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C20FEF-5CCA-96CC-D7FD-9D8E4C83D3A0}"/>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1864201"/>
            <a:ext cx="12725400" cy="9544050"/>
          </a:xfrm>
          <a:prstGeom prst="rect">
            <a:avLst/>
          </a:prstGeom>
        </p:spPr>
      </p:pic>
      <p:sp>
        <p:nvSpPr>
          <p:cNvPr id="2" name="Title 1">
            <a:extLst>
              <a:ext uri="{FF2B5EF4-FFF2-40B4-BE49-F238E27FC236}">
                <a16:creationId xmlns:a16="http://schemas.microsoft.com/office/drawing/2014/main" id="{8FE7408C-66B8-9EBE-FDAF-809B135169CF}"/>
              </a:ext>
            </a:extLst>
          </p:cNvPr>
          <p:cNvSpPr>
            <a:spLocks noGrp="1"/>
          </p:cNvSpPr>
          <p:nvPr>
            <p:ph type="title"/>
          </p:nvPr>
        </p:nvSpPr>
        <p:spPr/>
        <p:txBody>
          <a:bodyPr/>
          <a:lstStyle/>
          <a:p>
            <a:r>
              <a:rPr lang="en-US" dirty="0">
                <a:latin typeface="TrashHand" panose="00000400000000000000" pitchFamily="2" charset="0"/>
              </a:rPr>
              <a:t>Questions?</a:t>
            </a:r>
          </a:p>
        </p:txBody>
      </p:sp>
      <p:sp>
        <p:nvSpPr>
          <p:cNvPr id="3" name="Content Placeholder 2">
            <a:extLst>
              <a:ext uri="{FF2B5EF4-FFF2-40B4-BE49-F238E27FC236}">
                <a16:creationId xmlns:a16="http://schemas.microsoft.com/office/drawing/2014/main" id="{4383D3A9-7388-0EEF-DF3E-1246A7D939EE}"/>
              </a:ext>
            </a:extLst>
          </p:cNvPr>
          <p:cNvSpPr>
            <a:spLocks noGrp="1"/>
          </p:cNvSpPr>
          <p:nvPr>
            <p:ph idx="1"/>
          </p:nvPr>
        </p:nvSpPr>
        <p:spPr/>
        <p:txBody>
          <a:bodyPr/>
          <a:lstStyle/>
          <a:p>
            <a:r>
              <a:rPr lang="en-US" dirty="0"/>
              <a:t>Let’s see if we got everything that was in the chat window.</a:t>
            </a:r>
          </a:p>
          <a:p>
            <a:r>
              <a:rPr lang="en-US" dirty="0"/>
              <a:t>Were there any questions that were asked during the presentation that you wanted me to explore further, or if you felt you didn’t quite get the answer you needed?</a:t>
            </a:r>
          </a:p>
          <a:p>
            <a:r>
              <a:rPr lang="en-US" dirty="0"/>
              <a:t>Are there any questions you just thought of now, even if you didn’t think of them earlier?</a:t>
            </a:r>
          </a:p>
        </p:txBody>
      </p:sp>
    </p:spTree>
    <p:extLst>
      <p:ext uri="{BB962C8B-B14F-4D97-AF65-F5344CB8AC3E}">
        <p14:creationId xmlns:p14="http://schemas.microsoft.com/office/powerpoint/2010/main" val="421109615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314A7-801B-45B2-8878-E5D0929873D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92A0CD8-B05C-8C55-1A6D-93F19DA25B0D}"/>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1864201"/>
            <a:ext cx="12725400" cy="9544050"/>
          </a:xfrm>
          <a:prstGeom prst="rect">
            <a:avLst/>
          </a:prstGeom>
        </p:spPr>
      </p:pic>
      <p:sp>
        <p:nvSpPr>
          <p:cNvPr id="2" name="Title 1">
            <a:extLst>
              <a:ext uri="{FF2B5EF4-FFF2-40B4-BE49-F238E27FC236}">
                <a16:creationId xmlns:a16="http://schemas.microsoft.com/office/drawing/2014/main" id="{5C6BEA98-9196-B7CF-27A1-FA2E957682F6}"/>
              </a:ext>
            </a:extLst>
          </p:cNvPr>
          <p:cNvSpPr>
            <a:spLocks noGrp="1"/>
          </p:cNvSpPr>
          <p:nvPr>
            <p:ph type="title"/>
          </p:nvPr>
        </p:nvSpPr>
        <p:spPr/>
        <p:txBody>
          <a:bodyPr/>
          <a:lstStyle/>
          <a:p>
            <a:r>
              <a:rPr lang="en-US" dirty="0">
                <a:latin typeface="TrashHand" panose="00000400000000000000" pitchFamily="2" charset="0"/>
              </a:rPr>
              <a:t>Some References</a:t>
            </a:r>
          </a:p>
        </p:txBody>
      </p:sp>
      <p:pic>
        <p:nvPicPr>
          <p:cNvPr id="8" name="Picture 7">
            <a:extLst>
              <a:ext uri="{FF2B5EF4-FFF2-40B4-BE49-F238E27FC236}">
                <a16:creationId xmlns:a16="http://schemas.microsoft.com/office/drawing/2014/main" id="{283575CD-9F72-4EA2-0416-6C79752827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04597" y="241744"/>
            <a:ext cx="2496222" cy="3429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C4CAF7A0-476D-4886-C0FE-9C134DA652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78929" y="525397"/>
            <a:ext cx="2525171" cy="37270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8F55EB25-AC1C-F5A5-00F5-DF1CD81F57D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6351" y="1461661"/>
            <a:ext cx="1957478" cy="28457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65271F34-FE59-5B11-BE99-1A57E955246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03179" y="2826868"/>
            <a:ext cx="2871750" cy="37311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a:extLst>
              <a:ext uri="{FF2B5EF4-FFF2-40B4-BE49-F238E27FC236}">
                <a16:creationId xmlns:a16="http://schemas.microsoft.com/office/drawing/2014/main" id="{C75C0124-D150-C922-7A8A-538E3F55049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7070" y="4469076"/>
            <a:ext cx="6178929" cy="22389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4879771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45D699-945E-7121-58A9-773E0427567A}"/>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0" y="-1864201"/>
            <a:ext cx="12725400" cy="9544050"/>
          </a:xfrm>
          <a:prstGeom prst="rect">
            <a:avLst/>
          </a:prstGeom>
        </p:spPr>
      </p:pic>
      <p:sp>
        <p:nvSpPr>
          <p:cNvPr id="2" name="Title 1">
            <a:extLst>
              <a:ext uri="{FF2B5EF4-FFF2-40B4-BE49-F238E27FC236}">
                <a16:creationId xmlns:a16="http://schemas.microsoft.com/office/drawing/2014/main" id="{C4BC30C6-83B4-6CE8-D708-EF43BEDD8D4D}"/>
              </a:ext>
            </a:extLst>
          </p:cNvPr>
          <p:cNvSpPr>
            <a:spLocks noGrp="1"/>
          </p:cNvSpPr>
          <p:nvPr>
            <p:ph type="title"/>
          </p:nvPr>
        </p:nvSpPr>
        <p:spPr/>
        <p:txBody>
          <a:bodyPr/>
          <a:lstStyle/>
          <a:p>
            <a:r>
              <a:rPr lang="en-US" dirty="0">
                <a:latin typeface="TrashHand" panose="00000400000000000000" pitchFamily="2" charset="0"/>
              </a:rPr>
              <a:t>Thank You!</a:t>
            </a:r>
          </a:p>
        </p:txBody>
      </p:sp>
      <p:sp>
        <p:nvSpPr>
          <p:cNvPr id="3" name="Content Placeholder 2">
            <a:extLst>
              <a:ext uri="{FF2B5EF4-FFF2-40B4-BE49-F238E27FC236}">
                <a16:creationId xmlns:a16="http://schemas.microsoft.com/office/drawing/2014/main" id="{5F90A392-673C-2DB0-EA8D-C94E7AFE4CCA}"/>
              </a:ext>
            </a:extLst>
          </p:cNvPr>
          <p:cNvSpPr>
            <a:spLocks noGrp="1"/>
          </p:cNvSpPr>
          <p:nvPr>
            <p:ph idx="1"/>
          </p:nvPr>
        </p:nvSpPr>
        <p:spPr/>
        <p:txBody>
          <a:bodyPr/>
          <a:lstStyle/>
          <a:p>
            <a:r>
              <a:rPr lang="en-US" dirty="0"/>
              <a:t>Thank you, Autism Empowerment!</a:t>
            </a:r>
          </a:p>
          <a:p>
            <a:r>
              <a:rPr lang="en-US" dirty="0"/>
              <a:t>Thank you, Brian Tashima!</a:t>
            </a:r>
          </a:p>
          <a:p>
            <a:r>
              <a:rPr lang="en-US" dirty="0"/>
              <a:t>Thank you, Gwyn LaRee!</a:t>
            </a:r>
          </a:p>
          <a:p>
            <a:r>
              <a:rPr lang="en-US" dirty="0"/>
              <a:t>Thank you everyone still </a:t>
            </a:r>
            <a:r>
              <a:rPr lang="en-US" dirty="0" err="1"/>
              <a:t>hangin</a:t>
            </a:r>
            <a:r>
              <a:rPr lang="en-US" dirty="0"/>
              <a:t>’ on!</a:t>
            </a:r>
          </a:p>
        </p:txBody>
      </p:sp>
    </p:spTree>
    <p:extLst>
      <p:ext uri="{BB962C8B-B14F-4D97-AF65-F5344CB8AC3E}">
        <p14:creationId xmlns:p14="http://schemas.microsoft.com/office/powerpoint/2010/main" val="424550686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C2C685A-3936-C50B-BBB9-0A9B3EBB3E66}"/>
              </a:ext>
            </a:extLst>
          </p:cNvPr>
          <p:cNvSpPr/>
          <p:nvPr/>
        </p:nvSpPr>
        <p:spPr>
          <a:xfrm>
            <a:off x="-299358" y="-236367"/>
            <a:ext cx="12872357" cy="1927055"/>
          </a:xfrm>
          <a:prstGeom prst="rect">
            <a:avLst/>
          </a:prstGeom>
          <a:blipFill>
            <a:blip r:embed="rId3"/>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A34CCAC-BFFA-E185-AB3E-BE16A67A1A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3743" y="1792968"/>
            <a:ext cx="8066314" cy="5447381"/>
          </a:xfrm>
          <a:prstGeom prst="rect">
            <a:avLst/>
          </a:prstGeom>
        </p:spPr>
      </p:pic>
      <p:sp>
        <p:nvSpPr>
          <p:cNvPr id="2" name="Title 1">
            <a:extLst>
              <a:ext uri="{FF2B5EF4-FFF2-40B4-BE49-F238E27FC236}">
                <a16:creationId xmlns:a16="http://schemas.microsoft.com/office/drawing/2014/main" id="{A0ECF30A-18A7-97F5-D0F9-1067E24AB628}"/>
              </a:ext>
            </a:extLst>
          </p:cNvPr>
          <p:cNvSpPr>
            <a:spLocks noGrp="1"/>
          </p:cNvSpPr>
          <p:nvPr>
            <p:ph type="title"/>
          </p:nvPr>
        </p:nvSpPr>
        <p:spPr/>
        <p:txBody>
          <a:bodyPr/>
          <a:lstStyle/>
          <a:p>
            <a:r>
              <a:rPr lang="en-US" dirty="0">
                <a:latin typeface="TrashHand" panose="00000400000000000000" pitchFamily="2" charset="0"/>
              </a:rPr>
              <a:t>Just in case…</a:t>
            </a:r>
          </a:p>
        </p:txBody>
      </p:sp>
      <p:sp>
        <p:nvSpPr>
          <p:cNvPr id="3" name="Content Placeholder 2">
            <a:extLst>
              <a:ext uri="{FF2B5EF4-FFF2-40B4-BE49-F238E27FC236}">
                <a16:creationId xmlns:a16="http://schemas.microsoft.com/office/drawing/2014/main" id="{C04AF432-9566-0A5D-B5FB-3DAB48A7C50A}"/>
              </a:ext>
            </a:extLst>
          </p:cNvPr>
          <p:cNvSpPr>
            <a:spLocks noGrp="1"/>
          </p:cNvSpPr>
          <p:nvPr>
            <p:ph idx="1"/>
          </p:nvPr>
        </p:nvSpPr>
        <p:spPr>
          <a:xfrm>
            <a:off x="1790700" y="1792968"/>
            <a:ext cx="8610600" cy="4351338"/>
          </a:xfrm>
        </p:spPr>
        <p:txBody>
          <a:bodyPr/>
          <a:lstStyle/>
          <a:p>
            <a:pPr marL="0" indent="0" algn="ctr">
              <a:buNone/>
            </a:pPr>
            <a:r>
              <a:rPr lang="en-US" dirty="0"/>
              <a:t>If you want to visit my website, check out the stuff we do, just point your browser to HellbenderMedia.com</a:t>
            </a:r>
          </a:p>
        </p:txBody>
      </p:sp>
    </p:spTree>
    <p:extLst>
      <p:ext uri="{BB962C8B-B14F-4D97-AF65-F5344CB8AC3E}">
        <p14:creationId xmlns:p14="http://schemas.microsoft.com/office/powerpoint/2010/main" val="1556531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28D1D0A-23CB-E58F-C8FC-BEED918F3833}"/>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A21AFC1B-FA0D-8BED-DBF6-C7012CE621E2}"/>
              </a:ext>
            </a:extLst>
          </p:cNvPr>
          <p:cNvSpPr>
            <a:spLocks noGrp="1"/>
          </p:cNvSpPr>
          <p:nvPr>
            <p:ph type="title"/>
          </p:nvPr>
        </p:nvSpPr>
        <p:spPr/>
        <p:txBody>
          <a:bodyPr/>
          <a:lstStyle/>
          <a:p>
            <a:r>
              <a:rPr lang="en-US" dirty="0">
                <a:latin typeface="TrashHand" panose="00000400000000000000" pitchFamily="2" charset="0"/>
              </a:rPr>
              <a:t>Microphones and Microphone Input</a:t>
            </a:r>
          </a:p>
        </p:txBody>
      </p:sp>
      <p:sp>
        <p:nvSpPr>
          <p:cNvPr id="3" name="Content Placeholder 2">
            <a:extLst>
              <a:ext uri="{FF2B5EF4-FFF2-40B4-BE49-F238E27FC236}">
                <a16:creationId xmlns:a16="http://schemas.microsoft.com/office/drawing/2014/main" id="{7E8171AD-8C06-BC70-11DC-A4052755DC06}"/>
              </a:ext>
            </a:extLst>
          </p:cNvPr>
          <p:cNvSpPr>
            <a:spLocks noGrp="1"/>
          </p:cNvSpPr>
          <p:nvPr>
            <p:ph idx="1"/>
          </p:nvPr>
        </p:nvSpPr>
        <p:spPr>
          <a:xfrm>
            <a:off x="838200" y="1825625"/>
            <a:ext cx="6225540" cy="4351338"/>
          </a:xfrm>
        </p:spPr>
        <p:txBody>
          <a:bodyPr/>
          <a:lstStyle/>
          <a:p>
            <a:r>
              <a:rPr lang="en-US" i="1" dirty="0"/>
              <a:t>Sound quality is mission-critical!</a:t>
            </a:r>
          </a:p>
          <a:p>
            <a:r>
              <a:rPr lang="en-US" dirty="0"/>
              <a:t>Having a dedicated recordist and sound-mixer (awesome)</a:t>
            </a:r>
          </a:p>
          <a:p>
            <a:r>
              <a:rPr lang="en-US" dirty="0"/>
              <a:t>Not having a dedicated recordist and sound-mixer (still workable)</a:t>
            </a:r>
          </a:p>
          <a:p>
            <a:r>
              <a:rPr lang="en-US" dirty="0"/>
              <a:t>Never use the camera’s “onboard” microphone.</a:t>
            </a:r>
          </a:p>
          <a:p>
            <a:endParaRPr lang="en-US" dirty="0"/>
          </a:p>
        </p:txBody>
      </p:sp>
      <p:pic>
        <p:nvPicPr>
          <p:cNvPr id="5" name="Picture 4">
            <a:extLst>
              <a:ext uri="{FF2B5EF4-FFF2-40B4-BE49-F238E27FC236}">
                <a16:creationId xmlns:a16="http://schemas.microsoft.com/office/drawing/2014/main" id="{111675A7-2E87-0036-75DE-6C910F7751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8040" y="1507660"/>
            <a:ext cx="4411980" cy="41349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39587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B7B7F8-A014-E343-F5DE-CCCEF096AB4E}"/>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304800" y="-2141220"/>
            <a:ext cx="13370560" cy="10027920"/>
          </a:xfrm>
          <a:prstGeom prst="rect">
            <a:avLst/>
          </a:prstGeom>
        </p:spPr>
      </p:pic>
      <p:sp>
        <p:nvSpPr>
          <p:cNvPr id="2" name="Title 1">
            <a:extLst>
              <a:ext uri="{FF2B5EF4-FFF2-40B4-BE49-F238E27FC236}">
                <a16:creationId xmlns:a16="http://schemas.microsoft.com/office/drawing/2014/main" id="{C3761273-B875-53F8-DF6D-C97A10873B38}"/>
              </a:ext>
            </a:extLst>
          </p:cNvPr>
          <p:cNvSpPr>
            <a:spLocks noGrp="1"/>
          </p:cNvSpPr>
          <p:nvPr>
            <p:ph type="title"/>
          </p:nvPr>
        </p:nvSpPr>
        <p:spPr/>
        <p:txBody>
          <a:bodyPr/>
          <a:lstStyle/>
          <a:p>
            <a:r>
              <a:rPr lang="en-US" dirty="0">
                <a:latin typeface="TrashHand" panose="00000400000000000000" pitchFamily="2" charset="0"/>
              </a:rPr>
              <a:t>Microphone directly attached</a:t>
            </a:r>
          </a:p>
        </p:txBody>
      </p:sp>
      <p:pic>
        <p:nvPicPr>
          <p:cNvPr id="5" name="Picture 4">
            <a:extLst>
              <a:ext uri="{FF2B5EF4-FFF2-40B4-BE49-F238E27FC236}">
                <a16:creationId xmlns:a16="http://schemas.microsoft.com/office/drawing/2014/main" id="{74DE4433-20D2-E379-FE3D-04E906FDDC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642" y="1500939"/>
            <a:ext cx="6324600" cy="47434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414F8C31-F3FF-EFC4-C87B-86F8A3EBBFB3}"/>
              </a:ext>
            </a:extLst>
          </p:cNvPr>
          <p:cNvSpPr txBox="1"/>
          <p:nvPr/>
        </p:nvSpPr>
        <p:spPr>
          <a:xfrm>
            <a:off x="7471611" y="1690688"/>
            <a:ext cx="3882189" cy="2308324"/>
          </a:xfrm>
          <a:prstGeom prst="rect">
            <a:avLst/>
          </a:prstGeom>
          <a:noFill/>
        </p:spPr>
        <p:txBody>
          <a:bodyPr wrap="square" rtlCol="0">
            <a:spAutoFit/>
          </a:bodyPr>
          <a:lstStyle/>
          <a:p>
            <a:r>
              <a:rPr lang="en-US" dirty="0"/>
              <a:t>Shotgun microphone or lavalier microphone, or some other microphone directly connected to the camera’s MIC IN line.</a:t>
            </a:r>
          </a:p>
          <a:p>
            <a:endParaRPr lang="en-US" dirty="0"/>
          </a:p>
          <a:p>
            <a:r>
              <a:rPr lang="en-US" dirty="0"/>
              <a:t>Advantage: synced sound</a:t>
            </a:r>
          </a:p>
          <a:p>
            <a:r>
              <a:rPr lang="en-US" dirty="0"/>
              <a:t>Disadvantage: can’t mix before committing to file</a:t>
            </a:r>
          </a:p>
        </p:txBody>
      </p:sp>
    </p:spTree>
    <p:extLst>
      <p:ext uri="{BB962C8B-B14F-4D97-AF65-F5344CB8AC3E}">
        <p14:creationId xmlns:p14="http://schemas.microsoft.com/office/powerpoint/2010/main" val="18659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5952</TotalTime>
  <Words>12752</Words>
  <Application>Microsoft Office PowerPoint</Application>
  <PresentationFormat>Widescreen</PresentationFormat>
  <Paragraphs>1049</Paragraphs>
  <Slides>77</Slides>
  <Notes>77</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77</vt:i4>
      </vt:variant>
    </vt:vector>
  </HeadingPairs>
  <TitlesOfParts>
    <vt:vector size="82" baseType="lpstr">
      <vt:lpstr>Arial</vt:lpstr>
      <vt:lpstr>Calibri</vt:lpstr>
      <vt:lpstr>Calibri Light</vt:lpstr>
      <vt:lpstr>TrashHand</vt:lpstr>
      <vt:lpstr>Office Theme</vt:lpstr>
      <vt:lpstr>Low-Budget Filmmaking</vt:lpstr>
      <vt:lpstr>Who am I?</vt:lpstr>
      <vt:lpstr>Our “Let’s Make a Movie” workshop</vt:lpstr>
      <vt:lpstr>Tools, Gizmos, and Whatchamacallits</vt:lpstr>
      <vt:lpstr>Camera</vt:lpstr>
      <vt:lpstr>Side note for cell phone cameras</vt:lpstr>
      <vt:lpstr>Cheat sheet for camera settings</vt:lpstr>
      <vt:lpstr>Microphones and Microphone Input</vt:lpstr>
      <vt:lpstr>Microphone directly attached</vt:lpstr>
      <vt:lpstr>Example wired microphone</vt:lpstr>
      <vt:lpstr>Wireless Microphone Examples</vt:lpstr>
      <vt:lpstr>Creative ideas</vt:lpstr>
      <vt:lpstr>Tripods</vt:lpstr>
      <vt:lpstr>Additional tripod ideas</vt:lpstr>
      <vt:lpstr>If you do go handheld, though…</vt:lpstr>
      <vt:lpstr>Lights</vt:lpstr>
      <vt:lpstr>What kind of lights?</vt:lpstr>
      <vt:lpstr>What kind of lights?</vt:lpstr>
      <vt:lpstr>What kind of lights?</vt:lpstr>
      <vt:lpstr>What kind of lights?</vt:lpstr>
      <vt:lpstr>What kind of lights?</vt:lpstr>
      <vt:lpstr>What kind of lights?</vt:lpstr>
      <vt:lpstr>What kind of lights?</vt:lpstr>
      <vt:lpstr>Basic three-point lighting</vt:lpstr>
      <vt:lpstr>Lighting “cheat-card”</vt:lpstr>
      <vt:lpstr>Quick Lighting Examples</vt:lpstr>
      <vt:lpstr>Special tricks</vt:lpstr>
      <vt:lpstr>Special tricks</vt:lpstr>
      <vt:lpstr>Special tricks</vt:lpstr>
      <vt:lpstr>Lighting Example</vt:lpstr>
      <vt:lpstr>Planning, aka Witchcraft</vt:lpstr>
      <vt:lpstr>Script</vt:lpstr>
      <vt:lpstr>The Organizer You Need: The Script Breakdown</vt:lpstr>
      <vt:lpstr>The Organizer You Need: spreadsheets, etc.</vt:lpstr>
      <vt:lpstr>The Things You Need: Equipment</vt:lpstr>
      <vt:lpstr>The Things You Need: Tools</vt:lpstr>
      <vt:lpstr>The Things You Need: Props</vt:lpstr>
      <vt:lpstr>The Things You Need: Costumes</vt:lpstr>
      <vt:lpstr>The Places You Need: Locations</vt:lpstr>
      <vt:lpstr>The Places You Need: Storage</vt:lpstr>
      <vt:lpstr>The Places You Need: Facilities</vt:lpstr>
      <vt:lpstr>The People You Need: Cast</vt:lpstr>
      <vt:lpstr>The People You Need: Crew</vt:lpstr>
      <vt:lpstr>The Shots You Need: Storyboards</vt:lpstr>
      <vt:lpstr>The Shots You Need: Layouts</vt:lpstr>
      <vt:lpstr>The Shots You Need: “The Line”</vt:lpstr>
      <vt:lpstr>The Shots You Need: “The Line,” now in Z dimension!</vt:lpstr>
      <vt:lpstr>The Shots You Need: Basic three-camera layout</vt:lpstr>
      <vt:lpstr>The Shots You Need: Shotlist</vt:lpstr>
      <vt:lpstr>The Shots You Need: Shotlist Example</vt:lpstr>
      <vt:lpstr>Location</vt:lpstr>
      <vt:lpstr>Cast</vt:lpstr>
      <vt:lpstr>Crew</vt:lpstr>
      <vt:lpstr>Food</vt:lpstr>
      <vt:lpstr>Scheduling</vt:lpstr>
      <vt:lpstr>Filming, and Other Madness</vt:lpstr>
      <vt:lpstr>Plan the Shoot – shoot the plan</vt:lpstr>
      <vt:lpstr>Bonus shots</vt:lpstr>
      <vt:lpstr>Watching the clock</vt:lpstr>
      <vt:lpstr>Food</vt:lpstr>
      <vt:lpstr>Cleanup</vt:lpstr>
      <vt:lpstr>Editing</vt:lpstr>
      <vt:lpstr>Editing</vt:lpstr>
      <vt:lpstr>Editing</vt:lpstr>
      <vt:lpstr>Editing</vt:lpstr>
      <vt:lpstr>Editing</vt:lpstr>
      <vt:lpstr>Editing</vt:lpstr>
      <vt:lpstr>Editing</vt:lpstr>
      <vt:lpstr>Distribution – Sharing the Joy</vt:lpstr>
      <vt:lpstr>Film Festivals</vt:lpstr>
      <vt:lpstr>Rent a Theater</vt:lpstr>
      <vt:lpstr>Digital Streamers</vt:lpstr>
      <vt:lpstr>Physical Media</vt:lpstr>
      <vt:lpstr>Questions?</vt:lpstr>
      <vt:lpstr>Some References</vt:lpstr>
      <vt:lpstr>Thank You!</vt:lpstr>
      <vt:lpstr>Just in case…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Edward Martin</dc:creator>
  <cp:lastModifiedBy>Edward Martin</cp:lastModifiedBy>
  <cp:revision>24</cp:revision>
  <dcterms:created xsi:type="dcterms:W3CDTF">2026-02-18T07:27:55Z</dcterms:created>
  <dcterms:modified xsi:type="dcterms:W3CDTF">2026-07-28T01:54:46Z</dcterms:modified>
</cp:coreProperties>
</file>