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73" r:id="rId2"/>
    <p:sldId id="257" r:id="rId3"/>
    <p:sldId id="274" r:id="rId4"/>
    <p:sldId id="259" r:id="rId5"/>
    <p:sldId id="258" r:id="rId6"/>
    <p:sldId id="261" r:id="rId7"/>
    <p:sldId id="270" r:id="rId8"/>
    <p:sldId id="271" r:id="rId9"/>
    <p:sldId id="275" r:id="rId10"/>
    <p:sldId id="269" r:id="rId11"/>
    <p:sldId id="272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9C793677-3ECA-4D74-4EFD-E7E37F57A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7bbb6e662_0_56:notes">
            <a:extLst>
              <a:ext uri="{FF2B5EF4-FFF2-40B4-BE49-F238E27FC236}">
                <a16:creationId xmlns:a16="http://schemas.microsoft.com/office/drawing/2014/main" id="{D7E247A7-A279-96B9-7C72-F62CFE12E0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7bbb6e662_0_56:notes">
            <a:extLst>
              <a:ext uri="{FF2B5EF4-FFF2-40B4-BE49-F238E27FC236}">
                <a16:creationId xmlns:a16="http://schemas.microsoft.com/office/drawing/2014/main" id="{0094E79C-1559-0280-991D-CC4DD911CC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1637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7bbb6e662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7bbb6e662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D4D61BE-2122-19E9-B25D-EF4D6660D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7bbb6e662_0_56:notes">
            <a:extLst>
              <a:ext uri="{FF2B5EF4-FFF2-40B4-BE49-F238E27FC236}">
                <a16:creationId xmlns:a16="http://schemas.microsoft.com/office/drawing/2014/main" id="{52C2D4F0-1371-A0A8-28B2-E783724A01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7bbb6e662_0_56:notes">
            <a:extLst>
              <a:ext uri="{FF2B5EF4-FFF2-40B4-BE49-F238E27FC236}">
                <a16:creationId xmlns:a16="http://schemas.microsoft.com/office/drawing/2014/main" id="{35B747B8-B524-6CD0-87C2-458ED80082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93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7bbb6e6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7bbb6e6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7bbb6e662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7bbb6e662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bbb6e662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7bbb6e662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3C965B8C-DF40-1FE8-BE9B-82825B541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bbb6e662_0_485:notes">
            <a:extLst>
              <a:ext uri="{FF2B5EF4-FFF2-40B4-BE49-F238E27FC236}">
                <a16:creationId xmlns:a16="http://schemas.microsoft.com/office/drawing/2014/main" id="{DADECB3B-E91C-0E91-1C77-65BB711346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7bbb6e662_0_485:notes">
            <a:extLst>
              <a:ext uri="{FF2B5EF4-FFF2-40B4-BE49-F238E27FC236}">
                <a16:creationId xmlns:a16="http://schemas.microsoft.com/office/drawing/2014/main" id="{98335EC6-0697-750E-026C-791868632E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5020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60BF0114-C6D0-D2D1-BB83-1F1538A45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bbb6e662_0_485:notes">
            <a:extLst>
              <a:ext uri="{FF2B5EF4-FFF2-40B4-BE49-F238E27FC236}">
                <a16:creationId xmlns:a16="http://schemas.microsoft.com/office/drawing/2014/main" id="{AA1DFDF6-5AEB-9F3C-C547-4709D41B1C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7bbb6e662_0_485:notes">
            <a:extLst>
              <a:ext uri="{FF2B5EF4-FFF2-40B4-BE49-F238E27FC236}">
                <a16:creationId xmlns:a16="http://schemas.microsoft.com/office/drawing/2014/main" id="{0599EF78-0DB5-4417-886E-405B7EC26D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3677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9B734181-A897-009F-16D0-8EF836FB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bbb6e662_0_485:notes">
            <a:extLst>
              <a:ext uri="{FF2B5EF4-FFF2-40B4-BE49-F238E27FC236}">
                <a16:creationId xmlns:a16="http://schemas.microsoft.com/office/drawing/2014/main" id="{853BEA8A-66A9-5150-030B-59B14E97B5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7bbb6e662_0_485:notes">
            <a:extLst>
              <a:ext uri="{FF2B5EF4-FFF2-40B4-BE49-F238E27FC236}">
                <a16:creationId xmlns:a16="http://schemas.microsoft.com/office/drawing/2014/main" id="{0FCCAC9E-538E-8321-F1D4-2326A927E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6370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1516D3A1-F667-A86F-E420-D4001CA4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bbb6e662_0_485:notes">
            <a:extLst>
              <a:ext uri="{FF2B5EF4-FFF2-40B4-BE49-F238E27FC236}">
                <a16:creationId xmlns:a16="http://schemas.microsoft.com/office/drawing/2014/main" id="{60DBA03B-6466-425E-E5E2-CB68F2AE3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7bbb6e662_0_485:notes">
            <a:extLst>
              <a:ext uri="{FF2B5EF4-FFF2-40B4-BE49-F238E27FC236}">
                <a16:creationId xmlns:a16="http://schemas.microsoft.com/office/drawing/2014/main" id="{02F3B863-F74B-C786-710D-2DBBCED7BF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1753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0FAC01A0-D025-EFFF-607E-A8FF636CF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7bbb6e662_0_0:notes">
            <a:extLst>
              <a:ext uri="{FF2B5EF4-FFF2-40B4-BE49-F238E27FC236}">
                <a16:creationId xmlns:a16="http://schemas.microsoft.com/office/drawing/2014/main" id="{0B69476B-9A1D-55BD-0B1B-D57E24E6AC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7bbb6e662_0_0:notes">
            <a:extLst>
              <a:ext uri="{FF2B5EF4-FFF2-40B4-BE49-F238E27FC236}">
                <a16:creationId xmlns:a16="http://schemas.microsoft.com/office/drawing/2014/main" id="{07B5F9EA-7CDC-5807-6328-6506A5213E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5690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7bbb6e662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7bbb6e662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7bbb6e662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7bbb6e662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7bbb6e662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7bbb6e662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259D87A0-2ED6-5E3B-1E10-3882BE8BE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872CD216-E9C8-031D-A528-4A061EFDA24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Autism Empowerment: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84E41FB5-C65A-3BA4-2365-7207629B07A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3640975"/>
            <a:ext cx="8520600" cy="1223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0000FF"/>
                </a:solidFill>
              </a:rPr>
              <a:t>Welcome! We will be starting shortly!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00B050"/>
                </a:solidFill>
              </a:rPr>
              <a:t>Please feel free to introduce yourself in chat</a:t>
            </a:r>
            <a:endParaRPr sz="2400" b="1" dirty="0">
              <a:solidFill>
                <a:srgbClr val="00B050"/>
              </a:solidFill>
            </a:endParaRPr>
          </a:p>
        </p:txBody>
      </p:sp>
      <p:pic>
        <p:nvPicPr>
          <p:cNvPr id="56" name="Google Shape;56;p13" title="Autism Empowerment.png">
            <a:extLst>
              <a:ext uri="{FF2B5EF4-FFF2-40B4-BE49-F238E27FC236}">
                <a16:creationId xmlns:a16="http://schemas.microsoft.com/office/drawing/2014/main" id="{5DD4DD68-F964-FD14-786B-EF15EC8B65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>
            <a:extLst>
              <a:ext uri="{FF2B5EF4-FFF2-40B4-BE49-F238E27FC236}">
                <a16:creationId xmlns:a16="http://schemas.microsoft.com/office/drawing/2014/main" id="{F93FBD34-E064-451B-E1C3-9BD36BDFDB1E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13">
            <a:extLst>
              <a:ext uri="{FF2B5EF4-FFF2-40B4-BE49-F238E27FC236}">
                <a16:creationId xmlns:a16="http://schemas.microsoft.com/office/drawing/2014/main" id="{0D1A0D84-01D2-0D88-1BA0-08D235B9F1ED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>
            <a:extLst>
              <a:ext uri="{FF2B5EF4-FFF2-40B4-BE49-F238E27FC236}">
                <a16:creationId xmlns:a16="http://schemas.microsoft.com/office/drawing/2014/main" id="{7B6B491D-7302-E60E-F121-28C7593A79C0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13">
            <a:extLst>
              <a:ext uri="{FF2B5EF4-FFF2-40B4-BE49-F238E27FC236}">
                <a16:creationId xmlns:a16="http://schemas.microsoft.com/office/drawing/2014/main" id="{F22A3CCB-D7C1-C0B0-EDB4-A07C53412A4D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" name="Google Shape;61;p13" title="AENCCinpngversion.png">
            <a:extLst>
              <a:ext uri="{FF2B5EF4-FFF2-40B4-BE49-F238E27FC236}">
                <a16:creationId xmlns:a16="http://schemas.microsoft.com/office/drawing/2014/main" id="{B91D0126-6D74-4F54-61B8-6D4CE401930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NCC Image.png">
            <a:extLst>
              <a:ext uri="{FF2B5EF4-FFF2-40B4-BE49-F238E27FC236}">
                <a16:creationId xmlns:a16="http://schemas.microsoft.com/office/drawing/2014/main" id="{6937C2BF-55C6-1BB3-0993-B5E1BB0A1B5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9235" y="1005350"/>
            <a:ext cx="4545514" cy="2635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96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Autism Empowerment: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340525" y="1003050"/>
            <a:ext cx="8520600" cy="126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 i="1">
                <a:solidFill>
                  <a:srgbClr val="38761D"/>
                </a:solidFill>
              </a:rPr>
              <a:t>Welcome!!</a:t>
            </a:r>
            <a:endParaRPr sz="7700" b="1" i="1">
              <a:solidFill>
                <a:srgbClr val="38761D"/>
              </a:solidFill>
            </a:endParaRPr>
          </a:p>
        </p:txBody>
      </p:sp>
      <p:pic>
        <p:nvPicPr>
          <p:cNvPr id="69" name="Google Shape;69;p14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125" y="47175"/>
            <a:ext cx="816450" cy="816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4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4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72;p14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73;p14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 txBox="1"/>
          <p:nvPr/>
        </p:nvSpPr>
        <p:spPr>
          <a:xfrm>
            <a:off x="-499000" y="4717025"/>
            <a:ext cx="502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75" name="Google Shape;75;p14" title="Brian Tashima.png"/>
          <p:cNvPicPr preferRelativeResize="0"/>
          <p:nvPr/>
        </p:nvPicPr>
        <p:blipFill rotWithShape="1">
          <a:blip r:embed="rId4">
            <a:alphaModFix/>
          </a:blip>
          <a:srcRect l="24337" r="20886"/>
          <a:stretch/>
        </p:blipFill>
        <p:spPr>
          <a:xfrm>
            <a:off x="5924027" y="2103663"/>
            <a:ext cx="1936806" cy="23561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6144125" y="4474094"/>
            <a:ext cx="16446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2"/>
                </a:solidFill>
              </a:rPr>
              <a:t>Brian Tashima</a:t>
            </a:r>
            <a:endParaRPr sz="1700" dirty="0">
              <a:solidFill>
                <a:schemeClr val="dk2"/>
              </a:solidFill>
            </a:endParaRPr>
          </a:p>
        </p:txBody>
      </p:sp>
      <p:pic>
        <p:nvPicPr>
          <p:cNvPr id="79" name="Google Shape;79;p14" title="NEURODIVERSITY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4725" y="90750"/>
            <a:ext cx="1056957" cy="8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4106" y="2175741"/>
            <a:ext cx="2145275" cy="214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1179393" y="2007750"/>
            <a:ext cx="1128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006300"/>
                </a:solidFill>
                <a:highlight>
                  <a:schemeClr val="lt1"/>
                </a:highlight>
              </a:rPr>
              <a:t>Accept</a:t>
            </a:r>
            <a:endParaRPr sz="1900" b="1" dirty="0">
              <a:solidFill>
                <a:srgbClr val="006300"/>
              </a:solidFill>
              <a:highlight>
                <a:schemeClr val="lt1"/>
              </a:highlight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274260" y="1999863"/>
            <a:ext cx="1171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CC0000"/>
                </a:solidFill>
              </a:rPr>
              <a:t>Enrich</a:t>
            </a:r>
            <a:endParaRPr sz="1900" b="1" dirty="0">
              <a:solidFill>
                <a:srgbClr val="CC0000"/>
              </a:solidFill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1236423" y="4008076"/>
            <a:ext cx="139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D6300"/>
                </a:solidFill>
              </a:rPr>
              <a:t>Inspire</a:t>
            </a:r>
            <a:endParaRPr sz="1900" b="1" dirty="0">
              <a:solidFill>
                <a:srgbClr val="FD6300"/>
              </a:solidFill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154078" y="3961843"/>
            <a:ext cx="149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630063"/>
                </a:solidFill>
              </a:rPr>
              <a:t>Empower</a:t>
            </a:r>
            <a:endParaRPr sz="1900" b="1" dirty="0">
              <a:solidFill>
                <a:srgbClr val="63006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42641C40-0BF7-9BA1-FCFA-D7B923C25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F91A8E9C-BAAF-79FD-8E12-01D1E166DC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Autism Empowerment: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F3C55CC6-8124-4392-3B31-CE167634F7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4263525"/>
            <a:ext cx="8520600" cy="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rgbClr val="0000FF"/>
                </a:solidFill>
              </a:rPr>
              <a:t>Songwriting Boot Camp</a:t>
            </a:r>
            <a:endParaRPr sz="2900" b="1" dirty="0">
              <a:solidFill>
                <a:srgbClr val="0000FF"/>
              </a:solidFill>
            </a:endParaRPr>
          </a:p>
        </p:txBody>
      </p:sp>
      <p:pic>
        <p:nvPicPr>
          <p:cNvPr id="56" name="Google Shape;56;p13" title="Autism Empowerment.png">
            <a:extLst>
              <a:ext uri="{FF2B5EF4-FFF2-40B4-BE49-F238E27FC236}">
                <a16:creationId xmlns:a16="http://schemas.microsoft.com/office/drawing/2014/main" id="{03DCA183-020C-E1E1-5BE4-4828FDF77B4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>
            <a:extLst>
              <a:ext uri="{FF2B5EF4-FFF2-40B4-BE49-F238E27FC236}">
                <a16:creationId xmlns:a16="http://schemas.microsoft.com/office/drawing/2014/main" id="{11085D93-C22D-305F-ECBD-755E2360FD56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13">
            <a:extLst>
              <a:ext uri="{FF2B5EF4-FFF2-40B4-BE49-F238E27FC236}">
                <a16:creationId xmlns:a16="http://schemas.microsoft.com/office/drawing/2014/main" id="{F9B5CBD0-0DDA-FE31-C294-A4BDCA33F551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>
            <a:extLst>
              <a:ext uri="{FF2B5EF4-FFF2-40B4-BE49-F238E27FC236}">
                <a16:creationId xmlns:a16="http://schemas.microsoft.com/office/drawing/2014/main" id="{B234C024-B1A4-AB7E-FD5F-80975C26D696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13">
            <a:extLst>
              <a:ext uri="{FF2B5EF4-FFF2-40B4-BE49-F238E27FC236}">
                <a16:creationId xmlns:a16="http://schemas.microsoft.com/office/drawing/2014/main" id="{2366E4E8-256F-8D87-0019-B5D6D7385893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1" name="Google Shape;61;p13" title="AENCCinpngversion.png">
            <a:extLst>
              <a:ext uri="{FF2B5EF4-FFF2-40B4-BE49-F238E27FC236}">
                <a16:creationId xmlns:a16="http://schemas.microsoft.com/office/drawing/2014/main" id="{319AFCDB-5064-2BF9-7079-8A4F0EDB7FD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521CBD-335E-ECFD-2A73-7EF81C8A9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185" y="1283582"/>
            <a:ext cx="2811768" cy="2884092"/>
          </a:xfrm>
          <a:prstGeom prst="rect">
            <a:avLst/>
          </a:prstGeom>
        </p:spPr>
      </p:pic>
      <p:pic>
        <p:nvPicPr>
          <p:cNvPr id="5" name="Picture 4" descr="Sheet music with treble and bass clef, and illegible notes">
            <a:extLst>
              <a:ext uri="{FF2B5EF4-FFF2-40B4-BE49-F238E27FC236}">
                <a16:creationId xmlns:a16="http://schemas.microsoft.com/office/drawing/2014/main" id="{9C063A85-4111-11B6-CF46-8FCEEA4F5C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735" y="1858201"/>
            <a:ext cx="2612027" cy="1734854"/>
          </a:xfrm>
          <a:prstGeom prst="rect">
            <a:avLst/>
          </a:prstGeom>
        </p:spPr>
      </p:pic>
      <p:pic>
        <p:nvPicPr>
          <p:cNvPr id="7" name="Picture 6" descr="45-rpm record">
            <a:extLst>
              <a:ext uri="{FF2B5EF4-FFF2-40B4-BE49-F238E27FC236}">
                <a16:creationId xmlns:a16="http://schemas.microsoft.com/office/drawing/2014/main" id="{05EC770C-21B7-BF11-9B70-57A345BB00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3215" y="1858202"/>
            <a:ext cx="2563050" cy="173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6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1"/>
          </p:nvPr>
        </p:nvSpPr>
        <p:spPr>
          <a:xfrm>
            <a:off x="1404830" y="1043552"/>
            <a:ext cx="6299200" cy="8056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My Background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06" name="Google Shape;106;p16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16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6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6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6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1" name="Google Shape;111;p16" title="AENCCinpngvers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5DF449-97DF-58CE-9CF0-AB92ADDD5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954" y="3178350"/>
            <a:ext cx="1535267" cy="1584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175422-5238-1155-1399-7CECDB5C68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23" y="2001595"/>
            <a:ext cx="1639994" cy="926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4B677-8730-0DE6-C91B-DD790780F6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3364" y="1933300"/>
            <a:ext cx="3534210" cy="2566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4ADDF5-3470-1410-C39F-B208F0127D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867" y="2001595"/>
            <a:ext cx="1707920" cy="9581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04250" y="11254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 dirty="0">
                <a:solidFill>
                  <a:srgbClr val="008E40"/>
                </a:solidFill>
              </a:rPr>
              <a:t>Why write songs?</a:t>
            </a:r>
            <a:endParaRPr sz="4100" b="1" dirty="0">
              <a:solidFill>
                <a:srgbClr val="008E40"/>
              </a:solidFill>
            </a:endParaRPr>
          </a:p>
        </p:txBody>
      </p:sp>
      <p:pic>
        <p:nvPicPr>
          <p:cNvPr id="91" name="Google Shape;91;p15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5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5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5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5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" name="Google Shape;96;p15"/>
          <p:cNvSpPr txBox="1"/>
          <p:nvPr/>
        </p:nvSpPr>
        <p:spPr>
          <a:xfrm>
            <a:off x="909259" y="1871903"/>
            <a:ext cx="7510583" cy="1000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" lvl="0" algn="ctr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700"/>
            </a:pPr>
            <a:r>
              <a:rPr lang="en-US" sz="1600" b="1" dirty="0">
                <a:solidFill>
                  <a:srgbClr val="0000FF"/>
                </a:solidFill>
              </a:rPr>
              <a:t>(Note: we will cover mostly</a:t>
            </a:r>
            <a:r>
              <a:rPr lang="en" sz="1600" b="1" dirty="0">
                <a:solidFill>
                  <a:srgbClr val="0000FF"/>
                </a:solidFill>
              </a:rPr>
              <a:t> pop/rock. There are other styles and genres that have their own “rules” but it helps to know general conventions)</a:t>
            </a:r>
            <a:endParaRPr sz="1600" b="1" dirty="0">
              <a:solidFill>
                <a:srgbClr val="0000FF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chemeClr val="dk2"/>
              </a:solidFill>
            </a:endParaRPr>
          </a:p>
        </p:txBody>
      </p:sp>
      <p:pic>
        <p:nvPicPr>
          <p:cNvPr id="99" name="Google Shape;99;p15" title="NEURODIVERSITY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4725" y="90750"/>
            <a:ext cx="1056957" cy="8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hild wearing colander with pot as drum">
            <a:extLst>
              <a:ext uri="{FF2B5EF4-FFF2-40B4-BE49-F238E27FC236}">
                <a16:creationId xmlns:a16="http://schemas.microsoft.com/office/drawing/2014/main" id="{E1E2A70A-6DE2-6961-6BD2-EDAB78D60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568" y="2571750"/>
            <a:ext cx="3506711" cy="21214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1"/>
          </p:nvPr>
        </p:nvSpPr>
        <p:spPr>
          <a:xfrm>
            <a:off x="340525" y="1167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Where to start, music or lyrics?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34" name="Google Shape;134;p18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8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18" title="AENCCinpngvers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erson writing in notebook">
            <a:extLst>
              <a:ext uri="{FF2B5EF4-FFF2-40B4-BE49-F238E27FC236}">
                <a16:creationId xmlns:a16="http://schemas.microsoft.com/office/drawing/2014/main" id="{A01315AB-D9C3-F0C7-F6E4-F982DA64A8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674" y="2086708"/>
            <a:ext cx="3701900" cy="2467456"/>
          </a:xfrm>
          <a:prstGeom prst="rect">
            <a:avLst/>
          </a:prstGeom>
        </p:spPr>
      </p:pic>
      <p:pic>
        <p:nvPicPr>
          <p:cNvPr id="7" name="Picture 6" descr="Torso and hands of man in vintage brown leather jacket and floral western shirt playing acoustic guitar">
            <a:extLst>
              <a:ext uri="{FF2B5EF4-FFF2-40B4-BE49-F238E27FC236}">
                <a16:creationId xmlns:a16="http://schemas.microsoft.com/office/drawing/2014/main" id="{7C0BEA80-120C-E7A8-9BF3-80CF9CFE9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26" y="2086707"/>
            <a:ext cx="3693200" cy="24621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7DCF01B6-0780-95B2-E202-A4F98531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>
            <a:extLst>
              <a:ext uri="{FF2B5EF4-FFF2-40B4-BE49-F238E27FC236}">
                <a16:creationId xmlns:a16="http://schemas.microsoft.com/office/drawing/2014/main" id="{9BDAF5F1-491F-C048-9FD5-A83EE72A243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33" name="Google Shape;133;p18">
            <a:extLst>
              <a:ext uri="{FF2B5EF4-FFF2-40B4-BE49-F238E27FC236}">
                <a16:creationId xmlns:a16="http://schemas.microsoft.com/office/drawing/2014/main" id="{5EEDB70D-055C-CF00-9F49-38752710B00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1167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38761D"/>
                </a:solidFill>
              </a:rPr>
              <a:t>Song structure and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38761D"/>
                </a:solidFill>
              </a:rPr>
              <a:t>How to craft catchy melodies</a:t>
            </a:r>
            <a:endParaRPr b="1" dirty="0">
              <a:solidFill>
                <a:srgbClr val="38761D"/>
              </a:solidFill>
            </a:endParaRPr>
          </a:p>
        </p:txBody>
      </p:sp>
      <p:pic>
        <p:nvPicPr>
          <p:cNvPr id="134" name="Google Shape;134;p18" title="Autism Empowerment.png">
            <a:extLst>
              <a:ext uri="{FF2B5EF4-FFF2-40B4-BE49-F238E27FC236}">
                <a16:creationId xmlns:a16="http://schemas.microsoft.com/office/drawing/2014/main" id="{970EACFE-1CFA-5662-83D2-14EEC283ED0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>
            <a:extLst>
              <a:ext uri="{FF2B5EF4-FFF2-40B4-BE49-F238E27FC236}">
                <a16:creationId xmlns:a16="http://schemas.microsoft.com/office/drawing/2014/main" id="{098710B3-094A-00EA-1BF5-24487289678C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>
            <a:extLst>
              <a:ext uri="{FF2B5EF4-FFF2-40B4-BE49-F238E27FC236}">
                <a16:creationId xmlns:a16="http://schemas.microsoft.com/office/drawing/2014/main" id="{063E12BC-AEDB-714B-85D4-6072DC1754F6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>
            <a:extLst>
              <a:ext uri="{FF2B5EF4-FFF2-40B4-BE49-F238E27FC236}">
                <a16:creationId xmlns:a16="http://schemas.microsoft.com/office/drawing/2014/main" id="{B65A2AD3-1AB5-5494-10DF-C9C98B832027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8">
            <a:extLst>
              <a:ext uri="{FF2B5EF4-FFF2-40B4-BE49-F238E27FC236}">
                <a16:creationId xmlns:a16="http://schemas.microsoft.com/office/drawing/2014/main" id="{F2D71FFD-3112-84B0-887D-6D96EE1A2A30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18" title="AENCCinpngversion.png">
            <a:extLst>
              <a:ext uri="{FF2B5EF4-FFF2-40B4-BE49-F238E27FC236}">
                <a16:creationId xmlns:a16="http://schemas.microsoft.com/office/drawing/2014/main" id="{2CFE5FA9-14AD-3677-CFA2-3AD78E4F3A8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Young girl celebrating birthday">
            <a:extLst>
              <a:ext uri="{FF2B5EF4-FFF2-40B4-BE49-F238E27FC236}">
                <a16:creationId xmlns:a16="http://schemas.microsoft.com/office/drawing/2014/main" id="{7E50AD98-4B1C-1AF3-9258-8F44EC5BF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504" y="2327574"/>
            <a:ext cx="3093070" cy="2240199"/>
          </a:xfrm>
          <a:prstGeom prst="rect">
            <a:avLst/>
          </a:prstGeom>
        </p:spPr>
      </p:pic>
      <p:pic>
        <p:nvPicPr>
          <p:cNvPr id="8" name="Picture 7" descr="Old sheet music">
            <a:extLst>
              <a:ext uri="{FF2B5EF4-FFF2-40B4-BE49-F238E27FC236}">
                <a16:creationId xmlns:a16="http://schemas.microsoft.com/office/drawing/2014/main" id="{F2B1408B-B521-0BE1-E9AC-74DA9AEFF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076" y="2327576"/>
            <a:ext cx="3634178" cy="224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8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06EE62A6-76A0-64D2-3FA7-67EB25EE8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>
            <a:extLst>
              <a:ext uri="{FF2B5EF4-FFF2-40B4-BE49-F238E27FC236}">
                <a16:creationId xmlns:a16="http://schemas.microsoft.com/office/drawing/2014/main" id="{B650A54E-5E94-5E83-F7F0-9D39700B890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33" name="Google Shape;133;p18">
            <a:extLst>
              <a:ext uri="{FF2B5EF4-FFF2-40B4-BE49-F238E27FC236}">
                <a16:creationId xmlns:a16="http://schemas.microsoft.com/office/drawing/2014/main" id="{44C43665-D502-084A-5C20-C4F155C45E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1167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Western vs Eastern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38761D"/>
                </a:solidFill>
              </a:rPr>
              <a:t>(O</a:t>
            </a:r>
            <a:r>
              <a:rPr lang="en" sz="4000" b="1" dirty="0">
                <a:solidFill>
                  <a:srgbClr val="38761D"/>
                </a:solidFill>
              </a:rPr>
              <a:t>r, “Why are Anime Theme Songs So Good?”)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34" name="Google Shape;134;p18" title="Autism Empowerment.png">
            <a:extLst>
              <a:ext uri="{FF2B5EF4-FFF2-40B4-BE49-F238E27FC236}">
                <a16:creationId xmlns:a16="http://schemas.microsoft.com/office/drawing/2014/main" id="{6E9A5EF0-E679-10AB-5BFB-39E5975672D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>
            <a:extLst>
              <a:ext uri="{FF2B5EF4-FFF2-40B4-BE49-F238E27FC236}">
                <a16:creationId xmlns:a16="http://schemas.microsoft.com/office/drawing/2014/main" id="{4967366F-2780-3414-87A2-0F0C2A4CA9D4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>
            <a:extLst>
              <a:ext uri="{FF2B5EF4-FFF2-40B4-BE49-F238E27FC236}">
                <a16:creationId xmlns:a16="http://schemas.microsoft.com/office/drawing/2014/main" id="{FECCC246-3D0F-8D8C-2391-9781307DC781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>
            <a:extLst>
              <a:ext uri="{FF2B5EF4-FFF2-40B4-BE49-F238E27FC236}">
                <a16:creationId xmlns:a16="http://schemas.microsoft.com/office/drawing/2014/main" id="{28D382B0-A296-30F4-A252-7C2D8C97FA86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8">
            <a:extLst>
              <a:ext uri="{FF2B5EF4-FFF2-40B4-BE49-F238E27FC236}">
                <a16:creationId xmlns:a16="http://schemas.microsoft.com/office/drawing/2014/main" id="{FCA286B4-827D-4E35-305D-1775D182BA1E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18" title="AENCCinpngversion.png">
            <a:extLst>
              <a:ext uri="{FF2B5EF4-FFF2-40B4-BE49-F238E27FC236}">
                <a16:creationId xmlns:a16="http://schemas.microsoft.com/office/drawing/2014/main" id="{7174706E-87EB-85B9-B27F-CD10C0D1F95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08C9CB-9AD9-286A-814B-E060131BA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775" y="2037168"/>
            <a:ext cx="3552887" cy="2661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B7A4E9-8FC5-FC82-4EC9-287A6D37A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924" y="2037168"/>
            <a:ext cx="3552887" cy="26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4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D183324F-E844-5FE3-320A-BD13BEF02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>
            <a:extLst>
              <a:ext uri="{FF2B5EF4-FFF2-40B4-BE49-F238E27FC236}">
                <a16:creationId xmlns:a16="http://schemas.microsoft.com/office/drawing/2014/main" id="{7A63AE81-BE13-F0F9-8B3D-BF0A45DB11D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33" name="Google Shape;133;p18">
            <a:extLst>
              <a:ext uri="{FF2B5EF4-FFF2-40B4-BE49-F238E27FC236}">
                <a16:creationId xmlns:a16="http://schemas.microsoft.com/office/drawing/2014/main" id="{F684AB30-4688-1B3D-E355-8CCA44D92B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7575" y="1046625"/>
            <a:ext cx="8520600" cy="7937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Other Tips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34" name="Google Shape;134;p18" title="Autism Empowerment.png">
            <a:extLst>
              <a:ext uri="{FF2B5EF4-FFF2-40B4-BE49-F238E27FC236}">
                <a16:creationId xmlns:a16="http://schemas.microsoft.com/office/drawing/2014/main" id="{3A2C3209-760D-E36A-A13E-17407B5C6CE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>
            <a:extLst>
              <a:ext uri="{FF2B5EF4-FFF2-40B4-BE49-F238E27FC236}">
                <a16:creationId xmlns:a16="http://schemas.microsoft.com/office/drawing/2014/main" id="{7CA8CD3F-C297-57A7-FEA2-E07F6E68E950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>
            <a:extLst>
              <a:ext uri="{FF2B5EF4-FFF2-40B4-BE49-F238E27FC236}">
                <a16:creationId xmlns:a16="http://schemas.microsoft.com/office/drawing/2014/main" id="{910353CB-A602-D018-BDC2-111702D4DC7A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>
            <a:extLst>
              <a:ext uri="{FF2B5EF4-FFF2-40B4-BE49-F238E27FC236}">
                <a16:creationId xmlns:a16="http://schemas.microsoft.com/office/drawing/2014/main" id="{B8B833A1-B345-E72B-2E39-A35C840693FE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8">
            <a:extLst>
              <a:ext uri="{FF2B5EF4-FFF2-40B4-BE49-F238E27FC236}">
                <a16:creationId xmlns:a16="http://schemas.microsoft.com/office/drawing/2014/main" id="{084C519D-C04A-59FC-8229-7B9EADCC054D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18" title="AENCCinpngversion.png">
            <a:extLst>
              <a:ext uri="{FF2B5EF4-FFF2-40B4-BE49-F238E27FC236}">
                <a16:creationId xmlns:a16="http://schemas.microsoft.com/office/drawing/2014/main" id="{52269D49-C89D-D25B-874D-5325083D84D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>
            <a:extLst>
              <a:ext uri="{FF2B5EF4-FFF2-40B4-BE49-F238E27FC236}">
                <a16:creationId xmlns:a16="http://schemas.microsoft.com/office/drawing/2014/main" id="{9BD96CEF-093D-C6C6-35FA-98842E6B755F}"/>
              </a:ext>
            </a:extLst>
          </p:cNvPr>
          <p:cNvSpPr txBox="1"/>
          <p:nvPr/>
        </p:nvSpPr>
        <p:spPr>
          <a:xfrm>
            <a:off x="340525" y="1858363"/>
            <a:ext cx="806100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Reverse engineering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Finding your own voice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Tailoring songs to the performer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Four chords of awesome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Most songs are simple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Should sound good without fancy production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Write, write, write some more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dirty="0">
                <a:solidFill>
                  <a:schemeClr val="dk2"/>
                </a:solidFill>
              </a:rPr>
              <a:t>There are no rules!</a:t>
            </a:r>
            <a:endParaRPr lang="en" sz="800" b="1" dirty="0">
              <a:solidFill>
                <a:schemeClr val="dk2"/>
              </a:solidFill>
            </a:endParaRPr>
          </a:p>
          <a:p>
            <a:pPr marL="101600" lvl="0" algn="ctr">
              <a:buClr>
                <a:schemeClr val="dk2"/>
              </a:buClr>
              <a:buSzPts val="2000"/>
            </a:pPr>
            <a:endParaRPr lang="en" sz="800" b="1" dirty="0">
              <a:solidFill>
                <a:schemeClr val="dk2"/>
              </a:solidFill>
            </a:endParaRPr>
          </a:p>
        </p:txBody>
      </p:sp>
      <p:pic>
        <p:nvPicPr>
          <p:cNvPr id="3" name="Picture 2" descr="Close-up of electric guitars on wall for sale">
            <a:extLst>
              <a:ext uri="{FF2B5EF4-FFF2-40B4-BE49-F238E27FC236}">
                <a16:creationId xmlns:a16="http://schemas.microsoft.com/office/drawing/2014/main" id="{76D4B5BC-3E5A-F9A7-7186-A2EEFEFDA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186" y="1860712"/>
            <a:ext cx="2195201" cy="14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1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2FF0ABF3-27E7-44AB-DCCB-8C614548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>
            <a:extLst>
              <a:ext uri="{FF2B5EF4-FFF2-40B4-BE49-F238E27FC236}">
                <a16:creationId xmlns:a16="http://schemas.microsoft.com/office/drawing/2014/main" id="{EB92C796-6774-65EF-76FC-2FB5598E11F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33" name="Google Shape;133;p18">
            <a:extLst>
              <a:ext uri="{FF2B5EF4-FFF2-40B4-BE49-F238E27FC236}">
                <a16:creationId xmlns:a16="http://schemas.microsoft.com/office/drawing/2014/main" id="{A38CC415-0607-2B3A-FC30-F39725E27E8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1167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The Business of Songwriting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34" name="Google Shape;134;p18" title="Autism Empowerment.png">
            <a:extLst>
              <a:ext uri="{FF2B5EF4-FFF2-40B4-BE49-F238E27FC236}">
                <a16:creationId xmlns:a16="http://schemas.microsoft.com/office/drawing/2014/main" id="{897C09CB-ED29-3BA0-0BEA-7CD90ED93F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8">
            <a:extLst>
              <a:ext uri="{FF2B5EF4-FFF2-40B4-BE49-F238E27FC236}">
                <a16:creationId xmlns:a16="http://schemas.microsoft.com/office/drawing/2014/main" id="{BA0BCA90-81EB-4F40-94E9-A9C9ACC056C1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>
            <a:extLst>
              <a:ext uri="{FF2B5EF4-FFF2-40B4-BE49-F238E27FC236}">
                <a16:creationId xmlns:a16="http://schemas.microsoft.com/office/drawing/2014/main" id="{B061C1F0-C739-0211-BA64-9FC27CDE2F47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" name="Google Shape;137;p18">
            <a:extLst>
              <a:ext uri="{FF2B5EF4-FFF2-40B4-BE49-F238E27FC236}">
                <a16:creationId xmlns:a16="http://schemas.microsoft.com/office/drawing/2014/main" id="{3B1FD8D0-73D4-9285-753B-7DB5B377FB00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" name="Google Shape;138;p18">
            <a:extLst>
              <a:ext uri="{FF2B5EF4-FFF2-40B4-BE49-F238E27FC236}">
                <a16:creationId xmlns:a16="http://schemas.microsoft.com/office/drawing/2014/main" id="{1FF2CCEE-F86C-5A66-5C2B-A6C5037C80FB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9" name="Google Shape;139;p18" title="AENCCinpngversion.png">
            <a:extLst>
              <a:ext uri="{FF2B5EF4-FFF2-40B4-BE49-F238E27FC236}">
                <a16:creationId xmlns:a16="http://schemas.microsoft.com/office/drawing/2014/main" id="{891B7D67-0BFE-97B4-A825-CFA5E53D174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Pile of American dollar banknotes">
            <a:extLst>
              <a:ext uri="{FF2B5EF4-FFF2-40B4-BE49-F238E27FC236}">
                <a16:creationId xmlns:a16="http://schemas.microsoft.com/office/drawing/2014/main" id="{970D8184-5AEE-E66C-426E-DFB6C437C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145" y="1960525"/>
            <a:ext cx="3420679" cy="25652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05F9C5-5079-A62B-A16C-784C0720A7AF}"/>
              </a:ext>
            </a:extLst>
          </p:cNvPr>
          <p:cNvSpPr txBox="1"/>
          <p:nvPr/>
        </p:nvSpPr>
        <p:spPr>
          <a:xfrm>
            <a:off x="4854501" y="2168974"/>
            <a:ext cx="3598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Performance Royalties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Mechanical Royalties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Sync Licensing Fees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Print Royalties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Sync Libraries</a:t>
            </a:r>
          </a:p>
        </p:txBody>
      </p:sp>
    </p:spTree>
    <p:extLst>
      <p:ext uri="{BB962C8B-B14F-4D97-AF65-F5344CB8AC3E}">
        <p14:creationId xmlns:p14="http://schemas.microsoft.com/office/powerpoint/2010/main" val="4001128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3F25B930-63CD-5B5A-8576-B3C3CD256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>
            <a:extLst>
              <a:ext uri="{FF2B5EF4-FFF2-40B4-BE49-F238E27FC236}">
                <a16:creationId xmlns:a16="http://schemas.microsoft.com/office/drawing/2014/main" id="{C664CA1B-9B2B-5DB7-AFA7-734CBA66C2C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00FF"/>
                </a:solidFill>
              </a:rPr>
              <a:t>Neurodivergent Creators Collective</a:t>
            </a:r>
            <a:endParaRPr sz="1800" b="1" dirty="0">
              <a:solidFill>
                <a:srgbClr val="0000FF"/>
              </a:solidFill>
            </a:endParaRPr>
          </a:p>
        </p:txBody>
      </p:sp>
      <p:sp>
        <p:nvSpPr>
          <p:cNvPr id="105" name="Google Shape;105;p16">
            <a:extLst>
              <a:ext uri="{FF2B5EF4-FFF2-40B4-BE49-F238E27FC236}">
                <a16:creationId xmlns:a16="http://schemas.microsoft.com/office/drawing/2014/main" id="{54D0C145-FD50-1512-883C-DC475E89F09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0525" y="1167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38761D"/>
                </a:solidFill>
              </a:rPr>
              <a:t>Resources</a:t>
            </a:r>
            <a:endParaRPr sz="4000" b="1" dirty="0">
              <a:solidFill>
                <a:srgbClr val="38761D"/>
              </a:solidFill>
            </a:endParaRPr>
          </a:p>
        </p:txBody>
      </p:sp>
      <p:pic>
        <p:nvPicPr>
          <p:cNvPr id="106" name="Google Shape;106;p16" title="Autism Empowerment.png">
            <a:extLst>
              <a:ext uri="{FF2B5EF4-FFF2-40B4-BE49-F238E27FC236}">
                <a16:creationId xmlns:a16="http://schemas.microsoft.com/office/drawing/2014/main" id="{6AD82F58-6BBF-6230-9E2A-6EAB4BA495E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16">
            <a:extLst>
              <a:ext uri="{FF2B5EF4-FFF2-40B4-BE49-F238E27FC236}">
                <a16:creationId xmlns:a16="http://schemas.microsoft.com/office/drawing/2014/main" id="{5053972A-E5B7-1A19-9F53-9F9FF2C0DE43}"/>
              </a:ext>
            </a:extLst>
          </p:cNvPr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6">
            <a:extLst>
              <a:ext uri="{FF2B5EF4-FFF2-40B4-BE49-F238E27FC236}">
                <a16:creationId xmlns:a16="http://schemas.microsoft.com/office/drawing/2014/main" id="{589ED41D-E4F4-083F-5740-E79791B3CDB4}"/>
              </a:ext>
            </a:extLst>
          </p:cNvPr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6">
            <a:extLst>
              <a:ext uri="{FF2B5EF4-FFF2-40B4-BE49-F238E27FC236}">
                <a16:creationId xmlns:a16="http://schemas.microsoft.com/office/drawing/2014/main" id="{B1EA80EC-2D8D-3AF3-8EF9-444A6146C0D3}"/>
              </a:ext>
            </a:extLst>
          </p:cNvPr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6">
            <a:extLst>
              <a:ext uri="{FF2B5EF4-FFF2-40B4-BE49-F238E27FC236}">
                <a16:creationId xmlns:a16="http://schemas.microsoft.com/office/drawing/2014/main" id="{A681FBBC-C3CB-F576-1286-5FCA5F8CADE0}"/>
              </a:ext>
            </a:extLst>
          </p:cNvPr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1" name="Google Shape;111;p16" title="AENCCinpngversion.png">
            <a:extLst>
              <a:ext uri="{FF2B5EF4-FFF2-40B4-BE49-F238E27FC236}">
                <a16:creationId xmlns:a16="http://schemas.microsoft.com/office/drawing/2014/main" id="{CF478C85-3877-6C57-66C2-D98A02FA059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1275" y="102675"/>
            <a:ext cx="792599" cy="792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>
            <a:extLst>
              <a:ext uri="{FF2B5EF4-FFF2-40B4-BE49-F238E27FC236}">
                <a16:creationId xmlns:a16="http://schemas.microsoft.com/office/drawing/2014/main" id="{50BFB609-1234-F189-3848-1A9ED446B8AD}"/>
              </a:ext>
            </a:extLst>
          </p:cNvPr>
          <p:cNvSpPr txBox="1"/>
          <p:nvPr/>
        </p:nvSpPr>
        <p:spPr>
          <a:xfrm>
            <a:off x="588275" y="2132525"/>
            <a:ext cx="8061000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i="1" dirty="0">
                <a:solidFill>
                  <a:schemeClr val="dk2"/>
                </a:solidFill>
              </a:rPr>
              <a:t>Shortcuts to Hit Songwriting, </a:t>
            </a:r>
            <a:r>
              <a:rPr lang="en" sz="2000" b="1" dirty="0">
                <a:solidFill>
                  <a:schemeClr val="dk2"/>
                </a:solidFill>
              </a:rPr>
              <a:t>Robin Frederick</a:t>
            </a: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i="1" dirty="0">
                <a:solidFill>
                  <a:schemeClr val="dk2"/>
                </a:solidFill>
              </a:rPr>
              <a:t>Songwriting for Dummies, </a:t>
            </a:r>
            <a:r>
              <a:rPr lang="en" sz="2000" b="1" dirty="0">
                <a:solidFill>
                  <a:schemeClr val="dk2"/>
                </a:solidFill>
              </a:rPr>
              <a:t>various</a:t>
            </a: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 b="1" i="1" dirty="0">
                <a:solidFill>
                  <a:schemeClr val="dk2"/>
                </a:solidFill>
              </a:rPr>
              <a:t>Rhyming dictionaries/online sites</a:t>
            </a:r>
            <a:endParaRPr lang="en" sz="2000" b="1" dirty="0">
              <a:solidFill>
                <a:schemeClr val="dk2"/>
              </a:solidFill>
            </a:endParaRPr>
          </a:p>
          <a:p>
            <a:pPr marL="101600"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</a:pPr>
            <a:endParaRPr lang="en" sz="2000" b="1" dirty="0">
              <a:solidFill>
                <a:schemeClr val="dk2"/>
              </a:solidFill>
            </a:endParaRPr>
          </a:p>
          <a:p>
            <a:pPr marL="101600" lvl="0" algn="ctr">
              <a:buClr>
                <a:schemeClr val="dk2"/>
              </a:buClr>
              <a:buSzPts val="2000"/>
            </a:pPr>
            <a:r>
              <a:rPr lang="en" sz="2000" b="1" dirty="0">
                <a:solidFill>
                  <a:schemeClr val="dk2"/>
                </a:solidFill>
              </a:rPr>
              <a:t>And check out more resources at </a:t>
            </a:r>
          </a:p>
          <a:p>
            <a:pPr marL="101600" lvl="0" algn="ctr">
              <a:buClr>
                <a:schemeClr val="dk2"/>
              </a:buClr>
              <a:buSzPts val="2000"/>
            </a:pPr>
            <a:r>
              <a:rPr lang="en-US" sz="2000" b="1" dirty="0">
                <a:solidFill>
                  <a:schemeClr val="dk2"/>
                </a:solidFill>
              </a:rPr>
              <a:t>www.autismempowerment.org/programs/aencc/ae-ncc-resource-library/</a:t>
            </a:r>
            <a:endParaRPr lang="en" sz="2000" b="1" dirty="0">
              <a:solidFill>
                <a:schemeClr val="dk2"/>
              </a:solidFill>
            </a:endParaRPr>
          </a:p>
          <a:p>
            <a: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endParaRPr lang="en" sz="20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84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Autism Empowerment: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pic>
        <p:nvPicPr>
          <p:cNvPr id="199" name="Google Shape;199;p23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23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" name="Google Shape;201;p23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" name="Google Shape;202;p23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3" name="Google Shape;203;p23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" name="Google Shape;204;p23"/>
          <p:cNvSpPr txBox="1"/>
          <p:nvPr/>
        </p:nvSpPr>
        <p:spPr>
          <a:xfrm>
            <a:off x="1307250" y="1020925"/>
            <a:ext cx="6529500" cy="3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A64D79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A64D79"/>
                </a:solidFill>
                <a:latin typeface="Impact"/>
                <a:ea typeface="Impact"/>
                <a:cs typeface="Impact"/>
                <a:sym typeface="Impact"/>
              </a:rPr>
              <a:t>What do YOU think?</a:t>
            </a:r>
            <a:endParaRPr sz="400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05" name="Google Shape;205;p23" title="NEURODIVERSITY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4725" y="90750"/>
            <a:ext cx="1056957" cy="8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 title="21-questions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98575" y="1238625"/>
            <a:ext cx="5602450" cy="2913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9900FF"/>
                </a:solidFill>
              </a:rPr>
              <a:t>Autism Empowerment:</a:t>
            </a:r>
            <a:endParaRPr sz="1900" b="1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sp>
        <p:nvSpPr>
          <p:cNvPr id="212" name="Google Shape;212;p24"/>
          <p:cNvSpPr txBox="1">
            <a:spLocks noGrp="1"/>
          </p:cNvSpPr>
          <p:nvPr>
            <p:ph type="subTitle" idx="1"/>
          </p:nvPr>
        </p:nvSpPr>
        <p:spPr>
          <a:xfrm>
            <a:off x="3121550" y="1046625"/>
            <a:ext cx="5809500" cy="6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>
                <a:solidFill>
                  <a:schemeClr val="accent5"/>
                </a:solidFill>
              </a:rPr>
              <a:t>Upcoming Workshops:</a:t>
            </a:r>
            <a:endParaRPr sz="3000" b="1" u="sng">
              <a:solidFill>
                <a:schemeClr val="accent5"/>
              </a:solidFill>
            </a:endParaRPr>
          </a:p>
        </p:txBody>
      </p:sp>
      <p:pic>
        <p:nvPicPr>
          <p:cNvPr id="213" name="Google Shape;213;p24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24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24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24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24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24"/>
          <p:cNvSpPr txBox="1"/>
          <p:nvPr/>
        </p:nvSpPr>
        <p:spPr>
          <a:xfrm>
            <a:off x="3141425" y="1639625"/>
            <a:ext cx="5809500" cy="19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4">
                    <a:lumMod val="50000"/>
                  </a:schemeClr>
                </a:solidFill>
              </a:rPr>
              <a:t>Costume Design</a:t>
            </a:r>
            <a:endParaRPr sz="18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4">
                    <a:lumMod val="50000"/>
                  </a:schemeClr>
                </a:solidFill>
              </a:rPr>
              <a:t>Saturday, October 17, 2026 @ 2:00pm Pacific</a:t>
            </a:r>
            <a:endParaRPr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</a:rPr>
              <a:t>W</a:t>
            </a:r>
            <a:r>
              <a:rPr lang="en" sz="1600" dirty="0">
                <a:solidFill>
                  <a:schemeClr val="accent4">
                    <a:lumMod val="50000"/>
                  </a:schemeClr>
                </a:solidFill>
              </a:rPr>
              <a:t>ith Tanya English</a:t>
            </a:r>
            <a:endParaRPr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0070C0"/>
                </a:solidFill>
              </a:rPr>
              <a:t>Documentary Film Screening: The Art of Belonging</a:t>
            </a:r>
            <a:endParaRPr sz="1800" b="1" dirty="0">
              <a:solidFill>
                <a:srgbClr val="0070C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070C0"/>
                </a:solidFill>
              </a:rPr>
              <a:t>Saturday, November 21, 2026 @ 2:00pm Pacific</a:t>
            </a:r>
            <a:endParaRPr sz="1600" dirty="0">
              <a:solidFill>
                <a:srgbClr val="0070C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070C0"/>
                </a:solidFill>
              </a:rPr>
              <a:t>With Annette King and Janet Miller</a:t>
            </a:r>
            <a:endParaRPr sz="1600" dirty="0">
              <a:solidFill>
                <a:srgbClr val="0070C0"/>
              </a:solidFill>
            </a:endParaRPr>
          </a:p>
        </p:txBody>
      </p:sp>
      <p:pic>
        <p:nvPicPr>
          <p:cNvPr id="219" name="Google Shape;219;p24" title="inclusion empowerment neurodiversit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100" y="1380302"/>
            <a:ext cx="2829724" cy="3133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 title="NEURODIVERSITY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4725" y="90750"/>
            <a:ext cx="1056957" cy="816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1" name="Google Shape;221;p24"/>
          <p:cNvCxnSpPr/>
          <p:nvPr/>
        </p:nvCxnSpPr>
        <p:spPr>
          <a:xfrm>
            <a:off x="3668375" y="3715925"/>
            <a:ext cx="4770900" cy="105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2" name="Google Shape;222;p24" title="AE NCC Surve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43575" y="3802150"/>
            <a:ext cx="1056950" cy="105695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4"/>
          <p:cNvSpPr txBox="1"/>
          <p:nvPr/>
        </p:nvSpPr>
        <p:spPr>
          <a:xfrm>
            <a:off x="3300575" y="3895013"/>
            <a:ext cx="4143000" cy="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74E13"/>
                </a:solidFill>
              </a:rPr>
              <a:t>Take our interest survey to let us know what you are most interested in!</a:t>
            </a:r>
            <a:endParaRPr sz="1800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ctrTitle"/>
          </p:nvPr>
        </p:nvSpPr>
        <p:spPr>
          <a:xfrm>
            <a:off x="311700" y="134325"/>
            <a:ext cx="8520600" cy="7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9900FF"/>
                </a:solidFill>
              </a:rPr>
              <a:t>Autism Empowerment:</a:t>
            </a:r>
            <a:endParaRPr sz="1900" b="1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Neurodivergent Creators Collective</a:t>
            </a:r>
            <a:endParaRPr sz="1800" b="1">
              <a:solidFill>
                <a:srgbClr val="0000FF"/>
              </a:solidFill>
            </a:endParaRPr>
          </a:p>
        </p:txBody>
      </p:sp>
      <p:pic>
        <p:nvPicPr>
          <p:cNvPr id="229" name="Google Shape;229;p25" title="Autism Empowerm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275" y="134325"/>
            <a:ext cx="729300" cy="729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5"/>
          <p:cNvCxnSpPr/>
          <p:nvPr/>
        </p:nvCxnSpPr>
        <p:spPr>
          <a:xfrm rot="10800000" flipH="1">
            <a:off x="250625" y="950775"/>
            <a:ext cx="8700300" cy="8700"/>
          </a:xfrm>
          <a:prstGeom prst="straightConnector1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" name="Google Shape;231;p25"/>
          <p:cNvCxnSpPr/>
          <p:nvPr/>
        </p:nvCxnSpPr>
        <p:spPr>
          <a:xfrm flipH="1">
            <a:off x="268100" y="968175"/>
            <a:ext cx="8700" cy="4001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2" name="Google Shape;232;p25"/>
          <p:cNvCxnSpPr/>
          <p:nvPr/>
        </p:nvCxnSpPr>
        <p:spPr>
          <a:xfrm>
            <a:off x="8924850" y="959475"/>
            <a:ext cx="0" cy="3984000"/>
          </a:xfrm>
          <a:prstGeom prst="straightConnector1">
            <a:avLst/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233;p25"/>
          <p:cNvCxnSpPr/>
          <p:nvPr/>
        </p:nvCxnSpPr>
        <p:spPr>
          <a:xfrm rot="10800000" flipH="1">
            <a:off x="241925" y="4934825"/>
            <a:ext cx="8691900" cy="26100"/>
          </a:xfrm>
          <a:prstGeom prst="straightConnector1">
            <a:avLst/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4" name="Google Shape;234;p25"/>
          <p:cNvSpPr txBox="1"/>
          <p:nvPr/>
        </p:nvSpPr>
        <p:spPr>
          <a:xfrm>
            <a:off x="1307250" y="1020925"/>
            <a:ext cx="6529500" cy="3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A64D79"/>
                </a:solidFill>
                <a:latin typeface="Impact"/>
                <a:ea typeface="Impact"/>
                <a:cs typeface="Impact"/>
                <a:sym typeface="Impact"/>
              </a:rPr>
              <a:t> How to Connect with Us!</a:t>
            </a:r>
            <a:endParaRPr sz="4000" dirty="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rgbClr val="A64D79"/>
                </a:solidFill>
                <a:latin typeface="Impact"/>
                <a:ea typeface="Impact"/>
                <a:cs typeface="Impact"/>
                <a:sym typeface="Impact"/>
              </a:rPr>
              <a:t>          </a:t>
            </a:r>
            <a:r>
              <a:rPr lang="en" sz="1500" dirty="0">
                <a:solidFill>
                  <a:schemeClr val="dk1"/>
                </a:solidFill>
                <a:highlight>
                  <a:srgbClr val="FFFFFF"/>
                </a:highlight>
              </a:rPr>
              <a:t>Brian Tashima - </a:t>
            </a: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brian@autismempowerment.org </a:t>
            </a:r>
            <a:endParaRPr sz="15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highlight>
                  <a:srgbClr val="FFFFFF"/>
                </a:highlight>
              </a:rPr>
              <a:t>                 </a:t>
            </a: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                   www.AutismEmpowerment.org/aencc</a:t>
            </a: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                   www.facebook.com/groups/aencc</a:t>
            </a:r>
            <a:endParaRPr sz="1500" b="1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highlight>
                  <a:srgbClr val="FFFFFF"/>
                </a:highlight>
              </a:rPr>
              <a:t>       </a:t>
            </a:r>
            <a:r>
              <a:rPr lang="en" sz="1200" b="1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4000" dirty="0">
              <a:solidFill>
                <a:srgbClr val="A64D7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5" name="Google Shape;235;p25" title="NEURODIVERSITY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4725" y="90750"/>
            <a:ext cx="1056957" cy="8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598" y="1734150"/>
            <a:ext cx="964375" cy="96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 title="register-a-website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8100" y="2821825"/>
            <a:ext cx="1752050" cy="93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 title="Facebook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600" y="3815401"/>
            <a:ext cx="1056950" cy="105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371</Words>
  <Application>Microsoft Office PowerPoint</Application>
  <PresentationFormat>On-screen Show (16:9)</PresentationFormat>
  <Paragraphs>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Impact</vt:lpstr>
      <vt:lpstr>Simple Light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  <vt:lpstr>Autism Empowerment: Neurodivergent Creators Collective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Brian Tashima</cp:lastModifiedBy>
  <cp:revision>71</cp:revision>
  <dcterms:modified xsi:type="dcterms:W3CDTF">2026-09-16T18:30:28Z</dcterms:modified>
</cp:coreProperties>
</file>